
<file path=[Content_Types].xml><?xml version="1.0" encoding="utf-8"?>
<Types xmlns="http://schemas.openxmlformats.org/package/2006/content-types">
  <Default ContentType="application/vnd.openxmlformats-officedocument.oleObject" Extension="bin"/>
  <Default ContentType="image/jpeg" Extension="jpeg"/>
  <Default ContentType="image/jpeg" Extension="jpg"/>
  <Default ContentType="video/mp4" Extension="mp4"/>
  <Default ContentType="image/png" Extension="png"/>
  <Default ContentType="application/vnd.openxmlformats-package.relationships+xml" Extension="rels"/>
  <Default ContentType="application/vnd.openxmlformats-officedocument.vmlDrawing" Extension="vml"/>
  <Default ContentType="image/vnd.ms-photo" Extension="wdp"/>
  <Default ContentType="image/x-wmf" Extension="wmf"/>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slide+xml" PartName="/ppt/slides/slide182.xml"/>
  <Override ContentType="application/vnd.openxmlformats-officedocument.presentationml.slide+xml" PartName="/ppt/slides/slide183.xml"/>
  <Override ContentType="application/vnd.openxmlformats-officedocument.presentationml.slide+xml" PartName="/ppt/slides/slide184.xml"/>
  <Override ContentType="application/vnd.openxmlformats-officedocument.presentationml.slide+xml" PartName="/ppt/slides/slide185.xml"/>
  <Override ContentType="application/vnd.openxmlformats-officedocument.presentationml.slide+xml" PartName="/ppt/slides/slide186.xml"/>
  <Override ContentType="application/vnd.openxmlformats-officedocument.presentationml.slide+xml" PartName="/ppt/slides/slide187.xml"/>
  <Override ContentType="application/vnd.openxmlformats-officedocument.presentationml.slide+xml" PartName="/ppt/slides/slide188.xml"/>
  <Override ContentType="application/vnd.openxmlformats-officedocument.presentationml.slide+xml" PartName="/ppt/slides/slide189.xml"/>
  <Override ContentType="application/vnd.openxmlformats-officedocument.presentationml.slide+xml" PartName="/ppt/slides/slide190.xml"/>
  <Override ContentType="application/vnd.openxmlformats-officedocument.presentationml.slide+xml" PartName="/ppt/slides/slide191.xml"/>
  <Override ContentType="application/vnd.openxmlformats-officedocument.presentationml.slide+xml" PartName="/ppt/slides/slide192.xml"/>
  <Override ContentType="application/vnd.openxmlformats-officedocument.presentationml.slide+xml" PartName="/ppt/slides/slide193.xml"/>
  <Override ContentType="application/vnd.openxmlformats-officedocument.presentationml.slide+xml" PartName="/ppt/slides/slide194.xml"/>
  <Override ContentType="application/vnd.openxmlformats-officedocument.presentationml.slide+xml" PartName="/ppt/slides/slide195.xml"/>
  <Override ContentType="application/vnd.openxmlformats-officedocument.presentationml.slide+xml" PartName="/ppt/slides/slide196.xml"/>
  <Override ContentType="application/vnd.openxmlformats-officedocument.presentationml.slide+xml" PartName="/ppt/slides/slide197.xml"/>
  <Override ContentType="application/vnd.openxmlformats-officedocument.presentationml.slide+xml" PartName="/ppt/slides/slide198.xml"/>
  <Override ContentType="application/vnd.openxmlformats-officedocument.presentationml.slide+xml" PartName="/ppt/slides/slide199.xml"/>
  <Override ContentType="application/vnd.openxmlformats-officedocument.presentationml.slide+xml" PartName="/ppt/slides/slide200.xml"/>
  <Override ContentType="application/vnd.openxmlformats-officedocument.presentationml.slide+xml" PartName="/ppt/slides/slide201.xml"/>
  <Override ContentType="application/vnd.openxmlformats-officedocument.presentationml.slide+xml" PartName="/ppt/slides/slide202.xml"/>
  <Override ContentType="application/vnd.openxmlformats-officedocument.presentationml.slide+xml" PartName="/ppt/slides/slide203.xml"/>
  <Override ContentType="application/vnd.openxmlformats-officedocument.presentationml.slide+xml" PartName="/ppt/slides/slide204.xml"/>
  <Override ContentType="application/vnd.openxmlformats-officedocument.presentationml.slide+xml" PartName="/ppt/slides/slide205.xml"/>
  <Override ContentType="application/vnd.openxmlformats-officedocument.presentationml.slide+xml" PartName="/ppt/slides/slide206.xml"/>
  <Override ContentType="application/vnd.openxmlformats-officedocument.presentationml.slide+xml" PartName="/ppt/slides/slide207.xml"/>
  <Override ContentType="application/vnd.openxmlformats-officedocument.presentationml.slide+xml" PartName="/ppt/slides/slide208.xml"/>
  <Override ContentType="application/vnd.openxmlformats-officedocument.presentationml.slide+xml" PartName="/ppt/slides/slide209.xml"/>
  <Override ContentType="application/vnd.openxmlformats-officedocument.presentationml.slide+xml" PartName="/ppt/slides/slide210.xml"/>
  <Override ContentType="application/vnd.openxmlformats-officedocument.presentationml.slide+xml" PartName="/ppt/slides/slide211.xml"/>
  <Override ContentType="application/vnd.openxmlformats-officedocument.presentationml.slide+xml" PartName="/ppt/slides/slide212.xml"/>
  <Override ContentType="application/vnd.openxmlformats-officedocument.presentationml.slide+xml" PartName="/ppt/slides/slide213.xml"/>
  <Override ContentType="application/vnd.openxmlformats-officedocument.presentationml.slide+xml" PartName="/ppt/slides/slide214.xml"/>
  <Override ContentType="application/vnd.openxmlformats-officedocument.presentationml.slide+xml" PartName="/ppt/slides/slide215.xml"/>
  <Override ContentType="application/vnd.openxmlformats-officedocument.presentationml.slide+xml" PartName="/ppt/slides/slide216.xml"/>
  <Override ContentType="application/vnd.openxmlformats-officedocument.presentationml.slide+xml" PartName="/ppt/slides/slide217.xml"/>
  <Override ContentType="application/vnd.openxmlformats-officedocument.presentationml.slide+xml" PartName="/ppt/slides/slide218.xml"/>
  <Override ContentType="application/vnd.openxmlformats-officedocument.presentationml.slide+xml" PartName="/ppt/slides/slide219.xml"/>
  <Override ContentType="application/vnd.openxmlformats-officedocument.presentationml.slide+xml" PartName="/ppt/slides/slide220.xml"/>
  <Override ContentType="application/vnd.openxmlformats-officedocument.presentationml.slide+xml" PartName="/ppt/slides/slide221.xml"/>
  <Override ContentType="application/vnd.openxmlformats-officedocument.presentationml.slide+xml" PartName="/ppt/slides/slide222.xml"/>
  <Override ContentType="application/vnd.openxmlformats-officedocument.presentationml.slide+xml" PartName="/ppt/slides/slide223.xml"/>
  <Override ContentType="application/vnd.openxmlformats-officedocument.presentationml.slide+xml" PartName="/ppt/slides/slide224.xml"/>
  <Override ContentType="application/vnd.openxmlformats-officedocument.presentationml.slide+xml" PartName="/ppt/slides/slide225.xml"/>
  <Override ContentType="application/vnd.openxmlformats-officedocument.presentationml.slide+xml" PartName="/ppt/slides/slide226.xml"/>
  <Override ContentType="application/vnd.openxmlformats-officedocument.presentationml.slide+xml" PartName="/ppt/slides/slide227.xml"/>
  <Override ContentType="application/vnd.openxmlformats-officedocument.presentationml.slide+xml" PartName="/ppt/slides/slide228.xml"/>
  <Override ContentType="application/vnd.openxmlformats-officedocument.presentationml.slide+xml" PartName="/ppt/slides/slide229.xml"/>
  <Override ContentType="application/vnd.openxmlformats-officedocument.presentationml.slide+xml" PartName="/ppt/slides/slide230.xml"/>
  <Override ContentType="application/vnd.openxmlformats-officedocument.presentationml.slide+xml" PartName="/ppt/slides/slide231.xml"/>
  <Override ContentType="application/vnd.openxmlformats-officedocument.presentationml.slide+xml" PartName="/ppt/slides/slide232.xml"/>
  <Override ContentType="application/vnd.openxmlformats-officedocument.presentationml.slide+xml" PartName="/ppt/slides/slide233.xml"/>
  <Override ContentType="application/vnd.openxmlformats-officedocument.presentationml.slide+xml" PartName="/ppt/slides/slide234.xml"/>
  <Override ContentType="application/vnd.openxmlformats-officedocument.presentationml.slide+xml" PartName="/ppt/slides/slide235.xml"/>
  <Override ContentType="application/vnd.openxmlformats-officedocument.presentationml.slide+xml" PartName="/ppt/slides/slide236.xml"/>
  <Override ContentType="application/vnd.openxmlformats-officedocument.presentationml.slide+xml" PartName="/ppt/slides/slide237.xml"/>
  <Override ContentType="application/vnd.openxmlformats-officedocument.presentationml.slide+xml" PartName="/ppt/slides/slide238.xml"/>
  <Override ContentType="application/vnd.openxmlformats-officedocument.presentationml.slide+xml" PartName="/ppt/slides/slide239.xml"/>
  <Override ContentType="application/vnd.openxmlformats-officedocument.presentationml.slide+xml" PartName="/ppt/slides/slide240.xml"/>
  <Override ContentType="application/vnd.openxmlformats-officedocument.presentationml.slide+xml" PartName="/ppt/slides/slide241.xml"/>
  <Override ContentType="application/vnd.openxmlformats-officedocument.presentationml.slide+xml" PartName="/ppt/slides/slide242.xml"/>
  <Override ContentType="application/vnd.openxmlformats-officedocument.presentationml.slide+xml" PartName="/ppt/slides/slide243.xml"/>
  <Override ContentType="application/vnd.openxmlformats-officedocument.presentationml.slide+xml" PartName="/ppt/slides/slide244.xml"/>
  <Override ContentType="application/vnd.openxmlformats-officedocument.presentationml.slide+xml" PartName="/ppt/slides/slide245.xml"/>
  <Override ContentType="application/vnd.openxmlformats-officedocument.presentationml.slide+xml" PartName="/ppt/slides/slide246.xml"/>
  <Override ContentType="application/vnd.openxmlformats-officedocument.presentationml.slide+xml" PartName="/ppt/slides/slide247.xml"/>
  <Override ContentType="application/vnd.openxmlformats-officedocument.presentationml.slide+xml" PartName="/ppt/slides/slide248.xml"/>
  <Override ContentType="application/vnd.openxmlformats-officedocument.presentationml.slide+xml" PartName="/ppt/slides/slide249.xml"/>
  <Override ContentType="application/vnd.openxmlformats-officedocument.presentationml.slide+xml" PartName="/ppt/slides/slide250.xml"/>
  <Override ContentType="application/vnd.openxmlformats-officedocument.presentationml.slide+xml" PartName="/ppt/slides/slide251.xml"/>
  <Override ContentType="application/vnd.openxmlformats-officedocument.presentationml.slide+xml" PartName="/ppt/slides/slide252.xml"/>
  <Override ContentType="application/vnd.openxmlformats-officedocument.presentationml.slide+xml" PartName="/ppt/slides/slide253.xml"/>
  <Override ContentType="application/vnd.openxmlformats-officedocument.presentationml.slide+xml" PartName="/ppt/slides/slide254.xml"/>
  <Override ContentType="application/vnd.openxmlformats-officedocument.presentationml.slide+xml" PartName="/ppt/slides/slide255.xml"/>
  <Override ContentType="application/vnd.openxmlformats-officedocument.presentationml.slide+xml" PartName="/ppt/slides/slide256.xml"/>
  <Override ContentType="application/vnd.openxmlformats-officedocument.presentationml.slide+xml" PartName="/ppt/slides/slide257.xml"/>
  <Override ContentType="application/vnd.openxmlformats-officedocument.presentationml.slide+xml" PartName="/ppt/slides/slide258.xml"/>
  <Override ContentType="application/vnd.openxmlformats-officedocument.presentationml.slide+xml" PartName="/ppt/slides/slide259.xml"/>
  <Override ContentType="application/vnd.openxmlformats-officedocument.presentationml.slide+xml" PartName="/ppt/slides/slide260.xml"/>
  <Override ContentType="application/vnd.openxmlformats-officedocument.presentationml.slide+xml" PartName="/ppt/slides/slide261.xml"/>
  <Override ContentType="application/vnd.openxmlformats-officedocument.presentationml.slide+xml" PartName="/ppt/slides/slide262.xml"/>
  <Override ContentType="application/vnd.openxmlformats-officedocument.presentationml.slide+xml" PartName="/ppt/slides/slide263.xml"/>
  <Override ContentType="application/vnd.openxmlformats-officedocument.presentationml.slide+xml" PartName="/ppt/slides/slide264.xml"/>
  <Override ContentType="application/vnd.openxmlformats-officedocument.presentationml.slide+xml" PartName="/ppt/slides/slide265.xml"/>
  <Override ContentType="application/vnd.openxmlformats-officedocument.presentationml.slide+xml" PartName="/ppt/slides/slide266.xml"/>
  <Override ContentType="application/vnd.openxmlformats-officedocument.presentationml.slide+xml" PartName="/ppt/slides/slide267.xml"/>
  <Override ContentType="application/vnd.openxmlformats-officedocument.presentationml.slide+xml" PartName="/ppt/slides/slide268.xml"/>
  <Override ContentType="application/vnd.openxmlformats-officedocument.presentationml.slide+xml" PartName="/ppt/slides/slide269.xml"/>
  <Override ContentType="application/vnd.openxmlformats-officedocument.presentationml.slide+xml" PartName="/ppt/slides/slide270.xml"/>
  <Override ContentType="application/vnd.openxmlformats-officedocument.presentationml.slide+xml" PartName="/ppt/slides/slide271.xml"/>
  <Override ContentType="application/vnd.openxmlformats-officedocument.presentationml.slide+xml" PartName="/ppt/slides/slide272.xml"/>
  <Override ContentType="application/vnd.openxmlformats-officedocument.presentationml.slide+xml" PartName="/ppt/slides/slide273.xml"/>
  <Override ContentType="application/vnd.openxmlformats-officedocument.presentationml.slide+xml" PartName="/ppt/slides/slide274.xml"/>
  <Override ContentType="application/vnd.openxmlformats-officedocument.presentationml.slide+xml" PartName="/ppt/slides/slide275.xml"/>
  <Override ContentType="application/vnd.openxmlformats-officedocument.presentationml.slide+xml" PartName="/ppt/slides/slide276.xml"/>
  <Override ContentType="application/vnd.openxmlformats-officedocument.presentationml.slide+xml" PartName="/ppt/slides/slide277.xml"/>
  <Override ContentType="application/vnd.openxmlformats-officedocument.presentationml.slide+xml" PartName="/ppt/slides/slide278.xml"/>
  <Override ContentType="application/vnd.openxmlformats-officedocument.presentationml.slide+xml" PartName="/ppt/slides/slide279.xml"/>
  <Override ContentType="application/vnd.openxmlformats-officedocument.presentationml.slide+xml" PartName="/ppt/slides/slide280.xml"/>
  <Override ContentType="application/vnd.openxmlformats-officedocument.presentationml.slide+xml" PartName="/ppt/slides/slide281.xml"/>
  <Override ContentType="application/vnd.openxmlformats-officedocument.presentationml.slide+xml" PartName="/ppt/slides/slide282.xml"/>
  <Override ContentType="application/vnd.openxmlformats-officedocument.presentationml.slide+xml" PartName="/ppt/slides/slide283.xml"/>
  <Override ContentType="application/vnd.openxmlformats-officedocument.presentationml.slide+xml" PartName="/ppt/slides/slide284.xml"/>
  <Override ContentType="application/vnd.openxmlformats-officedocument.presentationml.slide+xml" PartName="/ppt/slides/slide285.xml"/>
  <Override ContentType="application/vnd.openxmlformats-officedocument.presentationml.slide+xml" PartName="/ppt/slides/slide286.xml"/>
  <Override ContentType="application/vnd.openxmlformats-officedocument.presentationml.slide+xml" PartName="/ppt/slides/slide287.xml"/>
  <Override ContentType="application/vnd.openxmlformats-officedocument.presentationml.slide+xml" PartName="/ppt/slides/slide288.xml"/>
  <Override ContentType="application/vnd.openxmlformats-officedocument.presentationml.slide+xml" PartName="/ppt/slides/slide289.xml"/>
  <Override ContentType="application/vnd.openxmlformats-officedocument.presentationml.slide+xml" PartName="/ppt/slides/slide290.xml"/>
  <Override ContentType="application/vnd.openxmlformats-officedocument.presentationml.slide+xml" PartName="/ppt/slides/slide291.xml"/>
  <Override ContentType="application/vnd.openxmlformats-officedocument.presentationml.slide+xml" PartName="/ppt/slides/slide292.xml"/>
  <Override ContentType="application/vnd.openxmlformats-officedocument.presentationml.slide+xml" PartName="/ppt/slides/slide293.xml"/>
  <Override ContentType="application/vnd.openxmlformats-officedocument.presentationml.slide+xml" PartName="/ppt/slides/slide294.xml"/>
  <Override ContentType="application/vnd.openxmlformats-officedocument.presentationml.slide+xml" PartName="/ppt/slides/slide295.xml"/>
  <Override ContentType="application/vnd.openxmlformats-officedocument.presentationml.slide+xml" PartName="/ppt/slides/slide296.xml"/>
  <Override ContentType="application/vnd.openxmlformats-officedocument.presentationml.slide+xml" PartName="/ppt/slides/slide297.xml"/>
  <Override ContentType="application/vnd.openxmlformats-officedocument.presentationml.slide+xml" PartName="/ppt/slides/slide298.xml"/>
  <Override ContentType="application/vnd.openxmlformats-officedocument.presentationml.slide+xml" PartName="/ppt/slides/slide299.xml"/>
  <Override ContentType="application/vnd.openxmlformats-officedocument.presentationml.slide+xml" PartName="/ppt/slides/slide300.xml"/>
  <Override ContentType="application/vnd.openxmlformats-officedocument.presentationml.slide+xml" PartName="/ppt/slides/slide301.xml"/>
  <Override ContentType="application/vnd.openxmlformats-officedocument.presentationml.slide+xml" PartName="/ppt/slides/slide302.xml"/>
  <Override ContentType="application/vnd.openxmlformats-officedocument.presentationml.slide+xml" PartName="/ppt/slides/slide303.xml"/>
  <Override ContentType="application/vnd.openxmlformats-officedocument.presentationml.slide+xml" PartName="/ppt/slides/slide304.xml"/>
  <Override ContentType="application/vnd.openxmlformats-officedocument.presentationml.slide+xml" PartName="/ppt/slides/slide305.xml"/>
  <Override ContentType="application/vnd.openxmlformats-officedocument.presentationml.slide+xml" PartName="/ppt/slides/slide306.xml"/>
  <Override ContentType="application/vnd.openxmlformats-officedocument.presentationml.slide+xml" PartName="/ppt/slides/slide307.xml"/>
  <Override ContentType="application/vnd.openxmlformats-officedocument.presentationml.slide+xml" PartName="/ppt/slides/slide308.xml"/>
  <Override ContentType="application/vnd.openxmlformats-officedocument.presentationml.slide+xml" PartName="/ppt/slides/slide309.xml"/>
  <Override ContentType="application/vnd.openxmlformats-officedocument.presentationml.slide+xml" PartName="/ppt/slides/slide310.xml"/>
  <Override ContentType="application/vnd.openxmlformats-officedocument.presentationml.slide+xml" PartName="/ppt/slides/slide311.xml"/>
  <Override ContentType="application/vnd.openxmlformats-officedocument.presentationml.slide+xml" PartName="/ppt/slides/slide312.xml"/>
  <Override ContentType="application/vnd.openxmlformats-officedocument.presentationml.slide+xml" PartName="/ppt/slides/slide313.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notesSlide+xml" PartName="/ppt/notesSlides/notesSlide94.xml"/>
  <Override ContentType="application/vnd.openxmlformats-officedocument.presentationml.notesSlide+xml" PartName="/ppt/notesSlides/notesSlide95.xml"/>
  <Override ContentType="application/vnd.openxmlformats-officedocument.presentationml.notesSlide+xml" PartName="/ppt/notesSlides/notesSlide96.xml"/>
  <Override ContentType="application/vnd.openxmlformats-officedocument.presentationml.notesSlide+xml" PartName="/ppt/notesSlides/notesSlide97.xml"/>
  <Override ContentType="application/vnd.openxmlformats-officedocument.presentationml.notesSlide+xml" PartName="/ppt/notesSlides/notesSlide98.xml"/>
  <Override ContentType="application/vnd.openxmlformats-officedocument.presentationml.notesSlide+xml" PartName="/ppt/notesSlides/notesSlide99.xml"/>
  <Override ContentType="application/vnd.openxmlformats-officedocument.presentationml.notesSlide+xml" PartName="/ppt/notesSlides/notesSlide100.xml"/>
  <Override ContentType="application/vnd.openxmlformats-officedocument.presentationml.notesSlide+xml" PartName="/ppt/notesSlides/notesSlide101.xml"/>
  <Override ContentType="application/vnd.openxmlformats-officedocument.presentationml.notesSlide+xml" PartName="/ppt/notesSlides/notesSlide102.xml"/>
  <Override ContentType="application/vnd.openxmlformats-officedocument.presentationml.notesSlide+xml" PartName="/ppt/notesSlides/notesSlide103.xml"/>
  <Override ContentType="application/vnd.openxmlformats-officedocument.presentationml.notesSlide+xml" PartName="/ppt/notesSlides/notesSlide104.xml"/>
  <Override ContentType="application/vnd.openxmlformats-officedocument.presentationml.notesSlide+xml" PartName="/ppt/notesSlides/notesSlide105.xml"/>
  <Override ContentType="application/vnd.openxmlformats-officedocument.presentationml.notesSlide+xml" PartName="/ppt/notesSlides/notesSlide106.xml"/>
  <Override ContentType="application/vnd.openxmlformats-officedocument.presentationml.notesSlide+xml" PartName="/ppt/notesSlides/notesSlide107.xml"/>
  <Override ContentType="application/vnd.openxmlformats-officedocument.presentationml.notesSlide+xml" PartName="/ppt/notesSlides/notesSlide108.xml"/>
  <Override ContentType="application/vnd.openxmlformats-officedocument.presentationml.notesSlide+xml" PartName="/ppt/notesSlides/notesSlide109.xml"/>
  <Override ContentType="application/vnd.openxmlformats-officedocument.presentationml.notesSlide+xml" PartName="/ppt/notesSlides/notesSlide110.xml"/>
  <Override ContentType="application/vnd.openxmlformats-officedocument.presentationml.notesSlide+xml" PartName="/ppt/notesSlides/notesSlide111.xml"/>
  <Override ContentType="application/vnd.openxmlformats-officedocument.presentationml.notesSlide+xml" PartName="/ppt/notesSlides/notesSlide112.xml"/>
  <Override ContentType="application/vnd.openxmlformats-officedocument.presentationml.notesSlide+xml" PartName="/ppt/notesSlides/notesSlide113.xml"/>
  <Override ContentType="application/vnd.openxmlformats-officedocument.presentationml.notesSlide+xml" PartName="/ppt/notesSlides/notesSlide114.xml"/>
  <Override ContentType="application/vnd.openxmlformats-officedocument.presentationml.notesSlide+xml" PartName="/ppt/notesSlides/notesSlide115.xml"/>
  <Override ContentType="application/vnd.openxmlformats-officedocument.presentationml.notesSlide+xml" PartName="/ppt/notesSlides/notesSlide116.xml"/>
  <Override ContentType="application/vnd.openxmlformats-officedocument.presentationml.notesSlide+xml" PartName="/ppt/notesSlides/notesSlide117.xml"/>
  <Override ContentType="application/vnd.openxmlformats-officedocument.presentationml.notesSlide+xml" PartName="/ppt/notesSlides/notesSlide118.xml"/>
  <Override ContentType="application/vnd.openxmlformats-officedocument.presentationml.notesSlide+xml" PartName="/ppt/notesSlides/notesSlide119.xml"/>
  <Override ContentType="application/vnd.openxmlformats-officedocument.presentationml.notesSlide+xml" PartName="/ppt/notesSlides/notesSlide120.xml"/>
  <Override ContentType="application/vnd.openxmlformats-officedocument.presentationml.notesSlide+xml" PartName="/ppt/notesSlides/notesSlide121.xml"/>
  <Override ContentType="application/vnd.openxmlformats-officedocument.presentationml.notesSlide+xml" PartName="/ppt/notesSlides/notesSlide122.xml"/>
  <Override ContentType="application/vnd.openxmlformats-officedocument.presentationml.notesSlide+xml" PartName="/ppt/notesSlides/notesSlide123.xml"/>
  <Override ContentType="application/vnd.openxmlformats-officedocument.presentationml.notesSlide+xml" PartName="/ppt/notesSlides/notesSlide124.xml"/>
  <Override ContentType="application/vnd.openxmlformats-officedocument.presentationml.notesSlide+xml" PartName="/ppt/notesSlides/notesSlide125.xml"/>
  <Override ContentType="application/vnd.openxmlformats-officedocument.presentationml.notesSlide+xml" PartName="/ppt/notesSlides/notesSlide126.xml"/>
  <Override ContentType="application/vnd.openxmlformats-officedocument.presentationml.notesSlide+xml" PartName="/ppt/notesSlides/notesSlide127.xml"/>
  <Override ContentType="application/vnd.openxmlformats-officedocument.presentationml.notesSlide+xml" PartName="/ppt/notesSlides/notesSlide128.xml"/>
  <Override ContentType="application/vnd.openxmlformats-officedocument.presentationml.notesSlide+xml" PartName="/ppt/notesSlides/notesSlide129.xml"/>
  <Override ContentType="application/vnd.openxmlformats-officedocument.presentationml.notesSlide+xml" PartName="/ppt/notesSlides/notesSlide130.xml"/>
  <Override ContentType="application/vnd.openxmlformats-officedocument.presentationml.notesSlide+xml" PartName="/ppt/notesSlides/notesSlide131.xml"/>
  <Override ContentType="application/vnd.openxmlformats-officedocument.presentationml.notesSlide+xml" PartName="/ppt/notesSlides/notesSlide132.xml"/>
  <Override ContentType="application/vnd.openxmlformats-officedocument.presentationml.notesSlide+xml" PartName="/ppt/notesSlides/notesSlide133.xml"/>
  <Override ContentType="application/vnd.openxmlformats-officedocument.presentationml.notesSlide+xml" PartName="/ppt/notesSlides/notesSlide134.xml"/>
  <Override ContentType="application/vnd.openxmlformats-officedocument.presentationml.notesSlide+xml" PartName="/ppt/notesSlides/notesSlide135.xml"/>
  <Override ContentType="application/vnd.openxmlformats-officedocument.presentationml.notesSlide+xml" PartName="/ppt/notesSlides/notesSlide136.xml"/>
  <Override ContentType="application/vnd.openxmlformats-officedocument.presentationml.notesSlide+xml" PartName="/ppt/notesSlides/notesSlide137.xml"/>
  <Override ContentType="application/vnd.openxmlformats-officedocument.presentationml.notesSlide+xml" PartName="/ppt/notesSlides/notesSlide138.xml"/>
  <Override ContentType="application/vnd.openxmlformats-officedocument.presentationml.notesSlide+xml" PartName="/ppt/notesSlides/notesSlide139.xml"/>
  <Override ContentType="application/vnd.openxmlformats-officedocument.presentationml.notesSlide+xml" PartName="/ppt/notesSlides/notesSlide140.xml"/>
  <Override ContentType="application/vnd.openxmlformats-officedocument.presentationml.notesSlide+xml" PartName="/ppt/notesSlides/notesSlide141.xml"/>
  <Override ContentType="application/vnd.openxmlformats-officedocument.presentationml.notesSlide+xml" PartName="/ppt/notesSlides/notesSlide142.xml"/>
  <Override ContentType="application/vnd.openxmlformats-officedocument.presentationml.notesSlide+xml" PartName="/ppt/notesSlides/notesSlide143.xml"/>
  <Override ContentType="application/vnd.openxmlformats-officedocument.presentationml.notesSlide+xml" PartName="/ppt/notesSlides/notesSlide144.xml"/>
  <Override ContentType="application/vnd.openxmlformats-officedocument.presentationml.notesSlide+xml" PartName="/ppt/notesSlides/notesSlide145.xml"/>
  <Override ContentType="application/vnd.openxmlformats-officedocument.presentationml.notesSlide+xml" PartName="/ppt/notesSlides/notesSlide146.xml"/>
  <Override ContentType="application/vnd.openxmlformats-officedocument.presentationml.notesSlide+xml" PartName="/ppt/notesSlides/notesSlide147.xml"/>
  <Override ContentType="application/vnd.openxmlformats-officedocument.presentationml.notesSlide+xml" PartName="/ppt/notesSlides/notesSlide148.xml"/>
  <Override ContentType="application/vnd.openxmlformats-officedocument.presentationml.notesSlide+xml" PartName="/ppt/notesSlides/notesSlide149.xml"/>
  <Override ContentType="application/vnd.openxmlformats-officedocument.presentationml.notesSlide+xml" PartName="/ppt/notesSlides/notesSlide150.xml"/>
  <Override ContentType="application/vnd.openxmlformats-officedocument.presentationml.notesSlide+xml" PartName="/ppt/notesSlides/notesSlide151.xml"/>
  <Override ContentType="application/vnd.openxmlformats-officedocument.presentationml.notesSlide+xml" PartName="/ppt/notesSlides/notesSlide152.xml"/>
  <Override ContentType="application/vnd.openxmlformats-officedocument.presentationml.notesSlide+xml" PartName="/ppt/notesSlides/notesSlide153.xml"/>
  <Override ContentType="application/vnd.openxmlformats-officedocument.presentationml.notesSlide+xml" PartName="/ppt/notesSlides/notesSlide154.xml"/>
  <Override ContentType="application/vnd.openxmlformats-officedocument.presentationml.notesSlide+xml" PartName="/ppt/notesSlides/notesSlide155.xml"/>
  <Override ContentType="application/vnd.openxmlformats-officedocument.presentationml.notesSlide+xml" PartName="/ppt/notesSlides/notesSlide156.xml"/>
  <Override ContentType="application/vnd.openxmlformats-officedocument.presentationml.notesSlide+xml" PartName="/ppt/notesSlides/notesSlide157.xml"/>
  <Override ContentType="application/vnd.openxmlformats-officedocument.presentationml.notesSlide+xml" PartName="/ppt/notesSlides/notesSlide158.xml"/>
  <Override ContentType="application/vnd.openxmlformats-officedocument.presentationml.notesSlide+xml" PartName="/ppt/notesSlides/notesSlide159.xml"/>
  <Override ContentType="application/vnd.openxmlformats-officedocument.presentationml.notesSlide+xml" PartName="/ppt/notesSlides/notesSlide160.xml"/>
  <Override ContentType="application/vnd.openxmlformats-officedocument.presentationml.notesSlide+xml" PartName="/ppt/notesSlides/notesSlide161.xml"/>
  <Override ContentType="application/vnd.openxmlformats-officedocument.presentationml.notesSlide+xml" PartName="/ppt/notesSlides/notesSlide162.xml"/>
  <Override ContentType="application/vnd.openxmlformats-officedocument.presentationml.notesSlide+xml" PartName="/ppt/notesSlides/notesSlide163.xml"/>
  <Override ContentType="application/vnd.openxmlformats-officedocument.presentationml.notesSlide+xml" PartName="/ppt/notesSlides/notesSlide164.xml"/>
  <Override ContentType="application/vnd.openxmlformats-officedocument.presentationml.notesSlide+xml" PartName="/ppt/notesSlides/notesSlide165.xml"/>
  <Override ContentType="application/vnd.openxmlformats-officedocument.presentationml.notesSlide+xml" PartName="/ppt/notesSlides/notesSlide166.xml"/>
  <Override ContentType="application/vnd.openxmlformats-officedocument.presentationml.notesSlide+xml" PartName="/ppt/notesSlides/notesSlide167.xml"/>
  <Override ContentType="application/vnd.openxmlformats-officedocument.presentationml.notesSlide+xml" PartName="/ppt/notesSlides/notesSlide168.xml"/>
  <Override ContentType="application/vnd.openxmlformats-officedocument.presentationml.notesSlide+xml" PartName="/ppt/notesSlides/notesSlide169.xml"/>
  <Override ContentType="application/vnd.openxmlformats-officedocument.presentationml.notesSlide+xml" PartName="/ppt/notesSlides/notesSlide170.xml"/>
  <Override ContentType="application/vnd.openxmlformats-officedocument.presentationml.notesSlide+xml" PartName="/ppt/notesSlides/notesSlide171.xml"/>
  <Override ContentType="application/vnd.openxmlformats-officedocument.presentationml.notesSlide+xml" PartName="/ppt/notesSlides/notesSlide172.xml"/>
  <Override ContentType="application/vnd.openxmlformats-officedocument.presentationml.notesSlide+xml" PartName="/ppt/notesSlides/notesSlide173.xml"/>
  <Override ContentType="application/vnd.openxmlformats-officedocument.presentationml.notesSlide+xml" PartName="/ppt/notesSlides/notesSlide174.xml"/>
  <Override ContentType="application/vnd.openxmlformats-officedocument.presentationml.notesSlide+xml" PartName="/ppt/notesSlides/notesSlide175.xml"/>
  <Override ContentType="application/vnd.openxmlformats-officedocument.presentationml.notesSlide+xml" PartName="/ppt/notesSlides/notesSlide176.xml"/>
  <Override ContentType="application/vnd.openxmlformats-officedocument.presentationml.notesSlide+xml" PartName="/ppt/notesSlides/notesSlide177.xml"/>
  <Override ContentType="application/vnd.openxmlformats-officedocument.presentationml.notesSlide+xml" PartName="/ppt/notesSlides/notesSlide178.xml"/>
  <Override ContentType="application/vnd.openxmlformats-officedocument.presentationml.notesSlide+xml" PartName="/ppt/notesSlides/notesSlide179.xml"/>
  <Override ContentType="application/vnd.openxmlformats-officedocument.presentationml.notesSlide+xml" PartName="/ppt/notesSlides/notesSlide180.xml"/>
  <Override ContentType="application/vnd.openxmlformats-officedocument.presentationml.notesSlide+xml" PartName="/ppt/notesSlides/notesSlide181.xml"/>
  <Override ContentType="application/vnd.openxmlformats-officedocument.presentationml.notesSlide+xml" PartName="/ppt/notesSlides/notesSlide182.xml"/>
  <Override ContentType="application/vnd.openxmlformats-officedocument.presentationml.notesSlide+xml" PartName="/ppt/notesSlides/notesSlide183.xml"/>
  <Override ContentType="application/vnd.openxmlformats-officedocument.presentationml.notesSlide+xml" PartName="/ppt/notesSlides/notesSlide184.xml"/>
  <Override ContentType="application/vnd.openxmlformats-officedocument.presentationml.notesSlide+xml" PartName="/ppt/notesSlides/notesSlide185.xml"/>
  <Override ContentType="application/vnd.openxmlformats-officedocument.presentationml.notesSlide+xml" PartName="/ppt/notesSlides/notesSlide186.xml"/>
  <Override ContentType="application/vnd.openxmlformats-officedocument.presentationml.notesSlide+xml" PartName="/ppt/notesSlides/notesSlide187.xml"/>
  <Override ContentType="application/vnd.openxmlformats-officedocument.presentationml.notesSlide+xml" PartName="/ppt/notesSlides/notesSlide188.xml"/>
  <Override ContentType="application/vnd.openxmlformats-officedocument.presentationml.notesSlide+xml" PartName="/ppt/notesSlides/notesSlide189.xml"/>
  <Override ContentType="application/vnd.openxmlformats-officedocument.presentationml.notesSlide+xml" PartName="/ppt/notesSlides/notesSlide190.xml"/>
  <Override ContentType="application/vnd.openxmlformats-officedocument.presentationml.notesSlide+xml" PartName="/ppt/notesSlides/notesSlide191.xml"/>
  <Override ContentType="application/vnd.openxmlformats-officedocument.presentationml.notesSlide+xml" PartName="/ppt/notesSlides/notesSlide192.xml"/>
  <Override ContentType="application/vnd.openxmlformats-officedocument.presentationml.notesSlide+xml" PartName="/ppt/notesSlides/notesSlide193.xml"/>
  <Override ContentType="application/vnd.openxmlformats-officedocument.presentationml.notesSlide+xml" PartName="/ppt/notesSlides/notesSlide194.xml"/>
  <Override ContentType="application/vnd.openxmlformats-officedocument.presentationml.notesSlide+xml" PartName="/ppt/notesSlides/notesSlide195.xml"/>
  <Override ContentType="application/vnd.openxmlformats-officedocument.presentationml.notesSlide+xml" PartName="/ppt/notesSlides/notesSlide196.xml"/>
  <Override ContentType="application/vnd.openxmlformats-officedocument.presentationml.notesSlide+xml" PartName="/ppt/notesSlides/notesSlide197.xml"/>
  <Override ContentType="application/vnd.openxmlformats-officedocument.presentationml.notesSlide+xml" PartName="/ppt/notesSlides/notesSlide198.xml"/>
  <Override ContentType="application/vnd.openxmlformats-officedocument.presentationml.notesSlide+xml" PartName="/ppt/notesSlides/notesSlide199.xml"/>
  <Override ContentType="application/vnd.openxmlformats-officedocument.presentationml.notesSlide+xml" PartName="/ppt/notesSlides/notesSlide200.xml"/>
  <Override ContentType="application/vnd.openxmlformats-officedocument.presentationml.notesSlide+xml" PartName="/ppt/notesSlides/notesSlide201.xml"/>
  <Override ContentType="application/vnd.openxmlformats-officedocument.presentationml.notesSlide+xml" PartName="/ppt/notesSlides/notesSlide202.xml"/>
  <Override ContentType="application/vnd.openxmlformats-officedocument.presentationml.notesSlide+xml" PartName="/ppt/notesSlides/notesSlide203.xml"/>
  <Override ContentType="application/vnd.openxmlformats-officedocument.presentationml.notesSlide+xml" PartName="/ppt/notesSlides/notesSlide204.xml"/>
  <Override ContentType="application/vnd.openxmlformats-officedocument.presentationml.notesSlide+xml" PartName="/ppt/notesSlides/notesSlide205.xml"/>
  <Override ContentType="application/vnd.openxmlformats-officedocument.presentationml.notesSlide+xml" PartName="/ppt/notesSlides/notesSlide206.xml"/>
  <Override ContentType="application/vnd.openxmlformats-officedocument.presentationml.notesSlide+xml" PartName="/ppt/notesSlides/notesSlide207.xml"/>
  <Override ContentType="application/vnd.openxmlformats-officedocument.presentationml.notesSlide+xml" PartName="/ppt/notesSlides/notesSlide208.xml"/>
  <Override ContentType="application/vnd.openxmlformats-officedocument.presentationml.notesSlide+xml" PartName="/ppt/notesSlides/notesSlide209.xml"/>
  <Override ContentType="application/vnd.openxmlformats-officedocument.presentationml.notesSlide+xml" PartName="/ppt/notesSlides/notesSlide210.xml"/>
  <Override ContentType="application/vnd.openxmlformats-officedocument.presentationml.notesSlide+xml" PartName="/ppt/notesSlides/notesSlide211.xml"/>
  <Override ContentType="application/vnd.openxmlformats-officedocument.presentationml.notesSlide+xml" PartName="/ppt/notesSlides/notesSlide212.xml"/>
  <Override ContentType="application/vnd.openxmlformats-officedocument.presentationml.notesSlide+xml" PartName="/ppt/notesSlides/notesSlide213.xml"/>
  <Override ContentType="application/vnd.openxmlformats-officedocument.presentationml.notesSlide+xml" PartName="/ppt/notesSlides/notesSlide214.xml"/>
  <Override ContentType="application/vnd.openxmlformats-officedocument.presentationml.notesSlide+xml" PartName="/ppt/notesSlides/notesSlide215.xml"/>
  <Override ContentType="application/vnd.openxmlformats-officedocument.presentationml.notesSlide+xml" PartName="/ppt/notesSlides/notesSlide216.xml"/>
  <Override ContentType="application/vnd.openxmlformats-officedocument.presentationml.notesSlide+xml" PartName="/ppt/notesSlides/notesSlide217.xml"/>
  <Override ContentType="application/vnd.openxmlformats-officedocument.presentationml.notesSlide+xml" PartName="/ppt/notesSlides/notesSlide218.xml"/>
  <Override ContentType="application/vnd.openxmlformats-officedocument.presentationml.notesSlide+xml" PartName="/ppt/notesSlides/notesSlide219.xml"/>
  <Override ContentType="application/vnd.openxmlformats-officedocument.presentationml.notesSlide+xml" PartName="/ppt/notesSlides/notesSlide220.xml"/>
  <Override ContentType="application/vnd.openxmlformats-officedocument.presentationml.notesSlide+xml" PartName="/ppt/notesSlides/notesSlide221.xml"/>
  <Override ContentType="application/vnd.openxmlformats-officedocument.presentationml.notesSlide+xml" PartName="/ppt/notesSlides/notesSlide222.xml"/>
  <Override ContentType="application/vnd.openxmlformats-officedocument.presentationml.notesSlide+xml" PartName="/ppt/notesSlides/notesSlide223.xml"/>
  <Override ContentType="application/vnd.openxmlformats-officedocument.presentationml.notesSlide+xml" PartName="/ppt/notesSlides/notesSlide224.xml"/>
  <Override ContentType="application/vnd.openxmlformats-officedocument.presentationml.notesSlide+xml" PartName="/ppt/notesSlides/notesSlide225.xml"/>
  <Override ContentType="application/vnd.openxmlformats-officedocument.presentationml.notesSlide+xml" PartName="/ppt/notesSlides/notesSlide226.xml"/>
  <Override ContentType="application/vnd.openxmlformats-officedocument.presentationml.notesSlide+xml" PartName="/ppt/notesSlides/notesSlide227.xml"/>
  <Override ContentType="application/vnd.openxmlformats-officedocument.presentationml.notesSlide+xml" PartName="/ppt/notesSlides/notesSlide228.xml"/>
  <Override ContentType="application/vnd.openxmlformats-officedocument.presentationml.notesSlide+xml" PartName="/ppt/notesSlides/notesSlide229.xml"/>
  <Override ContentType="application/vnd.openxmlformats-officedocument.presentationml.notesSlide+xml" PartName="/ppt/notesSlides/notesSlide230.xml"/>
  <Override ContentType="application/vnd.openxmlformats-officedocument.presentationml.notesSlide+xml" PartName="/ppt/notesSlides/notesSlide231.xml"/>
  <Override ContentType="application/vnd.openxmlformats-officedocument.presentationml.notesSlide+xml" PartName="/ppt/notesSlides/notesSlide232.xml"/>
  <Override ContentType="application/vnd.openxmlformats-officedocument.presentationml.notesSlide+xml" PartName="/ppt/notesSlides/notesSlide233.xml"/>
  <Override ContentType="application/vnd.openxmlformats-officedocument.presentationml.notesSlide+xml" PartName="/ppt/notesSlides/notesSlide234.xml"/>
  <Override ContentType="application/vnd.openxmlformats-officedocument.presentationml.notesSlide+xml" PartName="/ppt/notesSlides/notesSlide235.xml"/>
  <Override ContentType="application/vnd.openxmlformats-officedocument.presentationml.notesSlide+xml" PartName="/ppt/notesSlides/notesSlide236.xml"/>
  <Override ContentType="application/vnd.openxmlformats-officedocument.presentationml.notesSlide+xml" PartName="/ppt/notesSlides/notesSlide237.xml"/>
  <Override ContentType="application/vnd.openxmlformats-officedocument.presentationml.notesSlide+xml" PartName="/ppt/notesSlides/notesSlide238.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241.xml"/>
  <Override ContentType="application/vnd.openxmlformats-officedocument.presentationml.notesSlide+xml" PartName="/ppt/notesSlides/notesSlide242.xml"/>
  <Override ContentType="application/vnd.openxmlformats-officedocument.presentationml.notesSlide+xml" PartName="/ppt/notesSlides/notesSlide243.xml"/>
  <Override ContentType="application/vnd.openxmlformats-officedocument.presentationml.notesSlide+xml" PartName="/ppt/notesSlides/notesSlide244.xml"/>
  <Override ContentType="application/vnd.openxmlformats-officedocument.presentationml.notesSlide+xml" PartName="/ppt/notesSlides/notesSlide245.xml"/>
  <Override ContentType="application/vnd.openxmlformats-officedocument.presentationml.notesSlide+xml" PartName="/ppt/notesSlides/notesSlide246.xml"/>
  <Override ContentType="application/vnd.openxmlformats-officedocument.presentationml.notesSlide+xml" PartName="/ppt/notesSlides/notesSlide247.xml"/>
  <Override ContentType="application/vnd.openxmlformats-officedocument.presentationml.notesSlide+xml" PartName="/ppt/notesSlides/notesSlide248.xml"/>
  <Override ContentType="application/vnd.openxmlformats-officedocument.presentationml.notesSlide+xml" PartName="/ppt/notesSlides/notesSlide249.xml"/>
  <Override ContentType="application/vnd.openxmlformats-officedocument.presentationml.notesSlide+xml" PartName="/ppt/notesSlides/notesSlide250.xml"/>
  <Override ContentType="application/vnd.openxmlformats-officedocument.presentationml.notesSlide+xml" PartName="/ppt/notesSlides/notesSlide251.xml"/>
  <Override ContentType="application/vnd.openxmlformats-officedocument.presentationml.notesSlide+xml" PartName="/ppt/notesSlides/notesSlide252.xml"/>
  <Override ContentType="application/vnd.openxmlformats-officedocument.presentationml.notesSlide+xml" PartName="/ppt/notesSlides/notesSlide253.xml"/>
  <Override ContentType="application/vnd.openxmlformats-officedocument.presentationml.notesSlide+xml" PartName="/ppt/notesSlides/notesSlide254.xml"/>
  <Override ContentType="application/vnd.openxmlformats-officedocument.presentationml.notesSlide+xml" PartName="/ppt/notesSlides/notesSlide255.xml"/>
  <Override ContentType="application/vnd.openxmlformats-officedocument.presentationml.notesSlide+xml" PartName="/ppt/notesSlides/notesSlide256.xml"/>
  <Override ContentType="application/vnd.openxmlformats-officedocument.presentationml.notesSlide+xml" PartName="/ppt/notesSlides/notesSlide257.xml"/>
  <Override ContentType="application/vnd.openxmlformats-officedocument.presentationml.notesSlide+xml" PartName="/ppt/notesSlides/notesSlide258.xml"/>
  <Override ContentType="application/vnd.openxmlformats-officedocument.presentationml.notesSlide+xml" PartName="/ppt/notesSlides/notesSlide259.xml"/>
  <Override ContentType="application/vnd.openxmlformats-officedocument.presentationml.notesSlide+xml" PartName="/ppt/notesSlides/notesSlide260.xml"/>
  <Override ContentType="application/vnd.openxmlformats-officedocument.presentationml.notesSlide+xml" PartName="/ppt/notesSlides/notesSlide261.xml"/>
  <Override ContentType="application/vnd.openxmlformats-officedocument.presentationml.notesSlide+xml" PartName="/ppt/notesSlides/notesSlide262.xml"/>
  <Override ContentType="application/vnd.openxmlformats-officedocument.presentationml.notesSlide+xml" PartName="/ppt/notesSlides/notesSlide263.xml"/>
  <Override ContentType="application/vnd.openxmlformats-officedocument.presentationml.notesSlide+xml" PartName="/ppt/notesSlides/notesSlide264.xml"/>
  <Override ContentType="application/vnd.openxmlformats-officedocument.presentationml.notesSlide+xml" PartName="/ppt/notesSlides/notesSlide265.xml"/>
  <Override ContentType="application/vnd.openxmlformats-officedocument.presentationml.notesSlide+xml" PartName="/ppt/notesSlides/notesSlide266.xml"/>
  <Override ContentType="application/vnd.openxmlformats-officedocument.presentationml.notesSlide+xml" PartName="/ppt/notesSlides/notesSlide267.xml"/>
  <Override ContentType="application/vnd.openxmlformats-officedocument.presentationml.notesSlide+xml" PartName="/ppt/notesSlides/notesSlide268.xml"/>
  <Override ContentType="application/vnd.openxmlformats-officedocument.presentationml.notesSlide+xml" PartName="/ppt/notesSlides/notesSlide269.xml"/>
  <Override ContentType="application/vnd.openxmlformats-officedocument.presentationml.notesSlide+xml" PartName="/ppt/notesSlides/notesSlide270.xml"/>
  <Override ContentType="application/vnd.openxmlformats-officedocument.presentationml.notesSlide+xml" PartName="/ppt/notesSlides/notesSlide271.xml"/>
  <Override ContentType="application/vnd.openxmlformats-officedocument.presentationml.notesSlide+xml" PartName="/ppt/notesSlides/notesSlide272.xml"/>
  <Override ContentType="application/vnd.openxmlformats-officedocument.presentationml.notesSlide+xml" PartName="/ppt/notesSlides/notesSlide273.xml"/>
  <Override ContentType="application/vnd.openxmlformats-officedocument.presentationml.notesSlide+xml" PartName="/ppt/notesSlides/notesSlide274.xml"/>
  <Override ContentType="application/vnd.openxmlformats-officedocument.presentationml.notesSlide+xml" PartName="/ppt/notesSlides/notesSlide275.xml"/>
  <Override ContentType="application/vnd.openxmlformats-officedocument.presentationml.notesSlide+xml" PartName="/ppt/notesSlides/notesSlide276.xml"/>
  <Override ContentType="application/vnd.openxmlformats-officedocument.presentationml.notesSlide+xml" PartName="/ppt/notesSlides/notesSlide277.xml"/>
  <Override ContentType="application/vnd.openxmlformats-officedocument.presentationml.notesSlide+xml" PartName="/ppt/notesSlides/notesSlide278.xml"/>
  <Override ContentType="application/vnd.openxmlformats-officedocument.presentationml.notesSlide+xml" PartName="/ppt/notesSlides/notesSlide279.xml"/>
  <Override ContentType="application/vnd.openxmlformats-officedocument.presentationml.notesSlide+xml" PartName="/ppt/notesSlides/notesSlide280.xml"/>
  <Override ContentType="application/vnd.openxmlformats-officedocument.presentationml.notesSlide+xml" PartName="/ppt/notesSlides/notesSlide281.xml"/>
  <Override ContentType="application/vnd.openxmlformats-officedocument.presentationml.notesSlide+xml" PartName="/ppt/notesSlides/notesSlide282.xml"/>
  <Override ContentType="application/vnd.openxmlformats-officedocument.presentationml.notesSlide+xml" PartName="/ppt/notesSlides/notesSlide283.xml"/>
  <Override ContentType="application/vnd.openxmlformats-officedocument.presentationml.notesSlide+xml" PartName="/ppt/notesSlides/notesSlide284.xml"/>
  <Override ContentType="application/vnd.openxmlformats-officedocument.presentationml.notesSlide+xml" PartName="/ppt/notesSlides/notesSlide285.xml"/>
  <Override ContentType="application/vnd.openxmlformats-officedocument.presentationml.notesSlide+xml" PartName="/ppt/notesSlides/notesSlide286.xml"/>
  <Override ContentType="application/vnd.openxmlformats-officedocument.presentationml.notesSlide+xml" PartName="/ppt/notesSlides/notesSlide287.xml"/>
  <Override ContentType="application/vnd.openxmlformats-officedocument.presentationml.notesSlide+xml" PartName="/ppt/notesSlides/notesSlide288.xml"/>
  <Override ContentType="application/vnd.openxmlformats-officedocument.presentationml.notesSlide+xml" PartName="/ppt/notesSlides/notesSlide289.xml"/>
  <Override ContentType="application/vnd.openxmlformats-officedocument.presentationml.notesSlide+xml" PartName="/ppt/notesSlides/notesSlide290.xml"/>
  <Override ContentType="application/vnd.openxmlformats-officedocument.presentationml.notesSlide+xml" PartName="/ppt/notesSlides/notesSlide291.xml"/>
  <Override ContentType="application/vnd.openxmlformats-officedocument.presentationml.notesSlide+xml" PartName="/ppt/notesSlides/notesSlide292.xml"/>
  <Override ContentType="application/vnd.openxmlformats-officedocument.presentationml.notesSlide+xml" PartName="/ppt/notesSlides/notesSlide293.xml"/>
  <Override ContentType="application/vnd.openxmlformats-officedocument.presentationml.notesSlide+xml" PartName="/ppt/notesSlides/notesSlide294.xml"/>
  <Override ContentType="application/vnd.openxmlformats-officedocument.presentationml.notesSlide+xml" PartName="/ppt/notesSlides/notesSlide295.xml"/>
  <Override ContentType="application/vnd.openxmlformats-officedocument.presentationml.notesSlide+xml" PartName="/ppt/notesSlides/notesSlide296.xml"/>
  <Override ContentType="application/vnd.openxmlformats-officedocument.presentationml.notesSlide+xml" PartName="/ppt/notesSlides/notesSlide297.xml"/>
  <Override ContentType="application/vnd.openxmlformats-officedocument.presentationml.notesSlide+xml" PartName="/ppt/notesSlides/notesSlide298.xml"/>
  <Override ContentType="application/vnd.openxmlformats-officedocument.presentationml.notesSlide+xml" PartName="/ppt/notesSlides/notesSlide299.xml"/>
  <Override ContentType="application/vnd.openxmlformats-officedocument.presentationml.notesSlide+xml" PartName="/ppt/notesSlides/notesSlide300.xml"/>
  <Override ContentType="application/vnd.openxmlformats-officedocument.presentationml.notesSlide+xml" PartName="/ppt/notesSlides/notesSlide301.xml"/>
  <Override ContentType="application/vnd.openxmlformats-officedocument.presentationml.notesSlide+xml" PartName="/ppt/notesSlides/notesSlide302.xml"/>
  <Override ContentType="application/vnd.openxmlformats-officedocument.presentationml.notesSlide+xml" PartName="/ppt/notesSlides/notesSlide303.xml"/>
  <Override ContentType="application/vnd.openxmlformats-officedocument.presentationml.notesSlide+xml" PartName="/ppt/notesSlides/notesSlide304.xml"/>
  <Override ContentType="application/vnd.openxmlformats-officedocument.presentationml.notesSlide+xml" PartName="/ppt/notesSlides/notesSlide305.xml"/>
  <Override ContentType="application/vnd.openxmlformats-officedocument.presentationml.notesSlide+xml" PartName="/ppt/notesSlides/notesSlide306.xml"/>
  <Override ContentType="application/vnd.openxmlformats-officedocument.presentationml.notesSlide+xml" PartName="/ppt/notesSlides/notesSlide307.xml"/>
  <Override ContentType="application/vnd.openxmlformats-officedocument.presentationml.notesSlide+xml" PartName="/ppt/notesSlides/notesSlide308.xml"/>
  <Override ContentType="application/vnd.openxmlformats-officedocument.presentationml.notesSlide+xml" PartName="/ppt/notesSlides/notesSlide309.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5"/>
  </p:notesMasterIdLst>
  <p:handoutMasterIdLst>
    <p:handoutMasterId r:id="rId316"/>
  </p:handoutMasterIdLst>
  <p:sldIdLst>
    <p:sldId id="957" r:id="rId2"/>
    <p:sldId id="955" r:id="rId3"/>
    <p:sldId id="410" r:id="rId4"/>
    <p:sldId id="1152" r:id="rId5"/>
    <p:sldId id="403" r:id="rId6"/>
    <p:sldId id="989" r:id="rId7"/>
    <p:sldId id="988" r:id="rId8"/>
    <p:sldId id="840" r:id="rId9"/>
    <p:sldId id="842" r:id="rId10"/>
    <p:sldId id="776" r:id="rId11"/>
    <p:sldId id="951" r:id="rId12"/>
    <p:sldId id="843" r:id="rId13"/>
    <p:sldId id="844" r:id="rId14"/>
    <p:sldId id="845" r:id="rId15"/>
    <p:sldId id="846" r:id="rId16"/>
    <p:sldId id="847" r:id="rId17"/>
    <p:sldId id="848" r:id="rId18"/>
    <p:sldId id="855" r:id="rId19"/>
    <p:sldId id="780" r:id="rId20"/>
    <p:sldId id="849" r:id="rId21"/>
    <p:sldId id="850" r:id="rId22"/>
    <p:sldId id="852" r:id="rId23"/>
    <p:sldId id="851" r:id="rId24"/>
    <p:sldId id="853" r:id="rId25"/>
    <p:sldId id="854" r:id="rId26"/>
    <p:sldId id="856" r:id="rId27"/>
    <p:sldId id="857" r:id="rId28"/>
    <p:sldId id="336" r:id="rId29"/>
    <p:sldId id="691" r:id="rId30"/>
    <p:sldId id="858" r:id="rId31"/>
    <p:sldId id="1015" r:id="rId32"/>
    <p:sldId id="693" r:id="rId33"/>
    <p:sldId id="413" r:id="rId34"/>
    <p:sldId id="508" r:id="rId35"/>
    <p:sldId id="859" r:id="rId36"/>
    <p:sldId id="860" r:id="rId37"/>
    <p:sldId id="415" r:id="rId38"/>
    <p:sldId id="695" r:id="rId39"/>
    <p:sldId id="430" r:id="rId40"/>
    <p:sldId id="697" r:id="rId41"/>
    <p:sldId id="421" r:id="rId42"/>
    <p:sldId id="713" r:id="rId43"/>
    <p:sldId id="862" r:id="rId44"/>
    <p:sldId id="861" r:id="rId45"/>
    <p:sldId id="1014" r:id="rId46"/>
    <p:sldId id="422" r:id="rId47"/>
    <p:sldId id="423" r:id="rId48"/>
    <p:sldId id="703" r:id="rId49"/>
    <p:sldId id="432" r:id="rId50"/>
    <p:sldId id="705" r:id="rId51"/>
    <p:sldId id="435" r:id="rId52"/>
    <p:sldId id="863" r:id="rId53"/>
    <p:sldId id="864" r:id="rId54"/>
    <p:sldId id="1048" r:id="rId55"/>
    <p:sldId id="1049" r:id="rId56"/>
    <p:sldId id="1074" r:id="rId57"/>
    <p:sldId id="1075" r:id="rId58"/>
    <p:sldId id="1076" r:id="rId59"/>
    <p:sldId id="1077" r:id="rId60"/>
    <p:sldId id="1078" r:id="rId61"/>
    <p:sldId id="1079" r:id="rId62"/>
    <p:sldId id="1080" r:id="rId63"/>
    <p:sldId id="1081" r:id="rId64"/>
    <p:sldId id="1082" r:id="rId65"/>
    <p:sldId id="1085" r:id="rId66"/>
    <p:sldId id="1052" r:id="rId67"/>
    <p:sldId id="1053" r:id="rId68"/>
    <p:sldId id="1056" r:id="rId69"/>
    <p:sldId id="1057" r:id="rId70"/>
    <p:sldId id="1136" r:id="rId71"/>
    <p:sldId id="1137" r:id="rId72"/>
    <p:sldId id="1001" r:id="rId73"/>
    <p:sldId id="1000" r:id="rId74"/>
    <p:sldId id="1002" r:id="rId75"/>
    <p:sldId id="1003" r:id="rId76"/>
    <p:sldId id="1004" r:id="rId77"/>
    <p:sldId id="1005" r:id="rId78"/>
    <p:sldId id="706" r:id="rId79"/>
    <p:sldId id="1138" r:id="rId80"/>
    <p:sldId id="1139" r:id="rId81"/>
    <p:sldId id="1140" r:id="rId82"/>
    <p:sldId id="1141" r:id="rId83"/>
    <p:sldId id="1142" r:id="rId84"/>
    <p:sldId id="1143" r:id="rId85"/>
    <p:sldId id="1144" r:id="rId86"/>
    <p:sldId id="1145" r:id="rId87"/>
    <p:sldId id="1146" r:id="rId88"/>
    <p:sldId id="1147" r:id="rId89"/>
    <p:sldId id="1148" r:id="rId90"/>
    <p:sldId id="1149" r:id="rId91"/>
    <p:sldId id="1150" r:id="rId92"/>
    <p:sldId id="784" r:id="rId93"/>
    <p:sldId id="785" r:id="rId94"/>
    <p:sldId id="873" r:id="rId95"/>
    <p:sldId id="786" r:id="rId96"/>
    <p:sldId id="868" r:id="rId97"/>
    <p:sldId id="869" r:id="rId98"/>
    <p:sldId id="871" r:id="rId99"/>
    <p:sldId id="872" r:id="rId100"/>
    <p:sldId id="870" r:id="rId101"/>
    <p:sldId id="790" r:id="rId102"/>
    <p:sldId id="1059" r:id="rId103"/>
    <p:sldId id="797" r:id="rId104"/>
    <p:sldId id="798" r:id="rId105"/>
    <p:sldId id="799" r:id="rId106"/>
    <p:sldId id="1067" r:id="rId107"/>
    <p:sldId id="800" r:id="rId108"/>
    <p:sldId id="802" r:id="rId109"/>
    <p:sldId id="803" r:id="rId110"/>
    <p:sldId id="804" r:id="rId111"/>
    <p:sldId id="874" r:id="rId112"/>
    <p:sldId id="875" r:id="rId113"/>
    <p:sldId id="1042" r:id="rId114"/>
    <p:sldId id="1043" r:id="rId115"/>
    <p:sldId id="1046" r:id="rId116"/>
    <p:sldId id="1045" r:id="rId117"/>
    <p:sldId id="1044" r:id="rId118"/>
    <p:sldId id="805" r:id="rId119"/>
    <p:sldId id="815" r:id="rId120"/>
    <p:sldId id="816" r:id="rId121"/>
    <p:sldId id="876" r:id="rId122"/>
    <p:sldId id="510" r:id="rId123"/>
    <p:sldId id="820" r:id="rId124"/>
    <p:sldId id="877" r:id="rId125"/>
    <p:sldId id="1086" r:id="rId126"/>
    <p:sldId id="1087" r:id="rId127"/>
    <p:sldId id="520" r:id="rId128"/>
    <p:sldId id="522" r:id="rId129"/>
    <p:sldId id="1088" r:id="rId130"/>
    <p:sldId id="1089" r:id="rId131"/>
    <p:sldId id="1090" r:id="rId132"/>
    <p:sldId id="1091" r:id="rId133"/>
    <p:sldId id="1092" r:id="rId134"/>
    <p:sldId id="1093" r:id="rId135"/>
    <p:sldId id="821" r:id="rId136"/>
    <p:sldId id="1037" r:id="rId137"/>
    <p:sldId id="726" r:id="rId138"/>
    <p:sldId id="1038" r:id="rId139"/>
    <p:sldId id="1120" r:id="rId140"/>
    <p:sldId id="1119" r:id="rId141"/>
    <p:sldId id="878" r:id="rId142"/>
    <p:sldId id="826" r:id="rId143"/>
    <p:sldId id="1068" r:id="rId144"/>
    <p:sldId id="767" r:id="rId145"/>
    <p:sldId id="1069" r:id="rId146"/>
    <p:sldId id="764" r:id="rId147"/>
    <p:sldId id="880" r:id="rId148"/>
    <p:sldId id="881" r:id="rId149"/>
    <p:sldId id="829" r:id="rId150"/>
    <p:sldId id="882" r:id="rId151"/>
    <p:sldId id="883" r:id="rId152"/>
    <p:sldId id="557" r:id="rId153"/>
    <p:sldId id="558" r:id="rId154"/>
    <p:sldId id="560" r:id="rId155"/>
    <p:sldId id="879" r:id="rId156"/>
    <p:sldId id="830" r:id="rId157"/>
    <p:sldId id="831" r:id="rId158"/>
    <p:sldId id="832" r:id="rId159"/>
    <p:sldId id="833" r:id="rId160"/>
    <p:sldId id="834" r:id="rId161"/>
    <p:sldId id="912" r:id="rId162"/>
    <p:sldId id="931" r:id="rId163"/>
    <p:sldId id="913" r:id="rId164"/>
    <p:sldId id="985" r:id="rId165"/>
    <p:sldId id="983" r:id="rId166"/>
    <p:sldId id="982" r:id="rId167"/>
    <p:sldId id="728" r:id="rId168"/>
    <p:sldId id="1121" r:id="rId169"/>
    <p:sldId id="727" r:id="rId170"/>
    <p:sldId id="730" r:id="rId171"/>
    <p:sldId id="733" r:id="rId172"/>
    <p:sldId id="734" r:id="rId173"/>
    <p:sldId id="1070" r:id="rId174"/>
    <p:sldId id="738" r:id="rId175"/>
    <p:sldId id="739" r:id="rId176"/>
    <p:sldId id="740" r:id="rId177"/>
    <p:sldId id="743" r:id="rId178"/>
    <p:sldId id="744" r:id="rId179"/>
    <p:sldId id="745" r:id="rId180"/>
    <p:sldId id="746" r:id="rId181"/>
    <p:sldId id="747" r:id="rId182"/>
    <p:sldId id="748" r:id="rId183"/>
    <p:sldId id="751" r:id="rId184"/>
    <p:sldId id="758" r:id="rId185"/>
    <p:sldId id="759" r:id="rId186"/>
    <p:sldId id="760" r:id="rId187"/>
    <p:sldId id="761" r:id="rId188"/>
    <p:sldId id="763" r:id="rId189"/>
    <p:sldId id="837" r:id="rId190"/>
    <p:sldId id="839" r:id="rId191"/>
    <p:sldId id="838" r:id="rId192"/>
    <p:sldId id="511" r:id="rId193"/>
    <p:sldId id="937" r:id="rId194"/>
    <p:sldId id="936" r:id="rId195"/>
    <p:sldId id="938" r:id="rId196"/>
    <p:sldId id="939" r:id="rId197"/>
    <p:sldId id="571" r:id="rId198"/>
    <p:sldId id="573" r:id="rId199"/>
    <p:sldId id="574" r:id="rId200"/>
    <p:sldId id="940" r:id="rId201"/>
    <p:sldId id="1133" r:id="rId202"/>
    <p:sldId id="640" r:id="rId203"/>
    <p:sldId id="579" r:id="rId204"/>
    <p:sldId id="941" r:id="rId205"/>
    <p:sldId id="1132" r:id="rId206"/>
    <p:sldId id="918" r:id="rId207"/>
    <p:sldId id="942" r:id="rId208"/>
    <p:sldId id="919" r:id="rId209"/>
    <p:sldId id="1129" r:id="rId210"/>
    <p:sldId id="1130" r:id="rId211"/>
    <p:sldId id="771" r:id="rId212"/>
    <p:sldId id="944" r:id="rId213"/>
    <p:sldId id="928" r:id="rId214"/>
    <p:sldId id="1131" r:id="rId215"/>
    <p:sldId id="945" r:id="rId216"/>
    <p:sldId id="946" r:id="rId217"/>
    <p:sldId id="1041" r:id="rId218"/>
    <p:sldId id="585" r:id="rId219"/>
    <p:sldId id="586" r:id="rId220"/>
    <p:sldId id="587" r:id="rId221"/>
    <p:sldId id="588" r:id="rId222"/>
    <p:sldId id="590" r:id="rId223"/>
    <p:sldId id="1071" r:id="rId224"/>
    <p:sldId id="1072" r:id="rId225"/>
    <p:sldId id="722" r:id="rId226"/>
    <p:sldId id="1011" r:id="rId227"/>
    <p:sldId id="1012" r:id="rId228"/>
    <p:sldId id="591" r:id="rId229"/>
    <p:sldId id="592" r:id="rId230"/>
    <p:sldId id="593" r:id="rId231"/>
    <p:sldId id="594" r:id="rId232"/>
    <p:sldId id="1107" r:id="rId233"/>
    <p:sldId id="595" r:id="rId234"/>
    <p:sldId id="596" r:id="rId235"/>
    <p:sldId id="597" r:id="rId236"/>
    <p:sldId id="598" r:id="rId237"/>
    <p:sldId id="599" r:id="rId238"/>
    <p:sldId id="1095" r:id="rId239"/>
    <p:sldId id="1096" r:id="rId240"/>
    <p:sldId id="1097" r:id="rId241"/>
    <p:sldId id="1098" r:id="rId242"/>
    <p:sldId id="600" r:id="rId243"/>
    <p:sldId id="601" r:id="rId244"/>
    <p:sldId id="602" r:id="rId245"/>
    <p:sldId id="603" r:id="rId246"/>
    <p:sldId id="604" r:id="rId247"/>
    <p:sldId id="1134" r:id="rId248"/>
    <p:sldId id="1135" r:id="rId249"/>
    <p:sldId id="1105" r:id="rId250"/>
    <p:sldId id="1106" r:id="rId251"/>
    <p:sldId id="718" r:id="rId252"/>
    <p:sldId id="952" r:id="rId253"/>
    <p:sldId id="953" r:id="rId254"/>
    <p:sldId id="954" r:id="rId255"/>
    <p:sldId id="631" r:id="rId256"/>
    <p:sldId id="634" r:id="rId257"/>
    <p:sldId id="1125" r:id="rId258"/>
    <p:sldId id="1124" r:id="rId259"/>
    <p:sldId id="1122" r:id="rId260"/>
    <p:sldId id="1126" r:id="rId261"/>
    <p:sldId id="1128" r:id="rId262"/>
    <p:sldId id="1127" r:id="rId263"/>
    <p:sldId id="886" r:id="rId264"/>
    <p:sldId id="472" r:id="rId265"/>
    <p:sldId id="986" r:id="rId266"/>
    <p:sldId id="1073" r:id="rId267"/>
    <p:sldId id="1033" r:id="rId268"/>
    <p:sldId id="1030" r:id="rId269"/>
    <p:sldId id="888" r:id="rId270"/>
    <p:sldId id="889" r:id="rId271"/>
    <p:sldId id="1034" r:id="rId272"/>
    <p:sldId id="1035" r:id="rId273"/>
    <p:sldId id="680" r:id="rId274"/>
    <p:sldId id="681" r:id="rId275"/>
    <p:sldId id="891" r:id="rId276"/>
    <p:sldId id="893" r:id="rId277"/>
    <p:sldId id="894" r:id="rId278"/>
    <p:sldId id="950" r:id="rId279"/>
    <p:sldId id="895" r:id="rId280"/>
    <p:sldId id="1100" r:id="rId281"/>
    <p:sldId id="670" r:id="rId282"/>
    <p:sldId id="959" r:id="rId283"/>
    <p:sldId id="960" r:id="rId284"/>
    <p:sldId id="961" r:id="rId285"/>
    <p:sldId id="962" r:id="rId286"/>
    <p:sldId id="1101" r:id="rId287"/>
    <p:sldId id="1102" r:id="rId288"/>
    <p:sldId id="1104" r:id="rId289"/>
    <p:sldId id="965" r:id="rId290"/>
    <p:sldId id="966" r:id="rId291"/>
    <p:sldId id="967" r:id="rId292"/>
    <p:sldId id="968" r:id="rId293"/>
    <p:sldId id="1103" r:id="rId294"/>
    <p:sldId id="970" r:id="rId295"/>
    <p:sldId id="971" r:id="rId296"/>
    <p:sldId id="972" r:id="rId297"/>
    <p:sldId id="973" r:id="rId298"/>
    <p:sldId id="974" r:id="rId299"/>
    <p:sldId id="975" r:id="rId300"/>
    <p:sldId id="976" r:id="rId301"/>
    <p:sldId id="977" r:id="rId302"/>
    <p:sldId id="978" r:id="rId303"/>
    <p:sldId id="979" r:id="rId304"/>
    <p:sldId id="1108" r:id="rId305"/>
    <p:sldId id="1109" r:id="rId306"/>
    <p:sldId id="1110" r:id="rId307"/>
    <p:sldId id="1111" r:id="rId308"/>
    <p:sldId id="1112" r:id="rId309"/>
    <p:sldId id="1113" r:id="rId310"/>
    <p:sldId id="1114" r:id="rId311"/>
    <p:sldId id="1115" r:id="rId312"/>
    <p:sldId id="1116" r:id="rId313"/>
    <p:sldId id="1117" r:id="rId314"/>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phen Hill" initials="" lastIdx="34" clrIdx="0"/>
  <p:cmAuthor id="1" name="Jimenez, Jorge" initials="JJ" lastIdx="1" clrIdx="1"/>
  <p:cmAuthor id="2" name="Jorge Jimenez" initials="JJ"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01" autoAdjust="0"/>
    <p:restoredTop sz="61676" autoAdjust="0"/>
  </p:normalViewPr>
  <p:slideViewPr>
    <p:cSldViewPr>
      <p:cViewPr varScale="1">
        <p:scale>
          <a:sx n="76" d="100"/>
          <a:sy n="76" d="100"/>
        </p:scale>
        <p:origin x="762" y="84"/>
      </p:cViewPr>
      <p:guideLst>
        <p:guide orient="horz" pos="1620"/>
        <p:guide pos="2880"/>
      </p:guideLst>
    </p:cSldViewPr>
  </p:slideViewPr>
  <p:outlineViewPr>
    <p:cViewPr>
      <p:scale>
        <a:sx n="33" d="100"/>
        <a:sy n="33" d="100"/>
      </p:scale>
      <p:origin x="0" y="-80022"/>
    </p:cViewPr>
  </p:outlineViewPr>
  <p:notesTextViewPr>
    <p:cViewPr>
      <p:scale>
        <a:sx n="100" d="100"/>
        <a:sy n="100" d="100"/>
      </p:scale>
      <p:origin x="0" y="0"/>
    </p:cViewPr>
  </p:notesTextViewPr>
  <p:sorterViewPr>
    <p:cViewPr varScale="1">
      <p:scale>
        <a:sx n="100" d="100"/>
        <a:sy n="100" d="100"/>
      </p:scale>
      <p:origin x="0" y="-6768"/>
    </p:cViewPr>
  </p:sorterViewPr>
  <p:notesViewPr>
    <p:cSldViewPr>
      <p:cViewPr varScale="1">
        <p:scale>
          <a:sx n="125" d="100"/>
          <a:sy n="125" d="100"/>
        </p:scale>
        <p:origin x="493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handoutMaster" Target="handoutMasters/handout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94EC46-D636-4D9C-9A8A-23333B699489}" type="datetimeFigureOut">
              <a:rPr lang="en-US" smtClean="0"/>
              <a:t>10/31/2021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85A34D-3868-4ECB-9ED6-18BEDD384241}" type="slidenum">
              <a:rPr lang="en-US" smtClean="0"/>
              <a:t>‹#›</a:t>
            </a:fld>
            <a:endParaRPr lang="en-US" dirty="0"/>
          </a:p>
        </p:txBody>
      </p:sp>
    </p:spTree>
    <p:extLst>
      <p:ext uri="{BB962C8B-B14F-4D97-AF65-F5344CB8AC3E}">
        <p14:creationId xmlns:p14="http://schemas.microsoft.com/office/powerpoint/2010/main" val="1340815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B95F9A-93B3-4EE8-8584-58410EAF9403}" type="datetimeFigureOut">
              <a:rPr lang="es-ES" smtClean="0"/>
              <a:t>31/10/2021</a:t>
            </a:fld>
            <a:endParaRPr lang="es-ES" dirty="0"/>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0B396E-FB55-400A-87FB-880D9F3DDA9F}" type="slidenum">
              <a:rPr lang="es-ES" smtClean="0"/>
              <a:t>‹#›</a:t>
            </a:fld>
            <a:endParaRPr lang="es-ES" dirty="0"/>
          </a:p>
        </p:txBody>
      </p:sp>
    </p:spTree>
    <p:extLst>
      <p:ext uri="{BB962C8B-B14F-4D97-AF65-F5344CB8AC3E}">
        <p14:creationId xmlns:p14="http://schemas.microsoft.com/office/powerpoint/2010/main" val="1641958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renderman.pixar.com/view/production-ready-global-illumination"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a:t>
            </a:fld>
            <a:endParaRPr lang="es-ES" dirty="0"/>
          </a:p>
        </p:txBody>
      </p:sp>
    </p:spTree>
    <p:extLst>
      <p:ext uri="{BB962C8B-B14F-4D97-AF65-F5344CB8AC3E}">
        <p14:creationId xmlns:p14="http://schemas.microsoft.com/office/powerpoint/2010/main" val="3961973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a:t>
            </a:r>
            <a:r>
              <a:rPr lang="en-US" baseline="0" dirty="0"/>
              <a:t> the light transport in the eyes, including light refraction,</a:t>
            </a:r>
          </a:p>
          <a:p>
            <a:r>
              <a:rPr lang="en-US" baseline="0" dirty="0"/>
              <a:t>and the smooth colored shadows on the top of the eye, produced by subsurface scattering.</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11</a:t>
            </a:fld>
            <a:endParaRPr lang="es-ES" dirty="0"/>
          </a:p>
        </p:txBody>
      </p:sp>
    </p:spTree>
    <p:extLst>
      <p:ext uri="{BB962C8B-B14F-4D97-AF65-F5344CB8AC3E}">
        <p14:creationId xmlns:p14="http://schemas.microsoft.com/office/powerpoint/2010/main" val="29734402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Screen-space ambient occlusion didn’t deliver the quality we needed, but mobile parts of the face</a:t>
            </a:r>
          </a:p>
          <a:p>
            <a:r>
              <a:rPr lang="en-US" baseline="0" dirty="0"/>
              <a:t>are difficult to represent using baked ambient occlusion.</a:t>
            </a:r>
          </a:p>
          <a:p>
            <a:endParaRPr lang="en-US" baseline="0" dirty="0"/>
          </a:p>
          <a:p>
            <a:r>
              <a:rPr lang="en-US" baseline="0" dirty="0"/>
              <a:t>So, we decided to use both solutions at the same time, to leverage their particular strengths.</a:t>
            </a:r>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101</a:t>
            </a:fld>
            <a:endParaRPr lang="es-ES" dirty="0"/>
          </a:p>
        </p:txBody>
      </p:sp>
    </p:spTree>
    <p:extLst>
      <p:ext uri="{BB962C8B-B14F-4D97-AF65-F5344CB8AC3E}">
        <p14:creationId xmlns:p14="http://schemas.microsoft.com/office/powerpoint/2010/main" val="1631558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There</a:t>
            </a:r>
            <a:r>
              <a:rPr lang="en-US" baseline="0" dirty="0"/>
              <a:t> are existing empirical approaches that derive specular ambient occlusion from diffuse ambient occlusion.</a:t>
            </a:r>
          </a:p>
          <a:p>
            <a:endParaRPr lang="en-US" baseline="0" dirty="0"/>
          </a:p>
          <a:p>
            <a:r>
              <a:rPr lang="en-US" baseline="0" dirty="0"/>
              <a:t>However, we wanted to develop an approximation that worked better for our assets (also empirical).</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102</a:t>
            </a:fld>
            <a:endParaRPr lang="es-ES" dirty="0"/>
          </a:p>
        </p:txBody>
      </p:sp>
    </p:spTree>
    <p:extLst>
      <p:ext uri="{BB962C8B-B14F-4D97-AF65-F5344CB8AC3E}">
        <p14:creationId xmlns:p14="http://schemas.microsoft.com/office/powerpoint/2010/main" val="480898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we see</a:t>
            </a:r>
            <a:r>
              <a:rPr lang="en-US" baseline="0" dirty="0"/>
              <a:t> that simply using ambient occlusion as specular occlusion, doesn’t deliver.</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103</a:t>
            </a:fld>
            <a:endParaRPr lang="es-ES" dirty="0"/>
          </a:p>
        </p:txBody>
      </p:sp>
    </p:spTree>
    <p:extLst>
      <p:ext uri="{BB962C8B-B14F-4D97-AF65-F5344CB8AC3E}">
        <p14:creationId xmlns:p14="http://schemas.microsoft.com/office/powerpoint/2010/main" val="33350546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Using </a:t>
            </a:r>
            <a:r>
              <a:rPr lang="en-US" baseline="0" dirty="0"/>
              <a:t>ambient occlusion raised to a power works better…</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104</a:t>
            </a:fld>
            <a:endParaRPr lang="es-ES" dirty="0"/>
          </a:p>
        </p:txBody>
      </p:sp>
    </p:spTree>
    <p:extLst>
      <p:ext uri="{BB962C8B-B14F-4D97-AF65-F5344CB8AC3E}">
        <p14:creationId xmlns:p14="http://schemas.microsoft.com/office/powerpoint/2010/main" val="5607029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…but if you look at the specular reflections at the caruncle in</a:t>
            </a:r>
            <a:r>
              <a:rPr lang="en-US" baseline="0" dirty="0"/>
              <a:t> this other shot</a:t>
            </a:r>
            <a:r>
              <a:rPr lang="en-US" dirty="0"/>
              <a:t>…</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105</a:t>
            </a:fld>
            <a:endParaRPr lang="es-ES" dirty="0"/>
          </a:p>
        </p:txBody>
      </p:sp>
    </p:spTree>
    <p:extLst>
      <p:ext uri="{BB962C8B-B14F-4D97-AF65-F5344CB8AC3E}">
        <p14:creationId xmlns:p14="http://schemas.microsoft.com/office/powerpoint/2010/main" val="36671501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…you</a:t>
            </a:r>
            <a:r>
              <a:rPr lang="en-US" baseline="0" dirty="0"/>
              <a:t> will notice that </a:t>
            </a:r>
            <a:r>
              <a:rPr lang="en-US" dirty="0"/>
              <a:t>we have completely</a:t>
            </a:r>
            <a:r>
              <a:rPr lang="en-US" baseline="0" dirty="0"/>
              <a:t> removed them using the power version of the occlusion.</a:t>
            </a:r>
          </a:p>
          <a:p>
            <a:endParaRPr lang="en-US" baseline="0" dirty="0"/>
          </a:p>
          <a:p>
            <a:r>
              <a:rPr lang="en-US" baseline="0" dirty="0"/>
              <a:t>And this happens for any view angle.</a:t>
            </a:r>
            <a:endParaRPr lang="en-U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106</a:t>
            </a:fld>
            <a:endParaRPr lang="es-ES" dirty="0"/>
          </a:p>
        </p:txBody>
      </p:sp>
    </p:spTree>
    <p:extLst>
      <p:ext uri="{BB962C8B-B14F-4D97-AF65-F5344CB8AC3E}">
        <p14:creationId xmlns:p14="http://schemas.microsoft.com/office/powerpoint/2010/main" val="33938050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a:t>
            </a:r>
            <a:r>
              <a:rPr lang="en-US" baseline="0" dirty="0"/>
              <a:t>nspired by Gotanda observations (</a:t>
            </a:r>
            <a:r>
              <a:rPr lang="en-US" sz="1200" noProof="0" dirty="0"/>
              <a:t>see [Gotanda2011] </a:t>
            </a:r>
            <a:r>
              <a:rPr lang="en-US" sz="1200" i="1" noProof="0" dirty="0"/>
              <a:t>Real-time Physically Based Rendering - Implementation</a:t>
            </a:r>
            <a:r>
              <a:rPr lang="en-US" sz="1200" noProof="0" dirty="0"/>
              <a:t>)</a:t>
            </a:r>
            <a:r>
              <a:rPr lang="en-US" baseline="0" dirty="0"/>
              <a:t>, it can be seen that in many cases there should only be specular occlusion when looking at the surface from the side, but not when you look at it from the front.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a:t>
            </a:r>
            <a:r>
              <a:rPr lang="en-US" baseline="0" dirty="0"/>
              <a:t> what we did is to apply occlusion only at grazing angles using an empirical approach that worked well for faces.</a:t>
            </a:r>
            <a:endParaRPr lang="es-ES" dirty="0"/>
          </a:p>
          <a:p>
            <a:endParaRPr lang="en-US" baseline="0" dirty="0"/>
          </a:p>
          <a:p>
            <a:endParaRPr lang="en-US" baseline="0" dirty="0"/>
          </a:p>
          <a:p>
            <a:r>
              <a:rPr lang="en-US" baseline="0" dirty="0"/>
              <a:t>This seems to contradict the previous observation that the cavity map should be removed at grazing angles.</a:t>
            </a:r>
          </a:p>
          <a:p>
            <a:endParaRPr lang="en-US" baseline="0" dirty="0"/>
          </a:p>
          <a:p>
            <a:r>
              <a:rPr lang="en-US" baseline="0" dirty="0"/>
              <a:t>However, note that in that case what we are doing is to take into account the fact that the pore is completely flat in our models, and the occlusion that you would see from the side would be less than what you would see from the front (where you can actually see the deeper part of the pore).</a:t>
            </a:r>
          </a:p>
          <a:p>
            <a:endParaRPr lang="en-US" baseline="0" dirty="0"/>
          </a:p>
          <a:p>
            <a:r>
              <a:rPr lang="en-US" baseline="0" dirty="0"/>
              <a:t>In other words, with the specular occlusion we want to model geometric occlusion, while in the cavity map case we were trying to fix the fact that we are using flat textures for modeling pores.</a:t>
            </a:r>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107</a:t>
            </a:fld>
            <a:endParaRPr lang="es-ES" dirty="0"/>
          </a:p>
        </p:txBody>
      </p:sp>
    </p:spTree>
    <p:extLst>
      <p:ext uri="{BB962C8B-B14F-4D97-AF65-F5344CB8AC3E}">
        <p14:creationId xmlns:p14="http://schemas.microsoft.com/office/powerpoint/2010/main" val="19978049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you have</a:t>
            </a:r>
            <a:r>
              <a:rPr lang="en-US" baseline="0" dirty="0"/>
              <a:t> an image using the simple pow approach…</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108</a:t>
            </a:fld>
            <a:endParaRPr lang="es-ES" dirty="0"/>
          </a:p>
        </p:txBody>
      </p:sp>
    </p:spTree>
    <p:extLst>
      <p:ext uri="{BB962C8B-B14F-4D97-AF65-F5344CB8AC3E}">
        <p14:creationId xmlns:p14="http://schemas.microsoft.com/office/powerpoint/2010/main" val="1186849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here applying</a:t>
            </a:r>
            <a:r>
              <a:rPr lang="en-US" baseline="0" dirty="0"/>
              <a:t> occlusion only at grazing angles.</a:t>
            </a:r>
          </a:p>
          <a:p>
            <a:endParaRPr lang="en-US" baseline="0" dirty="0"/>
          </a:p>
          <a:p>
            <a:r>
              <a:rPr lang="en-US" baseline="0" dirty="0"/>
              <a:t>Notice how the caruncle reflections are back.</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109</a:t>
            </a:fld>
            <a:endParaRPr lang="es-ES" dirty="0"/>
          </a:p>
        </p:txBody>
      </p:sp>
    </p:spTree>
    <p:extLst>
      <p:ext uri="{BB962C8B-B14F-4D97-AF65-F5344CB8AC3E}">
        <p14:creationId xmlns:p14="http://schemas.microsoft.com/office/powerpoint/2010/main" val="1139836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To improve things</a:t>
            </a:r>
            <a:r>
              <a:rPr lang="en-US" baseline="0" dirty="0"/>
              <a:t> further, we also bake bent normals per vertex using Autodesk Turtle.</a:t>
            </a:r>
          </a:p>
          <a:p>
            <a:endParaRPr lang="en-US" baseline="0" dirty="0"/>
          </a:p>
          <a:p>
            <a:r>
              <a:rPr lang="en-US" baseline="0" dirty="0"/>
              <a:t>Then, for ambient lighting, we just replace the vertex normal N by the bent normal N’,</a:t>
            </a:r>
          </a:p>
          <a:p>
            <a:r>
              <a:rPr lang="en-US" baseline="0" dirty="0"/>
              <a:t>and use that to construct the TBN frame* (with an optional reorthonormalization).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To be specific, the matrix used to convert tangent-space normals to world space (for lighting).</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110</a:t>
            </a:fld>
            <a:endParaRPr lang="es-ES" dirty="0"/>
          </a:p>
        </p:txBody>
      </p:sp>
    </p:spTree>
    <p:extLst>
      <p:ext uri="{BB962C8B-B14F-4D97-AF65-F5344CB8AC3E}">
        <p14:creationId xmlns:p14="http://schemas.microsoft.com/office/powerpoint/2010/main" val="18522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one, you can see the power the eyes can have for showing emotion,</a:t>
            </a:r>
          </a:p>
          <a:p>
            <a:r>
              <a:rPr lang="en-US" baseline="0" dirty="0"/>
              <a:t>the soft specular reflection of old skin, and the importance of depth of field in portrait shots.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12</a:t>
            </a:fld>
            <a:endParaRPr lang="es-ES" dirty="0"/>
          </a:p>
        </p:txBody>
      </p:sp>
    </p:spTree>
    <p:extLst>
      <p:ext uri="{BB962C8B-B14F-4D97-AF65-F5344CB8AC3E}">
        <p14:creationId xmlns:p14="http://schemas.microsoft.com/office/powerpoint/2010/main" val="26048540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Going into the next topic, the first thing we see</a:t>
            </a:r>
            <a:r>
              <a:rPr lang="en-US" baseline="0" dirty="0"/>
              <a:t> </a:t>
            </a:r>
            <a:r>
              <a:rPr lang="en-US" dirty="0"/>
              <a:t>if we apply regular ambient occlusion</a:t>
            </a:r>
            <a:r>
              <a:rPr lang="en-US" baseline="0" dirty="0"/>
              <a:t> </a:t>
            </a:r>
            <a:r>
              <a:rPr lang="en-US" dirty="0"/>
              <a:t>on skin </a:t>
            </a:r>
            <a:r>
              <a:rPr lang="en-US" baseline="0" dirty="0"/>
              <a:t>is that it looks too gray.</a:t>
            </a:r>
          </a:p>
          <a:p>
            <a:endParaRPr lang="en-US" baseline="0" dirty="0"/>
          </a:p>
          <a:p>
            <a:r>
              <a:rPr lang="en-US" baseline="0" dirty="0"/>
              <a:t>This is because areas of occlusion are expected to receive indirect lighting from the occluding geometry, which is obviously not gray, but red.</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111</a:t>
            </a:fld>
            <a:endParaRPr lang="es-ES" dirty="0"/>
          </a:p>
        </p:txBody>
      </p:sp>
    </p:spTree>
    <p:extLst>
      <p:ext uri="{BB962C8B-B14F-4D97-AF65-F5344CB8AC3E}">
        <p14:creationId xmlns:p14="http://schemas.microsoft.com/office/powerpoint/2010/main" val="31537677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Artists</a:t>
            </a:r>
            <a:r>
              <a:rPr lang="en-US" baseline="0" dirty="0"/>
              <a:t> are well aware of this, and have been using this saturation effect while authoring faces for quite some time.</a:t>
            </a:r>
            <a:endParaRPr lang="en-US" dirty="0"/>
          </a:p>
          <a:p>
            <a:endParaRPr lang="en-US" dirty="0"/>
          </a:p>
          <a:p>
            <a:r>
              <a:rPr lang="en-US" dirty="0"/>
              <a:t>But Square-Enix</a:t>
            </a:r>
            <a:r>
              <a:rPr lang="en-US" baseline="0" dirty="0"/>
              <a:t> took this idea to the next level, and applied it directly in real-time.</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a:t>
            </a:r>
            <a:r>
              <a:rPr lang="en-US" sz="1200" dirty="0">
                <a:solidFill>
                  <a:schemeClr val="bg1"/>
                </a:solidFill>
              </a:rPr>
              <a:t>[</a:t>
            </a:r>
            <a:r>
              <a:rPr lang="es-ES" sz="1200" dirty="0">
                <a:solidFill>
                  <a:schemeClr val="bg1"/>
                </a:solidFill>
              </a:rPr>
              <a:t>Driancourt20</a:t>
            </a:r>
            <a:r>
              <a:rPr lang="en-US" sz="1200" dirty="0">
                <a:solidFill>
                  <a:schemeClr val="bg1"/>
                </a:solidFill>
              </a:rPr>
              <a:t>12]</a:t>
            </a:r>
            <a:r>
              <a:rPr lang="en-US" sz="1200" baseline="0" dirty="0"/>
              <a:t> =&gt; http://game.watch.impress.co.jp/docs/news/20121129_575412.html)</a:t>
            </a:r>
          </a:p>
          <a:p>
            <a:endParaRPr lang="en-US" dirty="0"/>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112</a:t>
            </a:fld>
            <a:endParaRPr lang="es-ES" dirty="0"/>
          </a:p>
        </p:txBody>
      </p:sp>
    </p:spTree>
    <p:extLst>
      <p:ext uri="{BB962C8B-B14F-4D97-AF65-F5344CB8AC3E}">
        <p14:creationId xmlns:p14="http://schemas.microsoft.com/office/powerpoint/2010/main" val="22330599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We wanted to take this a step further, so we developed a multi-pass ambient occlusion renderer</a:t>
            </a:r>
          </a:p>
          <a:p>
            <a:r>
              <a:rPr lang="en-US" baseline="0" dirty="0"/>
              <a:t>that takes color bleeding into account.</a:t>
            </a:r>
          </a:p>
          <a:p>
            <a:endParaRPr lang="en-US" baseline="0" dirty="0"/>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113</a:t>
            </a:fld>
            <a:endParaRPr lang="es-ES" dirty="0"/>
          </a:p>
        </p:txBody>
      </p:sp>
    </p:spTree>
    <p:extLst>
      <p:ext uri="{BB962C8B-B14F-4D97-AF65-F5344CB8AC3E}">
        <p14:creationId xmlns:p14="http://schemas.microsoft.com/office/powerpoint/2010/main" val="22330599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In this</a:t>
            </a:r>
            <a:r>
              <a:rPr lang="en-GB" baseline="0" dirty="0"/>
              <a:t> slide you have a comparison between regular and color-bleed AO.</a:t>
            </a:r>
          </a:p>
          <a:p>
            <a:endParaRPr lang="en-GB" baseline="0" dirty="0"/>
          </a:p>
          <a:p>
            <a:r>
              <a:rPr lang="en-GB" baseline="0" dirty="0"/>
              <a:t>Areas of occlusion get colored by a reddish tone.</a:t>
            </a:r>
          </a:p>
          <a:p>
            <a:endParaRPr lang="en-GB"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114</a:t>
            </a:fld>
            <a:endParaRPr lang="es-ES" dirty="0"/>
          </a:p>
        </p:txBody>
      </p:sp>
    </p:spTree>
    <p:extLst>
      <p:ext uri="{BB962C8B-B14F-4D97-AF65-F5344CB8AC3E}">
        <p14:creationId xmlns:p14="http://schemas.microsoft.com/office/powerpoint/2010/main" val="17403508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We found the difference to be subtle enough to be expressed with a gamma correction.</a:t>
            </a:r>
          </a:p>
          <a:p>
            <a:endParaRPr lang="en-US" baseline="0" dirty="0"/>
          </a:p>
          <a:p>
            <a:r>
              <a:rPr lang="en-US" baseline="0" dirty="0"/>
              <a:t>This means that we can avoid the lengthy multi-pass ambient occlusion calculations,</a:t>
            </a:r>
          </a:p>
          <a:p>
            <a:r>
              <a:rPr lang="en-US" baseline="0" dirty="0"/>
              <a:t>as well as the possible additional memory cost of storing colored AO.</a:t>
            </a:r>
          </a:p>
          <a:p>
            <a:endParaRPr lang="en-US" baseline="0" dirty="0"/>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115</a:t>
            </a:fld>
            <a:endParaRPr lang="es-ES" dirty="0"/>
          </a:p>
        </p:txBody>
      </p:sp>
    </p:spTree>
    <p:extLst>
      <p:ext uri="{BB962C8B-B14F-4D97-AF65-F5344CB8AC3E}">
        <p14:creationId xmlns:p14="http://schemas.microsoft.com/office/powerpoint/2010/main" val="22330599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Here you have</a:t>
            </a:r>
            <a:r>
              <a:rPr lang="en-GB" baseline="0" dirty="0"/>
              <a:t> a render with regular AO…</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116</a:t>
            </a:fld>
            <a:endParaRPr lang="es-ES" dirty="0"/>
          </a:p>
        </p:txBody>
      </p:sp>
    </p:spTree>
    <p:extLst>
      <p:ext uri="{BB962C8B-B14F-4D97-AF65-F5344CB8AC3E}">
        <p14:creationId xmlns:p14="http://schemas.microsoft.com/office/powerpoint/2010/main" val="34476126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…and</a:t>
            </a:r>
            <a:r>
              <a:rPr lang="en-GB" baseline="0" dirty="0"/>
              <a:t> here with color-bleed AO.</a:t>
            </a:r>
          </a:p>
          <a:p>
            <a:endParaRPr lang="en-GB" baseline="0" dirty="0"/>
          </a:p>
          <a:p>
            <a:r>
              <a:rPr lang="en-GB" baseline="0" dirty="0"/>
              <a:t>Notice how the lighting looks more natural, as we are now taking global illumination bounces into account. In the case of specular AO, this effect can help in </a:t>
            </a:r>
            <a:r>
              <a:rPr lang="en-CA" sz="1200" kern="1200" dirty="0">
                <a:solidFill>
                  <a:schemeClr val="tx1"/>
                </a:solidFill>
                <a:effectLst/>
                <a:latin typeface="+mn-lt"/>
                <a:ea typeface="+mn-ea"/>
                <a:cs typeface="+mn-cs"/>
              </a:rPr>
              <a:t>faking secondary reflections</a:t>
            </a:r>
            <a:r>
              <a:rPr lang="en-GB" baseline="0" dirty="0"/>
              <a:t>.</a:t>
            </a:r>
          </a:p>
          <a:p>
            <a:endParaRPr lang="en-GB"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117</a:t>
            </a:fld>
            <a:endParaRPr lang="es-ES" dirty="0"/>
          </a:p>
        </p:txBody>
      </p:sp>
    </p:spTree>
    <p:extLst>
      <p:ext uri="{BB962C8B-B14F-4D97-AF65-F5344CB8AC3E}">
        <p14:creationId xmlns:p14="http://schemas.microsoft.com/office/powerpoint/2010/main" val="2371603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related</a:t>
            </a:r>
            <a:r>
              <a:rPr lang="en-US" baseline="0" dirty="0"/>
              <a:t> topic, </a:t>
            </a:r>
            <a:r>
              <a:rPr lang="en-US" dirty="0"/>
              <a:t>I’ve prepared</a:t>
            </a:r>
            <a:r>
              <a:rPr lang="en-US" baseline="0" dirty="0"/>
              <a:t> a comparison to highlight the importance of proper shadowing.</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118</a:t>
            </a:fld>
            <a:endParaRPr lang="es-ES" dirty="0"/>
          </a:p>
        </p:txBody>
      </p:sp>
    </p:spTree>
    <p:extLst>
      <p:ext uri="{BB962C8B-B14F-4D97-AF65-F5344CB8AC3E}">
        <p14:creationId xmlns:p14="http://schemas.microsoft.com/office/powerpoint/2010/main" val="1320196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a:t>
            </a:r>
            <a:r>
              <a:rPr lang="en-US" baseline="0" dirty="0"/>
              <a:t> have regular shadow mapping.</a:t>
            </a:r>
          </a:p>
          <a:p>
            <a:endParaRPr lang="en-US" baseline="0" dirty="0"/>
          </a:p>
          <a:p>
            <a:r>
              <a:rPr lang="en-US" baseline="0" dirty="0"/>
              <a:t>For direct sun light, this can be a plausible approach, but even in that case they can look unnatural, especially for the eyelashes (which quickly reveal that there is no blur according to distance to occluders).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119</a:t>
            </a:fld>
            <a:endParaRPr lang="es-ES" dirty="0"/>
          </a:p>
        </p:txBody>
      </p:sp>
    </p:spTree>
    <p:extLst>
      <p:ext uri="{BB962C8B-B14F-4D97-AF65-F5344CB8AC3E}">
        <p14:creationId xmlns:p14="http://schemas.microsoft.com/office/powerpoint/2010/main" val="25476548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soft shadows improves the situation,</a:t>
            </a:r>
            <a:r>
              <a:rPr lang="en-US" baseline="0" dirty="0"/>
              <a:t> </a:t>
            </a:r>
            <a:r>
              <a:rPr lang="en-US" dirty="0"/>
              <a:t>but</a:t>
            </a:r>
            <a:r>
              <a:rPr lang="en-US" baseline="0" dirty="0"/>
              <a:t> it almost completely removes contact shadows.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120</a:t>
            </a:fld>
            <a:endParaRPr lang="es-ES" dirty="0"/>
          </a:p>
        </p:txBody>
      </p:sp>
    </p:spTree>
    <p:extLst>
      <p:ext uri="{BB962C8B-B14F-4D97-AF65-F5344CB8AC3E}">
        <p14:creationId xmlns:p14="http://schemas.microsoft.com/office/powerpoint/2010/main" val="168496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shows how soft lighting can further reduce the specularity of a face…</a:t>
            </a:r>
          </a:p>
        </p:txBody>
      </p:sp>
      <p:sp>
        <p:nvSpPr>
          <p:cNvPr id="4" name="Slide Number Placeholder 3"/>
          <p:cNvSpPr>
            <a:spLocks noGrp="1"/>
          </p:cNvSpPr>
          <p:nvPr>
            <p:ph type="sldNum" sz="quarter" idx="10"/>
          </p:nvPr>
        </p:nvSpPr>
        <p:spPr/>
        <p:txBody>
          <a:bodyPr/>
          <a:lstStyle/>
          <a:p>
            <a:fld id="{380B396E-FB55-400A-87FB-880D9F3DDA9F}" type="slidenum">
              <a:rPr lang="es-ES" smtClean="0"/>
              <a:t>13</a:t>
            </a:fld>
            <a:endParaRPr lang="es-ES" dirty="0"/>
          </a:p>
        </p:txBody>
      </p:sp>
    </p:spTree>
    <p:extLst>
      <p:ext uri="{BB962C8B-B14F-4D97-AF65-F5344CB8AC3E}">
        <p14:creationId xmlns:p14="http://schemas.microsoft.com/office/powerpoint/2010/main" val="31651646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variable</a:t>
            </a:r>
            <a:r>
              <a:rPr lang="en-US" baseline="0" dirty="0"/>
              <a:t> </a:t>
            </a:r>
            <a:r>
              <a:rPr lang="en-US" dirty="0"/>
              <a:t>penumbra (via PCSS) </a:t>
            </a:r>
            <a:r>
              <a:rPr lang="en-US" baseline="0" dirty="0"/>
              <a:t>enables a softer appearance, while still rendering</a:t>
            </a:r>
          </a:p>
          <a:p>
            <a:r>
              <a:rPr lang="en-US" baseline="0" dirty="0"/>
              <a:t>proper contact shadows.</a:t>
            </a:r>
          </a:p>
          <a:p>
            <a:endParaRPr lang="en-US" baseline="0" dirty="0"/>
          </a:p>
          <a:p>
            <a:r>
              <a:rPr lang="en-US" baseline="0" dirty="0"/>
              <a:t>Variable penumbra shadows is really a key ingredient for proper face self shadowing.</a:t>
            </a:r>
          </a:p>
        </p:txBody>
      </p:sp>
      <p:sp>
        <p:nvSpPr>
          <p:cNvPr id="4" name="Slide Number Placeholder 3"/>
          <p:cNvSpPr>
            <a:spLocks noGrp="1"/>
          </p:cNvSpPr>
          <p:nvPr>
            <p:ph type="sldNum" sz="quarter" idx="10"/>
          </p:nvPr>
        </p:nvSpPr>
        <p:spPr/>
        <p:txBody>
          <a:bodyPr/>
          <a:lstStyle/>
          <a:p>
            <a:fld id="{380B396E-FB55-400A-87FB-880D9F3DDA9F}" type="slidenum">
              <a:rPr lang="es-ES" smtClean="0"/>
              <a:t>121</a:t>
            </a:fld>
            <a:endParaRPr lang="es-ES" dirty="0"/>
          </a:p>
        </p:txBody>
      </p:sp>
    </p:spTree>
    <p:extLst>
      <p:ext uri="{BB962C8B-B14F-4D97-AF65-F5344CB8AC3E}">
        <p14:creationId xmlns:p14="http://schemas.microsoft.com/office/powerpoint/2010/main" val="244960007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 now that we’ve finished</a:t>
            </a:r>
            <a:r>
              <a:rPr lang="en-US" baseline="0" dirty="0"/>
              <a:t> with specular reflections, I’ll dive into subsurface scattering…</a:t>
            </a:r>
          </a:p>
          <a:p>
            <a:endParaRPr lang="en-US" baseline="0" dirty="0"/>
          </a:p>
          <a:p>
            <a:r>
              <a:rPr lang="en-US" dirty="0"/>
              <a:t>We can divide this part into two sections.</a:t>
            </a:r>
          </a:p>
          <a:p>
            <a:endParaRPr lang="en-US" dirty="0"/>
          </a:p>
          <a:p>
            <a:r>
              <a:rPr lang="en-US" dirty="0"/>
              <a:t>Reflectance </a:t>
            </a:r>
            <a:r>
              <a:rPr lang="en-US" baseline="0" dirty="0"/>
              <a:t>subsurface scattering, which smoothes the lighting on the surface of the skin.</a:t>
            </a:r>
          </a:p>
          <a:p>
            <a:endParaRPr lang="en-US" baseline="0" dirty="0"/>
          </a:p>
          <a:p>
            <a:r>
              <a:rPr lang="en-US" baseline="0" dirty="0"/>
              <a:t>And transmittance subsurface scattering, which allows light to travel through thin slabs like ears or nostrils.</a:t>
            </a:r>
          </a:p>
          <a:p>
            <a:endParaRPr lang="en-US" baseline="0" dirty="0"/>
          </a:p>
          <a:p>
            <a:r>
              <a:rPr lang="en-US" baseline="0" dirty="0"/>
              <a:t>First we will look at the reflectance smoothing part.</a:t>
            </a:r>
            <a:endParaRPr lang="es-ES" dirty="0"/>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122</a:t>
            </a:fld>
            <a:endParaRPr lang="es-ES" dirty="0"/>
          </a:p>
        </p:txBody>
      </p:sp>
    </p:spTree>
    <p:extLst>
      <p:ext uri="{BB962C8B-B14F-4D97-AF65-F5344CB8AC3E}">
        <p14:creationId xmlns:p14="http://schemas.microsoft.com/office/powerpoint/2010/main" val="22916298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in my opinion, one</a:t>
            </a:r>
            <a:r>
              <a:rPr lang="en-US" baseline="0" dirty="0"/>
              <a:t> the most important parts for rendering realistic faces.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123</a:t>
            </a:fld>
            <a:endParaRPr lang="es-ES" dirty="0"/>
          </a:p>
        </p:txBody>
      </p:sp>
    </p:spTree>
    <p:extLst>
      <p:ext uri="{BB962C8B-B14F-4D97-AF65-F5344CB8AC3E}">
        <p14:creationId xmlns:p14="http://schemas.microsoft.com/office/powerpoint/2010/main" val="18844624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a:t>
            </a:r>
            <a:r>
              <a:rPr lang="en-US" baseline="0" dirty="0"/>
              <a:t> it, rendering hard or wrinkled faces is extremely difficult.</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124</a:t>
            </a:fld>
            <a:endParaRPr lang="es-ES" dirty="0"/>
          </a:p>
        </p:txBody>
      </p:sp>
    </p:spTree>
    <p:extLst>
      <p:ext uri="{BB962C8B-B14F-4D97-AF65-F5344CB8AC3E}">
        <p14:creationId xmlns:p14="http://schemas.microsoft.com/office/powerpoint/2010/main" val="13498974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Here we have another comparison</a:t>
            </a:r>
            <a:r>
              <a:rPr lang="en-US" baseline="0" noProof="0" dirty="0"/>
              <a:t> using a harsh lighting setup.</a:t>
            </a:r>
          </a:p>
          <a:p>
            <a:endParaRPr lang="en-US" baseline="0" noProof="0" dirty="0"/>
          </a:p>
          <a:p>
            <a:r>
              <a:rPr lang="en-US" baseline="0" noProof="0" dirty="0"/>
              <a:t>Notice the importance of subsurface scattering…</a:t>
            </a:r>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125</a:t>
            </a:fld>
            <a:endParaRPr lang="es-ES" dirty="0"/>
          </a:p>
        </p:txBody>
      </p:sp>
    </p:spTree>
    <p:extLst>
      <p:ext uri="{BB962C8B-B14F-4D97-AF65-F5344CB8AC3E}">
        <p14:creationId xmlns:p14="http://schemas.microsoft.com/office/powerpoint/2010/main" val="31341553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bringing the character</a:t>
            </a:r>
            <a:r>
              <a:rPr lang="en-US" baseline="0" dirty="0"/>
              <a:t> to life.</a:t>
            </a:r>
          </a:p>
          <a:p>
            <a:endParaRPr lang="en-US" baseline="0" dirty="0"/>
          </a:p>
          <a:p>
            <a:r>
              <a:rPr lang="en-US" dirty="0"/>
              <a:t>Note that</a:t>
            </a:r>
            <a:r>
              <a:rPr lang="en-US" baseline="0" dirty="0"/>
              <a:t> it’s in these harsh lighting situations that subsurface scattering is truly important.</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126</a:t>
            </a:fld>
            <a:endParaRPr lang="es-ES" dirty="0"/>
          </a:p>
        </p:txBody>
      </p:sp>
    </p:spTree>
    <p:extLst>
      <p:ext uri="{BB962C8B-B14F-4D97-AF65-F5344CB8AC3E}">
        <p14:creationId xmlns:p14="http://schemas.microsoft.com/office/powerpoint/2010/main" val="37684772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r>
              <a:rPr lang="en-US" noProof="0" dirty="0"/>
              <a:t>A</a:t>
            </a:r>
            <a:r>
              <a:rPr lang="en-US" baseline="0" noProof="0" dirty="0"/>
              <a:t> lot of you will already know this, but I’d like to give it a quick review.</a:t>
            </a:r>
            <a:endParaRPr lang="en-US" noProof="0" dirty="0"/>
          </a:p>
          <a:p>
            <a:endParaRPr lang="en-US" noProof="0" dirty="0"/>
          </a:p>
          <a:p>
            <a:r>
              <a:rPr lang="en-US" noProof="0" dirty="0"/>
              <a:t>When</a:t>
            </a:r>
            <a:r>
              <a:rPr lang="en-US" baseline="0" noProof="0" dirty="0"/>
              <a:t> rendering skin using conventional techniques we make the assumption that light scatters at the surface, so it exits at the same point that it enters.</a:t>
            </a:r>
          </a:p>
          <a:p>
            <a:endParaRPr lang="en-US" baseline="0" noProof="0" dirty="0"/>
          </a:p>
          <a:p>
            <a:r>
              <a:rPr lang="en-US" baseline="0" noProof="0" dirty="0"/>
              <a:t>This model, called a BRDF, works really well for simple materials like stone, or plastic.</a:t>
            </a:r>
          </a:p>
          <a:p>
            <a:endParaRPr lang="en-US" baseline="0" noProof="0" dirty="0"/>
          </a:p>
          <a:p>
            <a:r>
              <a:rPr lang="en-US" baseline="0" noProof="0" dirty="0"/>
              <a:t>However, when rendering complex translucent materials like skin, we have to use the B</a:t>
            </a:r>
            <a:r>
              <a:rPr lang="en-US" b="0" baseline="0" noProof="0" dirty="0"/>
              <a:t>SS</a:t>
            </a:r>
            <a:r>
              <a:rPr lang="en-US" baseline="0" noProof="0" dirty="0"/>
              <a:t>RDF model,</a:t>
            </a:r>
          </a:p>
          <a:p>
            <a:r>
              <a:rPr lang="en-US" baseline="0" noProof="0" dirty="0"/>
              <a:t>where light penetrates the surface, travels beneath the object and exits at adjacent points around the incident point.</a:t>
            </a:r>
          </a:p>
          <a:p>
            <a:endParaRPr lang="en-US" baseline="0" noProof="0" dirty="0"/>
          </a:p>
          <a:p>
            <a:r>
              <a:rPr lang="en-US" baseline="0" noProof="0" dirty="0"/>
              <a:t>Notice that the BRDF is a four dimensional function, while the BSSRDF is an eight dimensional one, which is obviously very costly.</a:t>
            </a:r>
          </a:p>
        </p:txBody>
      </p:sp>
      <p:sp>
        <p:nvSpPr>
          <p:cNvPr id="4" name="3 Marcador de número de diapositiva"/>
          <p:cNvSpPr>
            <a:spLocks noGrp="1"/>
          </p:cNvSpPr>
          <p:nvPr>
            <p:ph type="sldNum" sz="quarter" idx="10"/>
          </p:nvPr>
        </p:nvSpPr>
        <p:spPr/>
        <p:txBody>
          <a:bodyPr/>
          <a:lstStyle/>
          <a:p>
            <a:fld id="{893A8C93-0CC1-43D3-97B6-97BBB52BF49B}" type="slidenum">
              <a:rPr lang="es-ES" smtClean="0"/>
              <a:pPr/>
              <a:t>127</a:t>
            </a:fld>
            <a:endParaRPr lang="es-ES" dirty="0"/>
          </a:p>
        </p:txBody>
      </p:sp>
    </p:spTree>
    <p:extLst>
      <p:ext uri="{BB962C8B-B14F-4D97-AF65-F5344CB8AC3E}">
        <p14:creationId xmlns:p14="http://schemas.microsoft.com/office/powerpoint/2010/main" val="35037320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r>
              <a:rPr lang="en-US" dirty="0"/>
              <a:t>Since 8D sounds like too many dimensions,</a:t>
            </a:r>
            <a:r>
              <a:rPr lang="en-US" baseline="0" dirty="0"/>
              <a:t> the problem is usually simplified by using the diffusion approximation [Henrik2001], which reduces the description to one single parameter: the distance to the incident point.</a:t>
            </a:r>
          </a:p>
          <a:p>
            <a:endParaRPr lang="en-US" baseline="0" dirty="0"/>
          </a:p>
          <a:p>
            <a:r>
              <a:rPr lang="en-US" baseline="0" dirty="0"/>
              <a:t>Notice how light intensity obviously decays with distance.</a:t>
            </a:r>
          </a:p>
        </p:txBody>
      </p:sp>
      <p:sp>
        <p:nvSpPr>
          <p:cNvPr id="4" name="3 Marcador de número de diapositiva"/>
          <p:cNvSpPr>
            <a:spLocks noGrp="1"/>
          </p:cNvSpPr>
          <p:nvPr>
            <p:ph type="sldNum" sz="quarter" idx="10"/>
          </p:nvPr>
        </p:nvSpPr>
        <p:spPr/>
        <p:txBody>
          <a:bodyPr/>
          <a:lstStyle/>
          <a:p>
            <a:fld id="{893A8C93-0CC1-43D3-97B6-97BBB52BF49B}" type="slidenum">
              <a:rPr lang="es-ES" smtClean="0"/>
              <a:pPr/>
              <a:t>128</a:t>
            </a:fld>
            <a:endParaRPr lang="es-ES" dirty="0"/>
          </a:p>
        </p:txBody>
      </p:sp>
    </p:spTree>
    <p:extLst>
      <p:ext uri="{BB962C8B-B14F-4D97-AF65-F5344CB8AC3E}">
        <p14:creationId xmlns:p14="http://schemas.microsoft.com/office/powerpoint/2010/main" val="257869160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a</a:t>
            </a:r>
            <a:r>
              <a:rPr lang="en-US" baseline="0" dirty="0"/>
              <a:t> diffusion profile consist on blurring this irradiance texture with a two dimensional convolution, which  unfortunately is very expensive.</a:t>
            </a:r>
          </a:p>
          <a:p>
            <a:endParaRPr lang="en-US" baseline="0" dirty="0"/>
          </a:p>
          <a:p>
            <a:r>
              <a:rPr lang="en-US" baseline="0" dirty="0"/>
              <a:t>Also, this map needs to be generated each frame, as it contains lighting information.</a:t>
            </a:r>
          </a:p>
          <a:p>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129</a:t>
            </a:fld>
            <a:endParaRPr lang="es-ES" dirty="0"/>
          </a:p>
        </p:txBody>
      </p:sp>
    </p:spTree>
    <p:extLst>
      <p:ext uri="{BB962C8B-B14F-4D97-AF65-F5344CB8AC3E}">
        <p14:creationId xmlns:p14="http://schemas.microsoft.com/office/powerpoint/2010/main" val="321338092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back</a:t>
            </a:r>
            <a:r>
              <a:rPr lang="en-US" baseline="0" noProof="0" dirty="0"/>
              <a:t> in 2007, the work of Eugene d’Eon enabled to apply this expensive 2D convolution in real time.</a:t>
            </a:r>
            <a:endParaRPr lang="en-US" noProof="0" dirty="0"/>
          </a:p>
          <a:p>
            <a:endParaRPr lang="en-US" noProof="0" dirty="0"/>
          </a:p>
          <a:p>
            <a:r>
              <a:rPr lang="en-US" noProof="0" dirty="0"/>
              <a:t>The key</a:t>
            </a:r>
            <a:r>
              <a:rPr lang="en-US" baseline="0" noProof="0" dirty="0"/>
              <a:t> idea of this work is to approximate a profile by a sum of Gaussians, which is possible given its similarity.</a:t>
            </a:r>
          </a:p>
          <a:p>
            <a:endParaRPr lang="en-US" baseline="0" noProof="0" dirty="0"/>
          </a:p>
          <a:p>
            <a:r>
              <a:rPr lang="en-US" baseline="0" noProof="0" dirty="0"/>
              <a:t>This has a very important advantage: Gaussians are a symmetrical separable function: this means that we can replace a two-dimensional Gaussian by two one-dimensional Gaussians, that will be performed very quickly. </a:t>
            </a:r>
          </a:p>
          <a:p>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130</a:t>
            </a:fld>
            <a:endParaRPr lang="es-ES" dirty="0"/>
          </a:p>
        </p:txBody>
      </p:sp>
    </p:spTree>
    <p:extLst>
      <p:ext uri="{BB962C8B-B14F-4D97-AF65-F5344CB8AC3E}">
        <p14:creationId xmlns:p14="http://schemas.microsoft.com/office/powerpoint/2010/main" val="3344737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important the</a:t>
            </a:r>
            <a:r>
              <a:rPr lang="en-US" baseline="0" dirty="0"/>
              <a:t> eyes can be in a composition.</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14</a:t>
            </a:fld>
            <a:endParaRPr lang="es-ES" dirty="0"/>
          </a:p>
        </p:txBody>
      </p:sp>
    </p:spTree>
    <p:extLst>
      <p:ext uri="{BB962C8B-B14F-4D97-AF65-F5344CB8AC3E}">
        <p14:creationId xmlns:p14="http://schemas.microsoft.com/office/powerpoint/2010/main" val="28304728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baseline="0" dirty="0"/>
              <a:t>this approach had two problems that made the technique to not be practical for games.</a:t>
            </a:r>
          </a:p>
          <a:p>
            <a:endParaRPr lang="en-US" baseline="0" dirty="0"/>
          </a:p>
          <a:p>
            <a:r>
              <a:rPr lang="en-US" baseline="0" dirty="0"/>
              <a:t>Blurring in texture space is still costly.</a:t>
            </a:r>
          </a:p>
        </p:txBody>
      </p:sp>
      <p:sp>
        <p:nvSpPr>
          <p:cNvPr id="4" name="Slide Number Placeholder 3"/>
          <p:cNvSpPr>
            <a:spLocks noGrp="1"/>
          </p:cNvSpPr>
          <p:nvPr>
            <p:ph type="sldNum" sz="quarter" idx="10"/>
          </p:nvPr>
        </p:nvSpPr>
        <p:spPr/>
        <p:txBody>
          <a:bodyPr/>
          <a:lstStyle/>
          <a:p>
            <a:fld id="{380B396E-FB55-400A-87FB-880D9F3DDA9F}" type="slidenum">
              <a:rPr lang="es-ES" smtClean="0"/>
              <a:t>131</a:t>
            </a:fld>
            <a:endParaRPr lang="es-ES" dirty="0"/>
          </a:p>
        </p:txBody>
      </p:sp>
    </p:spTree>
    <p:extLst>
      <p:ext uri="{BB962C8B-B14F-4D97-AF65-F5344CB8AC3E}">
        <p14:creationId xmlns:p14="http://schemas.microsoft.com/office/powerpoint/2010/main" val="23377303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for solving this problem, we directly blur in screen space.</a:t>
            </a:r>
          </a:p>
          <a:p>
            <a:endParaRPr lang="en-US" baseline="0" dirty="0"/>
          </a:p>
          <a:p>
            <a:r>
              <a:rPr lang="en-US" baseline="0" dirty="0"/>
              <a:t>Instead of rendering the lighting into a map, and blurring it,</a:t>
            </a:r>
          </a:p>
          <a:p>
            <a:endParaRPr lang="en-US" baseline="0" dirty="0"/>
          </a:p>
          <a:p>
            <a:r>
              <a:rPr lang="en-US" baseline="0" dirty="0"/>
              <a:t>we directly blur screen pixels.</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132</a:t>
            </a:fld>
            <a:endParaRPr lang="es-ES" dirty="0"/>
          </a:p>
        </p:txBody>
      </p:sp>
    </p:spTree>
    <p:extLst>
      <p:ext uri="{BB962C8B-B14F-4D97-AF65-F5344CB8AC3E}">
        <p14:creationId xmlns:p14="http://schemas.microsoft.com/office/powerpoint/2010/main" val="27992372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a:t>
            </a:r>
            <a:r>
              <a:rPr lang="en-US" baseline="0" dirty="0"/>
              <a:t> problem is that six Gaussians are still too many.</a:t>
            </a:r>
          </a:p>
          <a:p>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133</a:t>
            </a:fld>
            <a:endParaRPr lang="es-ES" dirty="0"/>
          </a:p>
        </p:txBody>
      </p:sp>
    </p:spTree>
    <p:extLst>
      <p:ext uri="{BB962C8B-B14F-4D97-AF65-F5344CB8AC3E}">
        <p14:creationId xmlns:p14="http://schemas.microsoft.com/office/powerpoint/2010/main" val="7317576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we found a</a:t>
            </a:r>
            <a:r>
              <a:rPr lang="en-US" baseline="0" dirty="0"/>
              <a:t> separable convolution that approximated the original non separable one.</a:t>
            </a:r>
          </a:p>
          <a:p>
            <a:endParaRPr lang="en-US" baseline="0" dirty="0"/>
          </a:p>
          <a:p>
            <a:r>
              <a:rPr lang="en-US" baseline="0" dirty="0"/>
              <a:t>This means that instead of 12 passes, we just need to apply 2.</a:t>
            </a:r>
          </a:p>
        </p:txBody>
      </p:sp>
      <p:sp>
        <p:nvSpPr>
          <p:cNvPr id="4" name="Slide Number Placeholder 3"/>
          <p:cNvSpPr>
            <a:spLocks noGrp="1"/>
          </p:cNvSpPr>
          <p:nvPr>
            <p:ph type="sldNum" sz="quarter" idx="10"/>
          </p:nvPr>
        </p:nvSpPr>
        <p:spPr/>
        <p:txBody>
          <a:bodyPr/>
          <a:lstStyle/>
          <a:p>
            <a:fld id="{380B396E-FB55-400A-87FB-880D9F3DDA9F}" type="slidenum">
              <a:rPr lang="es-ES" smtClean="0"/>
              <a:t>134</a:t>
            </a:fld>
            <a:endParaRPr lang="es-ES" dirty="0"/>
          </a:p>
        </p:txBody>
      </p:sp>
    </p:spTree>
    <p:extLst>
      <p:ext uri="{BB962C8B-B14F-4D97-AF65-F5344CB8AC3E}">
        <p14:creationId xmlns:p14="http://schemas.microsoft.com/office/powerpoint/2010/main" val="6090882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135</a:t>
            </a:fld>
            <a:endParaRPr lang="es-ES" dirty="0"/>
          </a:p>
        </p:txBody>
      </p:sp>
    </p:spTree>
    <p:extLst>
      <p:ext uri="{BB962C8B-B14F-4D97-AF65-F5344CB8AC3E}">
        <p14:creationId xmlns:p14="http://schemas.microsoft.com/office/powerpoint/2010/main" val="22609439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dirty="0">
                <a:solidFill>
                  <a:schemeClr val="tx1"/>
                </a:solidFill>
                <a:latin typeface="Arial" pitchFamily="34" charset="0"/>
                <a:ea typeface="+mn-ea"/>
                <a:cs typeface="Arial" pitchFamily="34" charset="0"/>
              </a:rPr>
              <a:t>Here we have the separable subsurface scattering technique we presented past year.</a:t>
            </a:r>
          </a:p>
          <a:p>
            <a:endParaRPr lang="en-GB" sz="1000" b="0" i="0" u="none" strike="noStrike" kern="1200" baseline="0" noProof="0" dirty="0">
              <a:solidFill>
                <a:schemeClr val="tx1"/>
              </a:solidFill>
              <a:latin typeface="Arial" pitchFamily="34" charset="0"/>
              <a:ea typeface="+mn-ea"/>
              <a:cs typeface="Arial" pitchFamily="34" charset="0"/>
            </a:endParaRPr>
          </a:p>
          <a:p>
            <a:r>
              <a:rPr lang="en-GB" sz="1000" b="0" i="0" u="none" strike="noStrike" kern="1200" baseline="0" noProof="0" dirty="0">
                <a:solidFill>
                  <a:schemeClr val="tx1"/>
                </a:solidFill>
                <a:latin typeface="Arial" pitchFamily="34" charset="0"/>
                <a:ea typeface="+mn-ea"/>
                <a:cs typeface="Arial" pitchFamily="34" charset="0"/>
              </a:rPr>
              <a:t>The first improvement we have done is to store 1/depth in the alpha channel of the color buffer (for 16-bit per-channel buffers), </a:t>
            </a:r>
          </a:p>
          <a:p>
            <a:r>
              <a:rPr lang="en-GB" sz="1000" b="0" i="0" u="none" strike="noStrike" kern="1200" baseline="0" noProof="0" dirty="0">
                <a:solidFill>
                  <a:schemeClr val="tx1"/>
                </a:solidFill>
                <a:latin typeface="Arial" pitchFamily="34" charset="0"/>
                <a:ea typeface="+mn-ea"/>
                <a:cs typeface="Arial" pitchFamily="34" charset="0"/>
              </a:rPr>
              <a:t>which helps to reduce memory bandwidth (lines in red can then merge to a single one).</a:t>
            </a:r>
          </a:p>
          <a:p>
            <a:endParaRPr lang="en-GB" sz="1000" b="0" i="0" u="none" strike="noStrike" kern="1200" baseline="0" noProof="0" dirty="0">
              <a:solidFill>
                <a:schemeClr val="tx1"/>
              </a:solidFill>
              <a:latin typeface="Arial" pitchFamily="34" charset="0"/>
              <a:ea typeface="+mn-ea"/>
              <a:cs typeface="Arial" pitchFamily="34" charset="0"/>
            </a:endParaRPr>
          </a:p>
          <a:p>
            <a:r>
              <a:rPr lang="en-GB" sz="1000" b="0" i="0" u="none" strike="noStrike" kern="1200" baseline="0" noProof="0" dirty="0">
                <a:solidFill>
                  <a:schemeClr val="tx1"/>
                </a:solidFill>
                <a:latin typeface="Arial" pitchFamily="34" charset="0"/>
                <a:ea typeface="+mn-ea"/>
                <a:cs typeface="Arial" pitchFamily="34" charset="0"/>
              </a:rPr>
              <a:t>(However, note that separately fetching from R11G11B10 color and R16 (or R32) depth might still be beneficial in some cases.)</a:t>
            </a:r>
          </a:p>
          <a:p>
            <a:endParaRPr lang="en-US" sz="1000" b="0" i="0" u="none" strike="noStrike" kern="1200" baseline="0" noProof="0" dirty="0">
              <a:solidFill>
                <a:schemeClr val="tx1"/>
              </a:solidFill>
              <a:latin typeface="Arial" pitchFamily="34" charset="0"/>
              <a:ea typeface="+mn-ea"/>
              <a:cs typeface="Arial" pitchFamily="34" charset="0"/>
            </a:endParaRPr>
          </a:p>
        </p:txBody>
      </p:sp>
      <p:sp>
        <p:nvSpPr>
          <p:cNvPr id="4" name="3 Marcador de número de diapositiva"/>
          <p:cNvSpPr>
            <a:spLocks noGrp="1"/>
          </p:cNvSpPr>
          <p:nvPr>
            <p:ph type="sldNum" sz="quarter" idx="10"/>
          </p:nvPr>
        </p:nvSpPr>
        <p:spPr/>
        <p:txBody>
          <a:bodyPr/>
          <a:lstStyle/>
          <a:p>
            <a:fld id="{71DC7305-E294-404C-BDA7-57B59C32E719}" type="slidenum">
              <a:rPr lang="es-ES" smtClean="0"/>
              <a:t>136</a:t>
            </a:fld>
            <a:endParaRPr lang="es-ES" dirty="0"/>
          </a:p>
        </p:txBody>
      </p:sp>
    </p:spTree>
    <p:extLst>
      <p:ext uri="{BB962C8B-B14F-4D97-AF65-F5344CB8AC3E}">
        <p14:creationId xmlns:p14="http://schemas.microsoft.com/office/powerpoint/2010/main" val="23168490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But we also wanted to improve the quality.</a:t>
            </a:r>
          </a:p>
          <a:p>
            <a:endParaRPr lang="en-GB" dirty="0"/>
          </a:p>
          <a:p>
            <a:r>
              <a:rPr lang="en-GB" dirty="0"/>
              <a:t>The</a:t>
            </a:r>
            <a:r>
              <a:rPr lang="en-GB" baseline="0" dirty="0"/>
              <a:t> core idea behind the separable SSS technique is to approximate a radially symmetric non-separable filter kernel using a non-symmetrical separable filter kernel.</a:t>
            </a:r>
          </a:p>
          <a:p>
            <a:endParaRPr lang="en-GB" baseline="0" dirty="0"/>
          </a:p>
          <a:p>
            <a:r>
              <a:rPr lang="en-GB" baseline="0" dirty="0"/>
              <a:t>It looks good from the distance, but in tight close ups it can lead to artifacts and accentuated banding.</a:t>
            </a:r>
          </a:p>
          <a:p>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You can see horizontal/vertical </a:t>
            </a:r>
            <a:r>
              <a:rPr lang="en-GB" baseline="0" dirty="0"/>
              <a:t>patterns </a:t>
            </a:r>
            <a:r>
              <a:rPr lang="en-GB" dirty="0"/>
              <a:t>in</a:t>
            </a:r>
            <a:r>
              <a:rPr lang="en-GB" baseline="0" dirty="0"/>
              <a:t> the image on the right, which are a combination of undersampling and the result of using a non-symmetrical filter (notice the horizontal/vertical cross-like shape).</a:t>
            </a:r>
            <a:endParaRPr lang="es-ES" dirty="0"/>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137</a:t>
            </a:fld>
            <a:endParaRPr lang="es-ES" dirty="0"/>
          </a:p>
        </p:txBody>
      </p:sp>
    </p:spTree>
    <p:extLst>
      <p:ext uri="{BB962C8B-B14F-4D97-AF65-F5344CB8AC3E}">
        <p14:creationId xmlns:p14="http://schemas.microsoft.com/office/powerpoint/2010/main" val="232725747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In the</a:t>
            </a:r>
            <a:r>
              <a:rPr lang="en-GB" baseline="0" dirty="0"/>
              <a:t> </a:t>
            </a:r>
            <a:r>
              <a:rPr lang="en-GB" dirty="0"/>
              <a:t>Separable Approximation of Ambient Occlusion paper,</a:t>
            </a:r>
            <a:r>
              <a:rPr lang="en-GB" baseline="0" dirty="0"/>
              <a:t> </a:t>
            </a:r>
            <a:r>
              <a:rPr lang="en-GB" dirty="0"/>
              <a:t>a solution is presented</a:t>
            </a:r>
          </a:p>
          <a:p>
            <a:r>
              <a:rPr lang="en-GB" dirty="0"/>
              <a:t>to</a:t>
            </a:r>
            <a:r>
              <a:rPr lang="en-GB" baseline="0" dirty="0"/>
              <a:t> address </a:t>
            </a:r>
            <a:r>
              <a:rPr lang="en-GB" dirty="0"/>
              <a:t>a very similar</a:t>
            </a:r>
            <a:r>
              <a:rPr lang="en-GB" baseline="0" dirty="0"/>
              <a:t> problem – in this case for AO sampling.</a:t>
            </a:r>
          </a:p>
          <a:p>
            <a:endParaRPr lang="en-GB" baseline="0" dirty="0"/>
          </a:p>
          <a:p>
            <a:r>
              <a:rPr lang="en-GB" baseline="0" dirty="0"/>
              <a:t>They do two blocker searches in two orthogonal axes which are rotated per pixel.</a:t>
            </a:r>
          </a:p>
          <a:p>
            <a:r>
              <a:rPr lang="en-GB" dirty="0"/>
              <a:t>We can use</a:t>
            </a:r>
            <a:r>
              <a:rPr lang="en-GB" baseline="0" dirty="0"/>
              <a:t> the same idea for screen-space subsurface scattering.</a:t>
            </a:r>
          </a:p>
          <a:p>
            <a:endParaRPr lang="en-GB" baseline="0" dirty="0"/>
          </a:p>
          <a:p>
            <a:r>
              <a:rPr lang="en-GB" baseline="0" dirty="0"/>
              <a:t>Inspired by this idea, we wanted to randomly rotate the filtering axes for each pixel.</a:t>
            </a:r>
          </a:p>
          <a:p>
            <a:endParaRPr lang="en-GB"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138</a:t>
            </a:fld>
            <a:endParaRPr lang="es-ES" dirty="0"/>
          </a:p>
        </p:txBody>
      </p:sp>
    </p:spTree>
    <p:extLst>
      <p:ext uri="{BB962C8B-B14F-4D97-AF65-F5344CB8AC3E}">
        <p14:creationId xmlns:p14="http://schemas.microsoft.com/office/powerpoint/2010/main" val="382568800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Randomizing the</a:t>
            </a:r>
            <a:r>
              <a:rPr lang="en-US" baseline="0" dirty="0"/>
              <a:t> kernel helps to get rid of the issues on the high frequency details coming from the bump mapping, for fixing artifacts like the ones shown in the left.</a:t>
            </a:r>
          </a:p>
          <a:p>
            <a:endParaRPr lang="en-US" baseline="0" dirty="0"/>
          </a:p>
          <a:p>
            <a:r>
              <a:rPr lang="en-US" baseline="0" dirty="0"/>
              <a:t>But for low frequency lighting changes, like in the shadows on the right, the separable approach is just ideal, given that it doesn’t exhibit noise.</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139</a:t>
            </a:fld>
            <a:endParaRPr lang="es-ES" dirty="0"/>
          </a:p>
        </p:txBody>
      </p:sp>
    </p:spTree>
    <p:extLst>
      <p:ext uri="{BB962C8B-B14F-4D97-AF65-F5344CB8AC3E}">
        <p14:creationId xmlns:p14="http://schemas.microsoft.com/office/powerpoint/2010/main" val="36269175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a:t>
            </a:r>
            <a:r>
              <a:rPr lang="en-US" baseline="0" dirty="0"/>
              <a:t> this observation, we decided to jitter only the inner part of the kernel samples, leaving the rest unjittered.</a:t>
            </a:r>
          </a:p>
          <a:p>
            <a:endParaRPr lang="en-US" baseline="0" dirty="0"/>
          </a:p>
          <a:p>
            <a:r>
              <a:rPr lang="en-US" baseline="0" dirty="0"/>
              <a:t>This allows for the kernel to deal with the high frequency details (bump) with the jittered part, but to still yield smooth gradients on lower frequency details (shadows).</a:t>
            </a:r>
          </a:p>
        </p:txBody>
      </p:sp>
      <p:sp>
        <p:nvSpPr>
          <p:cNvPr id="4" name="Slide Number Placeholder 3"/>
          <p:cNvSpPr>
            <a:spLocks noGrp="1"/>
          </p:cNvSpPr>
          <p:nvPr>
            <p:ph type="sldNum" sz="quarter" idx="10"/>
          </p:nvPr>
        </p:nvSpPr>
        <p:spPr/>
        <p:txBody>
          <a:bodyPr/>
          <a:lstStyle/>
          <a:p>
            <a:fld id="{380B396E-FB55-400A-87FB-880D9F3DDA9F}" type="slidenum">
              <a:rPr lang="es-ES" smtClean="0"/>
              <a:t>140</a:t>
            </a:fld>
            <a:endParaRPr lang="es-ES" dirty="0"/>
          </a:p>
        </p:txBody>
      </p:sp>
    </p:spTree>
    <p:extLst>
      <p:ext uri="{BB962C8B-B14F-4D97-AF65-F5344CB8AC3E}">
        <p14:creationId xmlns:p14="http://schemas.microsoft.com/office/powerpoint/2010/main" val="1980981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US" baseline="0" dirty="0"/>
              <a:t>ee the soft diffuse lighting, together with strong specular bumps,</a:t>
            </a:r>
          </a:p>
          <a:p>
            <a:r>
              <a:rPr lang="en-US" baseline="0" dirty="0"/>
              <a:t>and how film grain can add realism to a character shot.</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15</a:t>
            </a:fld>
            <a:endParaRPr lang="es-ES" dirty="0"/>
          </a:p>
        </p:txBody>
      </p:sp>
    </p:spTree>
    <p:extLst>
      <p:ext uri="{BB962C8B-B14F-4D97-AF65-F5344CB8AC3E}">
        <p14:creationId xmlns:p14="http://schemas.microsoft.com/office/powerpoint/2010/main" val="1967979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US" baseline="0" dirty="0"/>
              <a:t>e have found that applying a randomized rotation to the SSS blur filter is pretty effective…</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141</a:t>
            </a:fld>
            <a:endParaRPr lang="es-ES" dirty="0"/>
          </a:p>
        </p:txBody>
      </p:sp>
    </p:spTree>
    <p:extLst>
      <p:ext uri="{BB962C8B-B14F-4D97-AF65-F5344CB8AC3E}">
        <p14:creationId xmlns:p14="http://schemas.microsoft.com/office/powerpoint/2010/main" val="8632149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this comparison shows.</a:t>
            </a:r>
          </a:p>
          <a:p>
            <a:endParaRPr lang="en-US" baseline="0" dirty="0"/>
          </a:p>
          <a:p>
            <a:r>
              <a:rPr lang="en-US" baseline="0" dirty="0"/>
              <a:t>Note that applying a randomized rotation (per pixel) to a separable filter is</a:t>
            </a:r>
          </a:p>
          <a:p>
            <a:endParaRPr lang="en-US" baseline="0" dirty="0"/>
          </a:p>
          <a:p>
            <a:r>
              <a:rPr lang="en-US" baseline="0" dirty="0"/>
              <a:t>not mathematically equivalent to using the same axes for all pixels,</a:t>
            </a:r>
          </a:p>
          <a:p>
            <a:endParaRPr lang="en-US" baseline="0" dirty="0"/>
          </a:p>
          <a:p>
            <a:r>
              <a:rPr lang="en-US" baseline="0" dirty="0"/>
              <a:t>but close enough in practice.</a:t>
            </a:r>
          </a:p>
          <a:p>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142</a:t>
            </a:fld>
            <a:endParaRPr lang="es-ES" dirty="0"/>
          </a:p>
        </p:txBody>
      </p:sp>
    </p:spTree>
    <p:extLst>
      <p:ext uri="{BB962C8B-B14F-4D97-AF65-F5344CB8AC3E}">
        <p14:creationId xmlns:p14="http://schemas.microsoft.com/office/powerpoint/2010/main" val="246672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143</a:t>
            </a:fld>
            <a:endParaRPr lang="es-ES" dirty="0"/>
          </a:p>
        </p:txBody>
      </p:sp>
    </p:spTree>
    <p:extLst>
      <p:ext uri="{BB962C8B-B14F-4D97-AF65-F5344CB8AC3E}">
        <p14:creationId xmlns:p14="http://schemas.microsoft.com/office/powerpoint/2010/main" val="18009580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regard to performance, it is still very fast in the general case, just a little bit slower than our older separable SSS technique.</a:t>
            </a:r>
          </a:p>
        </p:txBody>
      </p:sp>
      <p:sp>
        <p:nvSpPr>
          <p:cNvPr id="4" name="Slide Number Placeholder 3"/>
          <p:cNvSpPr>
            <a:spLocks noGrp="1"/>
          </p:cNvSpPr>
          <p:nvPr>
            <p:ph type="sldNum" sz="quarter" idx="10"/>
          </p:nvPr>
        </p:nvSpPr>
        <p:spPr/>
        <p:txBody>
          <a:bodyPr/>
          <a:lstStyle/>
          <a:p>
            <a:fld id="{380B396E-FB55-400A-87FB-880D9F3DDA9F}" type="slidenum">
              <a:rPr lang="es-ES" smtClean="0"/>
              <a:t>144</a:t>
            </a:fld>
            <a:endParaRPr lang="es-ES" dirty="0"/>
          </a:p>
        </p:txBody>
      </p:sp>
    </p:spTree>
    <p:extLst>
      <p:ext uri="{BB962C8B-B14F-4D97-AF65-F5344CB8AC3E}">
        <p14:creationId xmlns:p14="http://schemas.microsoft.com/office/powerpoint/2010/main" val="7823802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145</a:t>
            </a:fld>
            <a:endParaRPr lang="es-ES" dirty="0"/>
          </a:p>
        </p:txBody>
      </p:sp>
    </p:spTree>
    <p:extLst>
      <p:ext uri="{BB962C8B-B14F-4D97-AF65-F5344CB8AC3E}">
        <p14:creationId xmlns:p14="http://schemas.microsoft.com/office/powerpoint/2010/main" val="19567390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created a better user interface</a:t>
            </a:r>
            <a:r>
              <a:rPr lang="en-US" baseline="0" dirty="0"/>
              <a:t> for modeling subsurface scattering, using the idea splitting scattering into near and far distances.</a:t>
            </a:r>
          </a:p>
          <a:p>
            <a:endParaRPr lang="en-US" baseline="0" dirty="0"/>
          </a:p>
          <a:p>
            <a:r>
              <a:rPr lang="en-US" baseline="0" dirty="0"/>
              <a:t>Basically, it is based on separating the lighting that scatters near the incident point, and also far away from it.</a:t>
            </a:r>
          </a:p>
          <a:p>
            <a:endParaRPr lang="en-US" dirty="0"/>
          </a:p>
          <a:p>
            <a:r>
              <a:rPr lang="en-US" dirty="0"/>
              <a:t>Coincidentally</a:t>
            </a:r>
            <a:r>
              <a:rPr lang="en-US" baseline="0" dirty="0"/>
              <a:t>, there is a symmetry between this and the two lobe specular model:</a:t>
            </a:r>
          </a:p>
          <a:p>
            <a:endParaRPr lang="en-US" baseline="0" dirty="0"/>
          </a:p>
          <a:p>
            <a:r>
              <a:rPr lang="en-US" baseline="0" dirty="0"/>
              <a:t>They both contain a narrow and a wide shape, and a blend is performed between them.</a:t>
            </a:r>
          </a:p>
          <a:p>
            <a:endParaRPr lang="en-US" baseline="0" dirty="0"/>
          </a:p>
          <a:p>
            <a:r>
              <a:rPr lang="en-US" baseline="0" dirty="0"/>
              <a:t>It could be that this is something that happens often in nature.</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146</a:t>
            </a:fld>
            <a:endParaRPr lang="es-ES" dirty="0"/>
          </a:p>
        </p:txBody>
      </p:sp>
    </p:spTree>
    <p:extLst>
      <p:ext uri="{BB962C8B-B14F-4D97-AF65-F5344CB8AC3E}">
        <p14:creationId xmlns:p14="http://schemas.microsoft.com/office/powerpoint/2010/main" val="35220403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 main</a:t>
            </a:r>
            <a:r>
              <a:rPr lang="en-US" baseline="0" dirty="0"/>
              <a:t> controls are:</a:t>
            </a:r>
          </a:p>
          <a:p>
            <a:r>
              <a:rPr lang="en-US" baseline="0" dirty="0"/>
              <a:t>- The wide Gaussian radius in world space, for each color channel.</a:t>
            </a:r>
          </a:p>
          <a:p>
            <a:r>
              <a:rPr lang="en-US" baseline="0" dirty="0"/>
              <a:t>- The narrow Gaussian radius, also in world space.</a:t>
            </a:r>
          </a:p>
          <a:p>
            <a:r>
              <a:rPr lang="en-US" baseline="0" dirty="0"/>
              <a:t>- And finally, a color that specifies the blend weight between both Gaussians.</a:t>
            </a:r>
          </a:p>
          <a:p>
            <a:endParaRPr lang="en-US" baseline="0" dirty="0"/>
          </a:p>
          <a:p>
            <a:r>
              <a:rPr lang="en-US" baseline="0" dirty="0"/>
              <a:t>By manually tweaking these parameters, we matched the three-layer multipole SSS profile described in the original NVIDIA work.</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147</a:t>
            </a:fld>
            <a:endParaRPr lang="es-ES" dirty="0"/>
          </a:p>
        </p:txBody>
      </p:sp>
    </p:spTree>
    <p:extLst>
      <p:ext uri="{BB962C8B-B14F-4D97-AF65-F5344CB8AC3E}">
        <p14:creationId xmlns:p14="http://schemas.microsoft.com/office/powerpoint/2010/main" val="34188232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subsurface</a:t>
            </a:r>
            <a:r>
              <a:rPr lang="en-US" baseline="0" dirty="0"/>
              <a:t> scattering profile</a:t>
            </a:r>
            <a:r>
              <a:rPr lang="en-US" dirty="0"/>
              <a:t>, you first adjust how far the light reaches in world space…</a:t>
            </a:r>
          </a:p>
        </p:txBody>
      </p:sp>
      <p:sp>
        <p:nvSpPr>
          <p:cNvPr id="4" name="Slide Number Placeholder 3"/>
          <p:cNvSpPr>
            <a:spLocks noGrp="1"/>
          </p:cNvSpPr>
          <p:nvPr>
            <p:ph type="sldNum" sz="quarter" idx="10"/>
          </p:nvPr>
        </p:nvSpPr>
        <p:spPr/>
        <p:txBody>
          <a:bodyPr/>
          <a:lstStyle/>
          <a:p>
            <a:fld id="{380B396E-FB55-400A-87FB-880D9F3DDA9F}" type="slidenum">
              <a:rPr lang="es-ES" smtClean="0"/>
              <a:t>148</a:t>
            </a:fld>
            <a:endParaRPr lang="es-ES" dirty="0"/>
          </a:p>
        </p:txBody>
      </p:sp>
    </p:spTree>
    <p:extLst>
      <p:ext uri="{BB962C8B-B14F-4D97-AF65-F5344CB8AC3E}">
        <p14:creationId xmlns:p14="http://schemas.microsoft.com/office/powerpoint/2010/main" val="251419233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change the col</a:t>
            </a:r>
            <a:r>
              <a:rPr lang="en-US" baseline="0" dirty="0"/>
              <a:t>or of the far scattering…</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149</a:t>
            </a:fld>
            <a:endParaRPr lang="es-ES" dirty="0"/>
          </a:p>
        </p:txBody>
      </p:sp>
    </p:spTree>
    <p:extLst>
      <p:ext uri="{BB962C8B-B14F-4D97-AF65-F5344CB8AC3E}">
        <p14:creationId xmlns:p14="http://schemas.microsoft.com/office/powerpoint/2010/main" val="10909157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the color and radius of near scattering…</a:t>
            </a:r>
          </a:p>
        </p:txBody>
      </p:sp>
      <p:sp>
        <p:nvSpPr>
          <p:cNvPr id="4" name="Slide Number Placeholder 3"/>
          <p:cNvSpPr>
            <a:spLocks noGrp="1"/>
          </p:cNvSpPr>
          <p:nvPr>
            <p:ph type="sldNum" sz="quarter" idx="10"/>
          </p:nvPr>
        </p:nvSpPr>
        <p:spPr/>
        <p:txBody>
          <a:bodyPr/>
          <a:lstStyle/>
          <a:p>
            <a:fld id="{380B396E-FB55-400A-87FB-880D9F3DDA9F}" type="slidenum">
              <a:rPr lang="es-ES" smtClean="0"/>
              <a:t>150</a:t>
            </a:fld>
            <a:endParaRPr lang="es-ES" dirty="0"/>
          </a:p>
        </p:txBody>
      </p:sp>
    </p:spTree>
    <p:extLst>
      <p:ext uri="{BB962C8B-B14F-4D97-AF65-F5344CB8AC3E}">
        <p14:creationId xmlns:p14="http://schemas.microsoft.com/office/powerpoint/2010/main" val="72334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much to say about this one.</a:t>
            </a:r>
          </a:p>
          <a:p>
            <a:endParaRPr lang="en-US" baseline="0" dirty="0"/>
          </a:p>
          <a:p>
            <a:r>
              <a:rPr lang="en-US" baseline="0" dirty="0"/>
              <a:t>Notice the strong features of the skin, and how smooth it looks at the same time.</a:t>
            </a:r>
          </a:p>
          <a:p>
            <a:endParaRPr lang="en-US" baseline="0" dirty="0"/>
          </a:p>
          <a:p>
            <a:r>
              <a:rPr lang="en-US" baseline="0" dirty="0"/>
              <a:t>Achieving this, is for me, one of the biggest challenges we faced.</a:t>
            </a:r>
          </a:p>
          <a:p>
            <a:endParaRPr lang="en-US" baseline="0" dirty="0"/>
          </a:p>
          <a:p>
            <a:r>
              <a:rPr lang="en-US" baseline="0" dirty="0"/>
              <a:t>Also look at the reflections in the eyes, and how they reveal how wet they are,</a:t>
            </a:r>
          </a:p>
          <a:p>
            <a:r>
              <a:rPr lang="en-US" baseline="0" dirty="0"/>
              <a:t>which can help to convey a character's emotional state.</a:t>
            </a:r>
          </a:p>
        </p:txBody>
      </p:sp>
      <p:sp>
        <p:nvSpPr>
          <p:cNvPr id="4" name="Slide Number Placeholder 3"/>
          <p:cNvSpPr>
            <a:spLocks noGrp="1"/>
          </p:cNvSpPr>
          <p:nvPr>
            <p:ph type="sldNum" sz="quarter" idx="10"/>
          </p:nvPr>
        </p:nvSpPr>
        <p:spPr/>
        <p:txBody>
          <a:bodyPr/>
          <a:lstStyle/>
          <a:p>
            <a:fld id="{380B396E-FB55-400A-87FB-880D9F3DDA9F}" type="slidenum">
              <a:rPr lang="es-ES" smtClean="0"/>
              <a:t>16</a:t>
            </a:fld>
            <a:endParaRPr lang="es-ES" dirty="0"/>
          </a:p>
        </p:txBody>
      </p:sp>
    </p:spTree>
    <p:extLst>
      <p:ext uri="{BB962C8B-B14F-4D97-AF65-F5344CB8AC3E}">
        <p14:creationId xmlns:p14="http://schemas.microsoft.com/office/powerpoint/2010/main" val="25230948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allows</a:t>
            </a:r>
            <a:r>
              <a:rPr lang="en-US" baseline="0" dirty="0"/>
              <a:t> us to</a:t>
            </a:r>
            <a:r>
              <a:rPr lang="en-US" dirty="0"/>
              <a:t> </a:t>
            </a:r>
            <a:r>
              <a:rPr lang="en-US" baseline="0" dirty="0"/>
              <a:t>maintain bump detail.</a:t>
            </a:r>
          </a:p>
          <a:p>
            <a:endParaRPr lang="en-US" baseline="0" dirty="0"/>
          </a:p>
          <a:p>
            <a:r>
              <a:rPr lang="en-US" baseline="0" dirty="0"/>
              <a:t>In particular, we found the parameters shown in this screenshot to work well for various types of skin.</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151</a:t>
            </a:fld>
            <a:endParaRPr lang="es-ES" dirty="0"/>
          </a:p>
        </p:txBody>
      </p:sp>
    </p:spTree>
    <p:extLst>
      <p:ext uri="{BB962C8B-B14F-4D97-AF65-F5344CB8AC3E}">
        <p14:creationId xmlns:p14="http://schemas.microsoft.com/office/powerpoint/2010/main" val="31319519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 possible concern</a:t>
            </a:r>
            <a:r>
              <a:rPr lang="en-US" baseline="0" dirty="0"/>
              <a:t> is the texture size we’re using, which is quite big: 4K.</a:t>
            </a:r>
          </a:p>
          <a:p>
            <a:endParaRPr lang="en-US" baseline="0" dirty="0"/>
          </a:p>
          <a:p>
            <a:r>
              <a:rPr lang="en-US" baseline="0" dirty="0"/>
              <a:t>However, Bernardo Antoniazzi developed a UV layout that allows us to keep most of the detail in just 1K, by focusing the details on the front side of the face.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152</a:t>
            </a:fld>
            <a:endParaRPr lang="es-ES" dirty="0"/>
          </a:p>
        </p:txBody>
      </p:sp>
    </p:spTree>
    <p:extLst>
      <p:ext uri="{BB962C8B-B14F-4D97-AF65-F5344CB8AC3E}">
        <p14:creationId xmlns:p14="http://schemas.microsoft.com/office/powerpoint/2010/main" val="326968510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you can</a:t>
            </a:r>
            <a:r>
              <a:rPr lang="en-US" baseline="0" dirty="0"/>
              <a:t> see the 2Kx4K textures (using Bernardo’s layout)…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153</a:t>
            </a:fld>
            <a:endParaRPr lang="es-ES" dirty="0"/>
          </a:p>
        </p:txBody>
      </p:sp>
    </p:spTree>
    <p:extLst>
      <p:ext uri="{BB962C8B-B14F-4D97-AF65-F5344CB8AC3E}">
        <p14:creationId xmlns:p14="http://schemas.microsoft.com/office/powerpoint/2010/main" val="62711762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here 1Kx2K. There</a:t>
            </a:r>
            <a:r>
              <a:rPr lang="en-US" baseline="0" dirty="0"/>
              <a:t>’s some degradation in quality, but it still looks good.</a:t>
            </a:r>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154</a:t>
            </a:fld>
            <a:endParaRPr lang="es-ES" dirty="0"/>
          </a:p>
        </p:txBody>
      </p:sp>
    </p:spTree>
    <p:extLst>
      <p:ext uri="{BB962C8B-B14F-4D97-AF65-F5344CB8AC3E}">
        <p14:creationId xmlns:p14="http://schemas.microsoft.com/office/powerpoint/2010/main" val="299483729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reduce the diffuse even further,</a:t>
            </a:r>
            <a:r>
              <a:rPr lang="en-US" baseline="0" dirty="0"/>
              <a:t> and still achieve plausible results.</a:t>
            </a:r>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155</a:t>
            </a:fld>
            <a:endParaRPr lang="es-ES" dirty="0"/>
          </a:p>
        </p:txBody>
      </p:sp>
    </p:spTree>
    <p:extLst>
      <p:ext uri="{BB962C8B-B14F-4D97-AF65-F5344CB8AC3E}">
        <p14:creationId xmlns:p14="http://schemas.microsoft.com/office/powerpoint/2010/main" val="299483729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importance of s</a:t>
            </a:r>
            <a:r>
              <a:rPr lang="en-US" dirty="0"/>
              <a:t>ubsurface scattering </a:t>
            </a:r>
            <a:r>
              <a:rPr lang="en-US" baseline="0" dirty="0"/>
              <a:t>depends on a lot of variables…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156</a:t>
            </a:fld>
            <a:endParaRPr lang="es-ES" dirty="0"/>
          </a:p>
        </p:txBody>
      </p:sp>
    </p:spTree>
    <p:extLst>
      <p:ext uri="{BB962C8B-B14F-4D97-AF65-F5344CB8AC3E}">
        <p14:creationId xmlns:p14="http://schemas.microsoft.com/office/powerpoint/2010/main" val="321966048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a:t>
            </a:r>
            <a:r>
              <a:rPr lang="en-US" baseline="0" dirty="0"/>
              <a:t>character with smooth skin in an ambient lighting setup…</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157</a:t>
            </a:fld>
            <a:endParaRPr lang="es-ES" dirty="0"/>
          </a:p>
        </p:txBody>
      </p:sp>
    </p:spTree>
    <p:extLst>
      <p:ext uri="{BB962C8B-B14F-4D97-AF65-F5344CB8AC3E}">
        <p14:creationId xmlns:p14="http://schemas.microsoft.com/office/powerpoint/2010/main" val="304151727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probably</a:t>
            </a:r>
            <a:r>
              <a:rPr lang="en-US" baseline="0" dirty="0"/>
              <a:t> not crucial.</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158</a:t>
            </a:fld>
            <a:endParaRPr lang="es-ES" dirty="0"/>
          </a:p>
        </p:txBody>
      </p:sp>
    </p:spTree>
    <p:extLst>
      <p:ext uri="{BB962C8B-B14F-4D97-AF65-F5344CB8AC3E}">
        <p14:creationId xmlns:p14="http://schemas.microsoft.com/office/powerpoint/2010/main" val="410035739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r>
              <a:rPr lang="en-US" baseline="0" dirty="0"/>
              <a:t>if you have a wrinkled surface or harsh lighting…</a:t>
            </a:r>
          </a:p>
        </p:txBody>
      </p:sp>
      <p:sp>
        <p:nvSpPr>
          <p:cNvPr id="4" name="Slide Number Placeholder 3"/>
          <p:cNvSpPr>
            <a:spLocks noGrp="1"/>
          </p:cNvSpPr>
          <p:nvPr>
            <p:ph type="sldNum" sz="quarter" idx="10"/>
          </p:nvPr>
        </p:nvSpPr>
        <p:spPr/>
        <p:txBody>
          <a:bodyPr/>
          <a:lstStyle/>
          <a:p>
            <a:fld id="{380B396E-FB55-400A-87FB-880D9F3DDA9F}" type="slidenum">
              <a:rPr lang="es-ES" smtClean="0"/>
              <a:t>159</a:t>
            </a:fld>
            <a:endParaRPr lang="es-ES" dirty="0"/>
          </a:p>
        </p:txBody>
      </p:sp>
    </p:spTree>
    <p:extLst>
      <p:ext uri="{BB962C8B-B14F-4D97-AF65-F5344CB8AC3E}">
        <p14:creationId xmlns:p14="http://schemas.microsoft.com/office/powerpoint/2010/main" val="409121210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hard to achieve realistic results,</a:t>
            </a:r>
            <a:r>
              <a:rPr lang="en-US" baseline="0" dirty="0"/>
              <a:t> </a:t>
            </a:r>
            <a:r>
              <a:rPr lang="en-US" dirty="0"/>
              <a:t>without</a:t>
            </a:r>
            <a:r>
              <a:rPr lang="en-US" baseline="0" dirty="0"/>
              <a:t> using subsurface scattering.</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160</a:t>
            </a:fld>
            <a:endParaRPr lang="es-ES" dirty="0"/>
          </a:p>
        </p:txBody>
      </p:sp>
    </p:spTree>
    <p:extLst>
      <p:ext uri="{BB962C8B-B14F-4D97-AF65-F5344CB8AC3E}">
        <p14:creationId xmlns:p14="http://schemas.microsoft.com/office/powerpoint/2010/main" val="4188970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a:t>
            </a:r>
            <a:r>
              <a:rPr lang="en-US" baseline="0" dirty="0"/>
              <a:t> but not least, notice how the light is travelling through the nose of the character,</a:t>
            </a:r>
          </a:p>
          <a:p>
            <a:r>
              <a:rPr lang="en-US" baseline="0" dirty="0"/>
              <a:t>how light is refracting in the eyes, and the subtle, yet noticeable pore detail in the face.</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17</a:t>
            </a:fld>
            <a:endParaRPr lang="es-ES" dirty="0"/>
          </a:p>
        </p:txBody>
      </p:sp>
    </p:spTree>
    <p:extLst>
      <p:ext uri="{BB962C8B-B14F-4D97-AF65-F5344CB8AC3E}">
        <p14:creationId xmlns:p14="http://schemas.microsoft.com/office/powerpoint/2010/main" val="23416093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effect also enables to simulate the scattering happening from the skin to the eyes…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161</a:t>
            </a:fld>
            <a:endParaRPr lang="es-ES" dirty="0"/>
          </a:p>
        </p:txBody>
      </p:sp>
    </p:spTree>
    <p:extLst>
      <p:ext uri="{BB962C8B-B14F-4D97-AF65-F5344CB8AC3E}">
        <p14:creationId xmlns:p14="http://schemas.microsoft.com/office/powerpoint/2010/main" val="36172835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seen in this comparison.</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162</a:t>
            </a:fld>
            <a:endParaRPr lang="es-ES" dirty="0"/>
          </a:p>
        </p:txBody>
      </p:sp>
    </p:spTree>
    <p:extLst>
      <p:ext uri="{BB962C8B-B14F-4D97-AF65-F5344CB8AC3E}">
        <p14:creationId xmlns:p14="http://schemas.microsoft.com/office/powerpoint/2010/main" val="22456562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Regarding possible integration issues, I’d like to mention that for optimal results, you need to use MRT for skin objects.</a:t>
            </a:r>
          </a:p>
          <a:p>
            <a:endParaRPr lang="en-US" baseline="0" dirty="0"/>
          </a:p>
          <a:p>
            <a:r>
              <a:rPr lang="en-US" baseline="0" dirty="0"/>
              <a:t>The diffuse, the specular and the albedo should go into separate buffers.</a:t>
            </a:r>
          </a:p>
          <a:p>
            <a:endParaRPr lang="en-US" baseline="0" dirty="0"/>
          </a:p>
          <a:p>
            <a:pPr marL="0" lvl="0" indent="-57150">
              <a:buNone/>
            </a:pPr>
            <a:r>
              <a:rPr lang="en-US" baseline="0" dirty="0"/>
              <a:t>Subsurface scattering should only be applied to the diffuse component and for best results, applied either before texturing, or after applying the “sqrt” of the texturing. </a:t>
            </a:r>
            <a:r>
              <a:rPr lang="en-US" sz="1900" noProof="0" dirty="0"/>
              <a:t>(See pre/post scattering texturing in [Eon2007] </a:t>
            </a:r>
            <a:r>
              <a:rPr lang="en-US" sz="1900" i="1" noProof="0" dirty="0"/>
              <a:t>Advanced Techniques for Realistic Real-Time Skin Rendering</a:t>
            </a:r>
            <a:r>
              <a:rPr lang="en-US" sz="1900" noProof="0" dirty="0"/>
              <a:t>)</a:t>
            </a:r>
          </a:p>
          <a:p>
            <a:pPr marL="0" lvl="0" indent="-57150">
              <a:buNone/>
            </a:pPr>
            <a:endParaRPr lang="en-US" sz="1900" noProof="0" dirty="0"/>
          </a:p>
          <a:p>
            <a:pPr marL="0" lvl="0" indent="-57150">
              <a:buNone/>
            </a:pPr>
            <a:r>
              <a:rPr lang="en-US" sz="1900" noProof="0" dirty="0"/>
              <a:t>For deferred engines, we recommend rendering faces</a:t>
            </a:r>
            <a:r>
              <a:rPr lang="en-US" sz="1900" baseline="0" noProof="0" dirty="0"/>
              <a:t> using the forward renderer path.</a:t>
            </a:r>
            <a:endParaRPr lang="en-US" sz="1900"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163</a:t>
            </a:fld>
            <a:endParaRPr lang="es-ES" dirty="0"/>
          </a:p>
        </p:txBody>
      </p:sp>
    </p:spTree>
    <p:extLst>
      <p:ext uri="{BB962C8B-B14F-4D97-AF65-F5344CB8AC3E}">
        <p14:creationId xmlns:p14="http://schemas.microsoft.com/office/powerpoint/2010/main" val="36660098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a:t>
            </a:r>
            <a:r>
              <a:rPr lang="en-US" baseline="0" dirty="0"/>
              <a:t> other component of subsurface scattering </a:t>
            </a:r>
            <a:r>
              <a:rPr lang="en-US" dirty="0"/>
              <a:t>is</a:t>
            </a:r>
            <a:r>
              <a:rPr lang="en-US" baseline="0" dirty="0"/>
              <a:t> </a:t>
            </a:r>
            <a:r>
              <a:rPr lang="en-US" dirty="0"/>
              <a:t>light</a:t>
            </a:r>
            <a:r>
              <a:rPr lang="en-US" baseline="0" dirty="0"/>
              <a:t> transmittance or what we usually refer to as translucency, a phenomenon commonly seen in ears and nostrils.</a:t>
            </a:r>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164</a:t>
            </a:fld>
            <a:endParaRPr lang="es-ES" dirty="0"/>
          </a:p>
        </p:txBody>
      </p:sp>
    </p:spTree>
    <p:extLst>
      <p:ext uri="{BB962C8B-B14F-4D97-AF65-F5344CB8AC3E}">
        <p14:creationId xmlns:p14="http://schemas.microsoft.com/office/powerpoint/2010/main" val="22916298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First</a:t>
            </a:r>
            <a:r>
              <a:rPr lang="en-US" baseline="0" dirty="0"/>
              <a:t> of all, I’d like to mention all the techniques we’ll talk about in this section, to avoid any confusion.</a:t>
            </a:r>
          </a:p>
          <a:p>
            <a:endParaRPr lang="en-US" baseline="0" dirty="0"/>
          </a:p>
          <a:p>
            <a:r>
              <a:rPr lang="en-US" baseline="0" dirty="0"/>
              <a:t>Single-Sample Transmittance is our latest previous work in this regard, and we will present two new methods we have tried:</a:t>
            </a:r>
          </a:p>
          <a:p>
            <a:endParaRPr lang="en-US" baseline="0" dirty="0"/>
          </a:p>
          <a:p>
            <a:r>
              <a:rPr lang="en-US" baseline="0" dirty="0"/>
              <a:t>Multi-Sample Transmittance </a:t>
            </a:r>
            <a:r>
              <a:rPr lang="en-US" dirty="0"/>
              <a:t>and Spherical Harmonics Transmittance</a:t>
            </a:r>
            <a:r>
              <a:rPr lang="en-US" baseline="0" dirty="0"/>
              <a: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165</a:t>
            </a:fld>
            <a:endParaRPr lang="es-ES" dirty="0"/>
          </a:p>
        </p:txBody>
      </p:sp>
    </p:spTree>
    <p:extLst>
      <p:ext uri="{BB962C8B-B14F-4D97-AF65-F5344CB8AC3E}">
        <p14:creationId xmlns:p14="http://schemas.microsoft.com/office/powerpoint/2010/main" val="84025495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To summarize: in our previous work, we calculate the distance light travels through an object using shadow mapping,</a:t>
            </a:r>
          </a:p>
          <a:p>
            <a:r>
              <a:rPr lang="en-US" baseline="0" dirty="0"/>
              <a:t>comparing current shader position z_out1 with shadow map position z_in1.</a:t>
            </a:r>
          </a:p>
          <a:p>
            <a:endParaRPr lang="en-US" baseline="0" dirty="0"/>
          </a:p>
          <a:p>
            <a:r>
              <a:rPr lang="en-US" baseline="0" dirty="0"/>
              <a:t>As light travels inside of the skin, it scatters more and more (as opposed to water in a glass).</a:t>
            </a:r>
          </a:p>
          <a:p>
            <a:endParaRPr lang="en-US" baseline="0" dirty="0"/>
          </a:p>
          <a:p>
            <a:r>
              <a:rPr lang="en-US" baseline="0" dirty="0"/>
              <a:t>So, in the end, rays don’t travel in a straight line. This means that light is diffused.</a:t>
            </a:r>
          </a:p>
          <a:p>
            <a:endParaRPr lang="en-US" baseline="0" dirty="0"/>
          </a:p>
          <a:p>
            <a:r>
              <a:rPr lang="en-US" baseline="0" dirty="0"/>
              <a:t>However, as we use a single sample in the direction towards the light, light won’t be diffused as it travels inside of an object, which is something highly undesirable. The physical meaning of this is that light is just absorbed by the media, and not scattered.</a:t>
            </a:r>
          </a:p>
          <a:p>
            <a:endParaRPr lang="en-US" baseline="0" dirty="0"/>
          </a:p>
        </p:txBody>
      </p:sp>
      <p:sp>
        <p:nvSpPr>
          <p:cNvPr id="4" name="3 Marcador de número de diapositiva"/>
          <p:cNvSpPr>
            <a:spLocks noGrp="1"/>
          </p:cNvSpPr>
          <p:nvPr>
            <p:ph type="sldNum" sz="quarter" idx="10"/>
          </p:nvPr>
        </p:nvSpPr>
        <p:spPr/>
        <p:txBody>
          <a:bodyPr/>
          <a:lstStyle/>
          <a:p>
            <a:fld id="{71DC7305-E294-404C-BDA7-57B59C32E719}" type="slidenum">
              <a:rPr lang="es-ES" smtClean="0"/>
              <a:t>166</a:t>
            </a:fld>
            <a:endParaRPr lang="es-ES" dirty="0"/>
          </a:p>
        </p:txBody>
      </p:sp>
    </p:spTree>
    <p:extLst>
      <p:ext uri="{BB962C8B-B14F-4D97-AF65-F5344CB8AC3E}">
        <p14:creationId xmlns:p14="http://schemas.microsoft.com/office/powerpoint/2010/main" val="23168490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This is the result</a:t>
            </a:r>
            <a:r>
              <a:rPr lang="en-US" baseline="0" dirty="0"/>
              <a:t> of our previous shadow mapping approach.</a:t>
            </a:r>
          </a:p>
          <a:p>
            <a:endParaRPr lang="en-US" baseline="0" dirty="0"/>
          </a:p>
          <a:p>
            <a:r>
              <a:rPr lang="en-US" baseline="0" dirty="0"/>
              <a:t>Notice how you can clearly see the shape of what is behind the ear – something that is not so obvious in the real world.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a:t>
            </a:r>
            <a:r>
              <a:rPr lang="en-US" baseline="0" dirty="0"/>
              <a:t> old, simple approach, </a:t>
            </a:r>
            <a:r>
              <a:rPr lang="en-US" dirty="0"/>
              <a:t>also produces</a:t>
            </a:r>
            <a:r>
              <a:rPr lang="en-US" baseline="0" dirty="0"/>
              <a:t> artifacts for complex areas such as the eyes.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167</a:t>
            </a:fld>
            <a:endParaRPr lang="es-ES" dirty="0"/>
          </a:p>
        </p:txBody>
      </p:sp>
    </p:spTree>
    <p:extLst>
      <p:ext uri="{BB962C8B-B14F-4D97-AF65-F5344CB8AC3E}">
        <p14:creationId xmlns:p14="http://schemas.microsoft.com/office/powerpoint/2010/main" val="34567846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happens because of the following inaccuracies: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In [Jimenez2010], which follows a similar approach to that done in [d’Eon07] (see section 14.5.3), we split the profile calculation into two dimensions: depth (Z) and surface (XY). Whereas [d’Eon07] actually performs the XY convolution (takes it from the irradiance map), we can’t because we are working on screen space (and hence we cannot blur the irradiance on the back of the model). What we proposed instead is to assume the XY blur can be approximated by a single tap into the shadow map by assuming the geometry and color is constant on the back of the model. Then we post blur the transmittance results; one could think of this as instead of doing the XY blur during the transmission to do it afterwards, which in practice allows for similar results.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R_d profiles use distances on the surface of the object, but we are in this case using distances through the object.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Using a reflectance profile R_d for transmittance is not accurate to start with, with a more accurate approach being to use a wider and blurry transmittance T_d one (see [Donner2005] Light Diffusion in Multi-Layered Translucent Materials). Note that this formulation of R, which should be T, is an approximation for planar, seminfinite media. Also note that T_d depends on the thickness of the material, being wider for thicker areas of an object.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T_d profiles are typically larger (and more blurry) than R_d ones, which means that if we wanted to approximate the XY convolution by post blurring it as we suggest in [Jimenez2010], we would need a different larger blur than the screen space one used for R_d, which would hamper the original pipeline simplicity and would be more expensive to perform.</a:t>
            </a:r>
          </a:p>
        </p:txBody>
      </p:sp>
      <p:sp>
        <p:nvSpPr>
          <p:cNvPr id="4" name="Slide Number Placeholder 3"/>
          <p:cNvSpPr>
            <a:spLocks noGrp="1"/>
          </p:cNvSpPr>
          <p:nvPr>
            <p:ph type="sldNum" sz="quarter" idx="10"/>
          </p:nvPr>
        </p:nvSpPr>
        <p:spPr/>
        <p:txBody>
          <a:bodyPr/>
          <a:lstStyle/>
          <a:p>
            <a:fld id="{380B396E-FB55-400A-87FB-880D9F3DDA9F}" type="slidenum">
              <a:rPr lang="es-ES" smtClean="0"/>
              <a:t>168</a:t>
            </a:fld>
            <a:endParaRPr lang="es-ES" dirty="0"/>
          </a:p>
        </p:txBody>
      </p:sp>
    </p:spTree>
    <p:extLst>
      <p:ext uri="{BB962C8B-B14F-4D97-AF65-F5344CB8AC3E}">
        <p14:creationId xmlns:p14="http://schemas.microsoft.com/office/powerpoint/2010/main" val="146166999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 how to improve this?</a:t>
            </a:r>
            <a:endParaRPr lang="en-US" baseline="0" dirty="0"/>
          </a:p>
          <a:p>
            <a:endParaRPr lang="en-US" baseline="0" dirty="0"/>
          </a:p>
          <a:p>
            <a:r>
              <a:rPr lang="en-US" baseline="0" dirty="0"/>
              <a:t>Just numerically integrate the transmittance, taking multiple samples from the shadow map.</a:t>
            </a:r>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169</a:t>
            </a:fld>
            <a:endParaRPr lang="es-ES" dirty="0"/>
          </a:p>
        </p:txBody>
      </p:sp>
    </p:spTree>
    <p:extLst>
      <p:ext uri="{BB962C8B-B14F-4D97-AF65-F5344CB8AC3E}">
        <p14:creationId xmlns:p14="http://schemas.microsoft.com/office/powerpoint/2010/main" val="279919333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However,</a:t>
            </a:r>
            <a:r>
              <a:rPr lang="en-US" baseline="0" noProof="0" dirty="0"/>
              <a:t> I’ve got bad news: multisampling translucency is quite expensive.</a:t>
            </a:r>
          </a:p>
          <a:p>
            <a:endParaRPr lang="en-US" baseline="0" noProof="0" dirty="0"/>
          </a:p>
          <a:p>
            <a:r>
              <a:rPr lang="en-US" baseline="0" noProof="0" dirty="0"/>
              <a:t>Bur fear not, as we can leverage random sampling to improve the performance.</a:t>
            </a:r>
          </a:p>
          <a:p>
            <a:endParaRPr lang="en-US" baseline="0" noProof="0" dirty="0"/>
          </a:p>
          <a:p>
            <a:r>
              <a:rPr lang="en-US" baseline="0" noProof="0" dirty="0"/>
              <a:t>By jittering the translucency offsets using typical Poisson disk random samples and a tiled random rotation texture (as is commonly done for soft shadows), we were able to dramatically reduce the number of samples, while still yielding good visuals.</a:t>
            </a:r>
          </a:p>
          <a:p>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170</a:t>
            </a:fld>
            <a:endParaRPr lang="es-ES" dirty="0"/>
          </a:p>
        </p:txBody>
      </p:sp>
    </p:spTree>
    <p:extLst>
      <p:ext uri="{BB962C8B-B14F-4D97-AF65-F5344CB8AC3E}">
        <p14:creationId xmlns:p14="http://schemas.microsoft.com/office/powerpoint/2010/main" val="233659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show</a:t>
            </a:r>
            <a:r>
              <a:rPr lang="en-US" baseline="0" dirty="0"/>
              <a:t> you some images, turning on and off everything we do that's special for character rendering.</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18</a:t>
            </a:fld>
            <a:endParaRPr lang="es-ES" dirty="0"/>
          </a:p>
        </p:txBody>
      </p:sp>
    </p:spTree>
    <p:extLst>
      <p:ext uri="{BB962C8B-B14F-4D97-AF65-F5344CB8AC3E}">
        <p14:creationId xmlns:p14="http://schemas.microsoft.com/office/powerpoint/2010/main" val="2436719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a:t>
            </a:r>
            <a:r>
              <a:rPr lang="en-US" baseline="0" dirty="0"/>
              <a:t>e you can see the uniform registers holding the Poisson offsets for different sample counts (for 1 sample, 2 samples, 4 samples, etc.), and the jitter texture to be tiled in screen space.</a:t>
            </a:r>
          </a:p>
          <a:p>
            <a:endParaRPr lang="en-US" baseline="0" dirty="0"/>
          </a:p>
          <a:p>
            <a:r>
              <a:rPr lang="en-US" baseline="0" dirty="0"/>
              <a:t>It contains [cos(x), sin(x)] in the RG channels, which will be used for per-pixel rotation of the Poisson disk samples.</a:t>
            </a:r>
          </a:p>
          <a:p>
            <a:endParaRPr lang="en-US" baseline="0" dirty="0"/>
          </a:p>
          <a:p>
            <a:r>
              <a:rPr lang="en-US" baseline="0" dirty="0"/>
              <a:t>The amount of blur is determined by “</a:t>
            </a:r>
            <a:r>
              <a:rPr lang="en-US" sz="800" dirty="0">
                <a:latin typeface="Consolas" pitchFamily="49" charset="0"/>
                <a:cs typeface="Consolas" pitchFamily="49" charset="0"/>
              </a:rPr>
              <a:t>transmittanceBlurScale</a:t>
            </a:r>
            <a:r>
              <a:rPr lang="en-US" sz="800" baseline="0" dirty="0"/>
              <a:t>”</a:t>
            </a:r>
            <a:r>
              <a:rPr lang="en-US" sz="800" dirty="0">
                <a:latin typeface="Consolas" pitchFamily="49" charset="0"/>
                <a:cs typeface="Consolas" pitchFamily="49" charset="0"/>
              </a:rPr>
              <a:t>.</a:t>
            </a:r>
            <a:r>
              <a:rPr lang="en-US" sz="800" baseline="0" dirty="0">
                <a:latin typeface="Consolas" pitchFamily="49" charset="0"/>
                <a:cs typeface="Consolas" pitchFamily="49" charset="0"/>
              </a:rPr>
              <a:t> </a:t>
            </a:r>
            <a:r>
              <a:rPr lang="en-US" sz="800" dirty="0"/>
              <a:t>W</a:t>
            </a:r>
            <a:r>
              <a:rPr lang="en-US" sz="800" baseline="0" dirty="0"/>
              <a:t>e can think of “</a:t>
            </a:r>
            <a:r>
              <a:rPr lang="en-US" sz="800" dirty="0">
                <a:latin typeface="Consolas" pitchFamily="49" charset="0"/>
                <a:cs typeface="Consolas" pitchFamily="49" charset="0"/>
              </a:rPr>
              <a:t>transmittanceBlurScale</a:t>
            </a:r>
            <a:r>
              <a:rPr lang="en-US" sz="800" baseline="0" dirty="0"/>
              <a:t>” </a:t>
            </a:r>
            <a:r>
              <a:rPr lang="en-US" sz="800" dirty="0">
                <a:latin typeface="Consolas" pitchFamily="49" charset="0"/>
                <a:cs typeface="Consolas" pitchFamily="49" charset="0"/>
              </a:rPr>
              <a:t>as acting on the XY plane,</a:t>
            </a:r>
            <a:r>
              <a:rPr lang="en-US" sz="800" baseline="0" dirty="0">
                <a:latin typeface="Consolas" pitchFamily="49" charset="0"/>
                <a:cs typeface="Consolas" pitchFamily="49" charset="0"/>
              </a:rPr>
              <a:t> </a:t>
            </a:r>
            <a:r>
              <a:rPr lang="en-US" sz="800" dirty="0">
                <a:latin typeface="Consolas" pitchFamily="49" charset="0"/>
                <a:cs typeface="Consolas" pitchFamily="49" charset="0"/>
              </a:rPr>
              <a:t>and</a:t>
            </a:r>
            <a:r>
              <a:rPr lang="en-US" sz="800" baseline="0" dirty="0">
                <a:latin typeface="Consolas" pitchFamily="49" charset="0"/>
                <a:cs typeface="Consolas" pitchFamily="49" charset="0"/>
              </a:rPr>
              <a:t> </a:t>
            </a:r>
            <a:r>
              <a:rPr lang="en-US" sz="800" baseline="0" dirty="0"/>
              <a:t>“</a:t>
            </a:r>
            <a:r>
              <a:rPr lang="en-US" sz="800" baseline="0" dirty="0">
                <a:latin typeface="Consolas" pitchFamily="49" charset="0"/>
                <a:cs typeface="Consolas" pitchFamily="49" charset="0"/>
              </a:rPr>
              <a:t>transmittanceScale</a:t>
            </a:r>
            <a:r>
              <a:rPr lang="en-US" sz="800" baseline="0" dirty="0"/>
              <a:t>”</a:t>
            </a:r>
            <a:r>
              <a:rPr lang="en-US" sz="800" baseline="0" dirty="0">
                <a:latin typeface="Consolas" pitchFamily="49" charset="0"/>
                <a:cs typeface="Consolas" pitchFamily="49" charset="0"/>
              </a:rPr>
              <a:t> in the Z plane.</a:t>
            </a:r>
          </a:p>
          <a:p>
            <a:endParaRPr lang="en-US" sz="800" baseline="0" dirty="0">
              <a:latin typeface="Consolas" pitchFamily="49" charset="0"/>
              <a:cs typeface="Consolas" pitchFamily="49" charset="0"/>
            </a:endParaRPr>
          </a:p>
          <a:p>
            <a:r>
              <a:rPr lang="en-US" sz="800" baseline="0" dirty="0">
                <a:latin typeface="Consolas" pitchFamily="49" charset="0"/>
                <a:cs typeface="Consolas" pitchFamily="49" charset="0"/>
              </a:rPr>
              <a:t>The parameter </a:t>
            </a:r>
            <a:r>
              <a:rPr lang="en-US" sz="800" baseline="0" dirty="0"/>
              <a:t>“</a:t>
            </a:r>
            <a:r>
              <a:rPr lang="en-US" sz="800" dirty="0">
                <a:latin typeface="Consolas" pitchFamily="49" charset="0"/>
                <a:cs typeface="Consolas" pitchFamily="49" charset="0"/>
              </a:rPr>
              <a:t>transmittanceBlurScale</a:t>
            </a:r>
            <a:r>
              <a:rPr lang="en-US" sz="800" baseline="0" dirty="0"/>
              <a:t>” </a:t>
            </a:r>
            <a:r>
              <a:rPr lang="en-US" sz="800" baseline="0" dirty="0">
                <a:latin typeface="Consolas" pitchFamily="49" charset="0"/>
                <a:cs typeface="Consolas" pitchFamily="49" charset="0"/>
              </a:rPr>
              <a:t>allows to emulate the widening of a light bean as it travels through a medium due to scattering. This is key to workaround the problems mentioned in the previous slide.</a:t>
            </a:r>
          </a:p>
          <a:p>
            <a:endParaRPr lang="en-US" sz="800" baseline="0" dirty="0">
              <a:latin typeface="Consolas" pitchFamily="49" charset="0"/>
              <a:cs typeface="Consolas" pitchFamily="49" charset="0"/>
            </a:endParaRPr>
          </a:p>
          <a:p>
            <a:r>
              <a:rPr lang="en-US" sz="800" baseline="0" dirty="0">
                <a:latin typeface="Consolas" pitchFamily="49" charset="0"/>
                <a:cs typeface="Consolas" pitchFamily="49" charset="0"/>
              </a:rPr>
              <a:t>For simplicity and performance, we are applying the profile on Z distances (depth on the shadow map), instead of 3d distances.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171</a:t>
            </a:fld>
            <a:endParaRPr lang="es-ES" dirty="0"/>
          </a:p>
        </p:txBody>
      </p:sp>
    </p:spTree>
    <p:extLst>
      <p:ext uri="{BB962C8B-B14F-4D97-AF65-F5344CB8AC3E}">
        <p14:creationId xmlns:p14="http://schemas.microsoft.com/office/powerpoint/2010/main" val="3209310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172</a:t>
            </a:fld>
            <a:endParaRPr lang="es-ES" dirty="0"/>
          </a:p>
        </p:txBody>
      </p:sp>
    </p:spTree>
    <p:extLst>
      <p:ext uri="{BB962C8B-B14F-4D97-AF65-F5344CB8AC3E}">
        <p14:creationId xmlns:p14="http://schemas.microsoft.com/office/powerpoint/2010/main" val="193358931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you can</a:t>
            </a:r>
            <a:r>
              <a:rPr lang="en-US" baseline="0" dirty="0"/>
              <a:t> see how sampling two times yields noisy results…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173</a:t>
            </a:fld>
            <a:endParaRPr lang="es-ES" dirty="0"/>
          </a:p>
        </p:txBody>
      </p:sp>
    </p:spTree>
    <p:extLst>
      <p:ext uri="{BB962C8B-B14F-4D97-AF65-F5344CB8AC3E}">
        <p14:creationId xmlns:p14="http://schemas.microsoft.com/office/powerpoint/2010/main" val="8255835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…however the screen-space subsurface scattering diffusion will do a good job of removing the noise, for free!</a:t>
            </a:r>
          </a:p>
          <a:p>
            <a:endParaRPr lang="en-US" baseline="0" dirty="0"/>
          </a:p>
          <a:p>
            <a:r>
              <a:rPr lang="en-US" baseline="0" dirty="0"/>
              <a:t>This is essentially the post-transmittance XY blur mentioned earlier.</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174</a:t>
            </a:fld>
            <a:endParaRPr lang="es-ES" dirty="0"/>
          </a:p>
        </p:txBody>
      </p:sp>
    </p:spTree>
    <p:extLst>
      <p:ext uri="{BB962C8B-B14F-4D97-AF65-F5344CB8AC3E}">
        <p14:creationId xmlns:p14="http://schemas.microsoft.com/office/powerpoint/2010/main" val="15842696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 how does this compare</a:t>
            </a:r>
            <a:r>
              <a:rPr lang="en-US" baseline="0" dirty="0"/>
              <a:t> with our old single-sample approach?</a:t>
            </a:r>
          </a:p>
          <a:p>
            <a:endParaRPr lang="en-US" baseline="0" dirty="0"/>
          </a:p>
          <a:p>
            <a:r>
              <a:rPr lang="en-US" baseline="0" dirty="0"/>
              <a:t>(Remember, our old approach is </a:t>
            </a:r>
            <a:r>
              <a:rPr lang="en-US" dirty="0"/>
              <a:t>[Jimenez2010] </a:t>
            </a:r>
            <a:r>
              <a:rPr lang="en-US" i="1" dirty="0"/>
              <a:t>Real-Time Realistic Skin Translucency.</a:t>
            </a:r>
            <a:r>
              <a:rPr lang="en-US" i="0" dirty="0"/>
              <a:t>)</a:t>
            </a:r>
            <a:endParaRPr lang="es-ES" i="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175</a:t>
            </a:fld>
            <a:endParaRPr lang="es-ES" dirty="0"/>
          </a:p>
        </p:txBody>
      </p:sp>
    </p:spTree>
    <p:extLst>
      <p:ext uri="{BB962C8B-B14F-4D97-AF65-F5344CB8AC3E}">
        <p14:creationId xmlns:p14="http://schemas.microsoft.com/office/powerpoint/2010/main" val="313494807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Notice how the light that</a:t>
            </a:r>
            <a:r>
              <a:rPr lang="en-US" baseline="0" dirty="0"/>
              <a:t> travels through the ear is blurred, with a less clear hint of what is behind it.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176</a:t>
            </a:fld>
            <a:endParaRPr lang="es-ES" dirty="0"/>
          </a:p>
        </p:txBody>
      </p:sp>
    </p:spTree>
    <p:extLst>
      <p:ext uri="{BB962C8B-B14F-4D97-AF65-F5344CB8AC3E}">
        <p14:creationId xmlns:p14="http://schemas.microsoft.com/office/powerpoint/2010/main" val="337517872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we have a comparison movie.</a:t>
            </a:r>
          </a:p>
          <a:p>
            <a:endParaRPr lang="en-US" dirty="0"/>
          </a:p>
          <a:p>
            <a:r>
              <a:rPr lang="en-US" dirty="0"/>
              <a:t>Notice</a:t>
            </a:r>
            <a:r>
              <a:rPr lang="en-US" baseline="0" dirty="0"/>
              <a:t> how the annoying artifacts of the translucency around the eye are gone, and how the hard line in the ear is now blurred, leading to more natural looking results.</a:t>
            </a:r>
          </a:p>
          <a:p>
            <a:endParaRPr lang="en-US" baseline="0" dirty="0"/>
          </a:p>
          <a:p>
            <a:r>
              <a:rPr lang="en-US" baseline="0" dirty="0"/>
              <a:t>(Note: this was a work-in-progress capture, hence the lack of hair)</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177</a:t>
            </a:fld>
            <a:endParaRPr lang="es-ES" dirty="0"/>
          </a:p>
        </p:txBody>
      </p:sp>
    </p:spTree>
    <p:extLst>
      <p:ext uri="{BB962C8B-B14F-4D97-AF65-F5344CB8AC3E}">
        <p14:creationId xmlns:p14="http://schemas.microsoft.com/office/powerpoint/2010/main" val="23792559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We</a:t>
            </a:r>
            <a:r>
              <a:rPr lang="en-US" baseline="0" dirty="0"/>
              <a:t> also wanted to deal with the user interface, in a similar way to how we handled the subsurface scattering blur.</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Our older approach (</a:t>
            </a:r>
            <a:r>
              <a:rPr lang="en-US" dirty="0"/>
              <a:t>[Jimenez2010] </a:t>
            </a:r>
            <a:r>
              <a:rPr lang="en-US" i="1" dirty="0"/>
              <a:t>Real-Time Realistic Skin Translucency</a:t>
            </a:r>
            <a:r>
              <a:rPr lang="en-US" i="0" dirty="0"/>
              <a:t>)</a:t>
            </a:r>
            <a:r>
              <a:rPr lang="en-US" baseline="0" dirty="0"/>
              <a:t> was not customizable,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and also expensive given it used 6 Gaussian filters for the calculations.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178</a:t>
            </a:fld>
            <a:endParaRPr lang="es-ES" dirty="0"/>
          </a:p>
        </p:txBody>
      </p:sp>
    </p:spTree>
    <p:extLst>
      <p:ext uri="{BB962C8B-B14F-4D97-AF65-F5344CB8AC3E}">
        <p14:creationId xmlns:p14="http://schemas.microsoft.com/office/powerpoint/2010/main" val="105450505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 basically,</a:t>
            </a:r>
            <a:r>
              <a:rPr lang="en-US" baseline="0" dirty="0"/>
              <a:t> we had two problems.</a:t>
            </a:r>
          </a:p>
          <a:p>
            <a:endParaRPr lang="en-US" baseline="0" dirty="0"/>
          </a:p>
          <a:p>
            <a:r>
              <a:rPr lang="en-US" baseline="0" dirty="0"/>
              <a:t>We had too many Gaussians to control and too many Gaussians to calculate.</a:t>
            </a:r>
          </a:p>
          <a:p>
            <a:endParaRPr lang="en-US" baseline="0" dirty="0"/>
          </a:p>
          <a:p>
            <a:r>
              <a:rPr lang="en-US" baseline="0" dirty="0"/>
              <a:t>But both problems have the same solution: use only one!</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179</a:t>
            </a:fld>
            <a:endParaRPr lang="es-ES" dirty="0"/>
          </a:p>
        </p:txBody>
      </p:sp>
    </p:spTree>
    <p:extLst>
      <p:ext uri="{BB962C8B-B14F-4D97-AF65-F5344CB8AC3E}">
        <p14:creationId xmlns:p14="http://schemas.microsoft.com/office/powerpoint/2010/main" val="272319915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Visually,</a:t>
            </a:r>
            <a:r>
              <a:rPr lang="en-US" baseline="0" dirty="0"/>
              <a:t> It doesn’t seem to have a big impact…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180</a:t>
            </a:fld>
            <a:endParaRPr lang="es-ES" dirty="0"/>
          </a:p>
        </p:txBody>
      </p:sp>
    </p:spTree>
    <p:extLst>
      <p:ext uri="{BB962C8B-B14F-4D97-AF65-F5344CB8AC3E}">
        <p14:creationId xmlns:p14="http://schemas.microsoft.com/office/powerpoint/2010/main" val="693222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this is the first one.</a:t>
            </a:r>
          </a:p>
        </p:txBody>
      </p:sp>
      <p:sp>
        <p:nvSpPr>
          <p:cNvPr id="4" name="Slide Number Placeholder 3"/>
          <p:cNvSpPr>
            <a:spLocks noGrp="1"/>
          </p:cNvSpPr>
          <p:nvPr>
            <p:ph type="sldNum" sz="quarter" idx="10"/>
          </p:nvPr>
        </p:nvSpPr>
        <p:spPr/>
        <p:txBody>
          <a:bodyPr/>
          <a:lstStyle/>
          <a:p>
            <a:fld id="{380B396E-FB55-400A-87FB-880D9F3DDA9F}" type="slidenum">
              <a:rPr lang="es-ES" smtClean="0"/>
              <a:t>19</a:t>
            </a:fld>
            <a:endParaRPr lang="es-ES" dirty="0"/>
          </a:p>
        </p:txBody>
      </p:sp>
    </p:spTree>
    <p:extLst>
      <p:ext uri="{BB962C8B-B14F-4D97-AF65-F5344CB8AC3E}">
        <p14:creationId xmlns:p14="http://schemas.microsoft.com/office/powerpoint/2010/main" val="25915300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…as</a:t>
            </a:r>
            <a:r>
              <a:rPr lang="en-US" baseline="0" dirty="0"/>
              <a:t> can be seen on this slide.</a:t>
            </a:r>
          </a:p>
          <a:p>
            <a:endParaRPr lang="en-US" baseline="0" dirty="0"/>
          </a:p>
          <a:p>
            <a:r>
              <a:rPr lang="en-US" baseline="0" dirty="0"/>
              <a:t>It was very important to use all of them (or a suitable representation like our separable approach) for reflectance blurring, but for transmittance – unless the slab is very thin – we’re fine with one Gaussian.</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181</a:t>
            </a:fld>
            <a:endParaRPr lang="es-ES" dirty="0"/>
          </a:p>
        </p:txBody>
      </p:sp>
    </p:spTree>
    <p:extLst>
      <p:ext uri="{BB962C8B-B14F-4D97-AF65-F5344CB8AC3E}">
        <p14:creationId xmlns:p14="http://schemas.microsoft.com/office/powerpoint/2010/main" val="156985598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This substantially</a:t>
            </a:r>
            <a:r>
              <a:rPr lang="en-US" baseline="0" dirty="0"/>
              <a:t> </a:t>
            </a:r>
            <a:r>
              <a:rPr lang="en-US" dirty="0"/>
              <a:t>simplifies the interface and code,</a:t>
            </a:r>
            <a:r>
              <a:rPr lang="en-US" baseline="0" dirty="0"/>
              <a:t> </a:t>
            </a:r>
            <a:r>
              <a:rPr lang="en-US" dirty="0"/>
              <a:t>as can be</a:t>
            </a:r>
            <a:r>
              <a:rPr lang="en-US" baseline="0" dirty="0"/>
              <a:t> seen in this slide.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182</a:t>
            </a:fld>
            <a:endParaRPr lang="es-ES" dirty="0"/>
          </a:p>
        </p:txBody>
      </p:sp>
    </p:spTree>
    <p:extLst>
      <p:ext uri="{BB962C8B-B14F-4D97-AF65-F5344CB8AC3E}">
        <p14:creationId xmlns:p14="http://schemas.microsoft.com/office/powerpoint/2010/main" val="322119758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 limitation of the technique is that</a:t>
            </a:r>
            <a:r>
              <a:rPr lang="en-US" baseline="0" dirty="0"/>
              <a:t> it cannot model the yellow to red gradients produced by very thin ears.</a:t>
            </a:r>
          </a:p>
          <a:p>
            <a:endParaRPr lang="en-US" baseline="0" dirty="0"/>
          </a:p>
          <a:p>
            <a:r>
              <a:rPr lang="en-US" baseline="0" dirty="0"/>
              <a:t>However, we found that rendering thick ears with only red gradients to be enough for our purposes,</a:t>
            </a:r>
          </a:p>
          <a:p>
            <a:r>
              <a:rPr lang="en-US" baseline="0" dirty="0"/>
              <a:t>as they also seem to be the most common type of ears out there.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183</a:t>
            </a:fld>
            <a:endParaRPr lang="es-ES" dirty="0"/>
          </a:p>
        </p:txBody>
      </p:sp>
    </p:spTree>
    <p:extLst>
      <p:ext uri="{BB962C8B-B14F-4D97-AF65-F5344CB8AC3E}">
        <p14:creationId xmlns:p14="http://schemas.microsoft.com/office/powerpoint/2010/main" val="214818475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Using spherical harmonics for transmittance is also a plausible approach.</a:t>
            </a:r>
          </a:p>
          <a:p>
            <a:endParaRPr lang="en-US" dirty="0"/>
          </a:p>
          <a:p>
            <a:r>
              <a:rPr lang="en-US" dirty="0"/>
              <a:t>We baked</a:t>
            </a:r>
            <a:r>
              <a:rPr lang="en-US" baseline="0" dirty="0"/>
              <a:t> our Multi-Sample Transmittance approach into SH4…</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184</a:t>
            </a:fld>
            <a:endParaRPr lang="es-ES" dirty="0"/>
          </a:p>
        </p:txBody>
      </p:sp>
    </p:spTree>
    <p:extLst>
      <p:ext uri="{BB962C8B-B14F-4D97-AF65-F5344CB8AC3E}">
        <p14:creationId xmlns:p14="http://schemas.microsoft.com/office/powerpoint/2010/main" val="342964256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here you have a comparison of the</a:t>
            </a:r>
            <a:r>
              <a:rPr lang="en-US" baseline="0" dirty="0"/>
              <a:t> multisample approach with spherical harmonics.</a:t>
            </a:r>
          </a:p>
          <a:p>
            <a:endParaRPr lang="en-US" baseline="0" dirty="0"/>
          </a:p>
          <a:p>
            <a:r>
              <a:rPr lang="en-US" dirty="0"/>
              <a:t>We begin</a:t>
            </a:r>
            <a:r>
              <a:rPr lang="en-US" baseline="0" dirty="0"/>
              <a:t> with spherical harmonics.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With a weak light the results are reasonably good. </a:t>
            </a:r>
            <a:r>
              <a:rPr lang="en-US" dirty="0"/>
              <a:t>However, notice </a:t>
            </a:r>
            <a:r>
              <a:rPr lang="en-US" baseline="0" dirty="0"/>
              <a:t>how the light lags, something especially noticeable with strong lights. Using SH9 should reduce this problem, at the expense of using more memory to encode transmittance.</a:t>
            </a:r>
          </a:p>
          <a:p>
            <a:endParaRPr lang="en-US" baseline="0" dirty="0"/>
          </a:p>
          <a:p>
            <a:r>
              <a:rPr lang="en-US" baseline="0" dirty="0"/>
              <a:t>Note how when we switch to Multi-Sample Transmittance (when we switch from “Direct SH4” to “Direct Shadow” in the demo), the light leaks disappear. On the other hand, it introduces more noise.</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185</a:t>
            </a:fld>
            <a:endParaRPr lang="es-ES" dirty="0"/>
          </a:p>
        </p:txBody>
      </p:sp>
    </p:spTree>
    <p:extLst>
      <p:ext uri="{BB962C8B-B14F-4D97-AF65-F5344CB8AC3E}">
        <p14:creationId xmlns:p14="http://schemas.microsoft.com/office/powerpoint/2010/main" val="23652017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you</a:t>
            </a:r>
            <a:r>
              <a:rPr lang="en-US" baseline="0" dirty="0"/>
              <a:t> can see how, sometimes, the light lag can be quite noticeable when using SH4.</a:t>
            </a:r>
          </a:p>
          <a:p>
            <a:endParaRPr lang="en-US" baseline="0" dirty="0"/>
          </a:p>
          <a:p>
            <a:r>
              <a:rPr lang="en-US" baseline="0" dirty="0"/>
              <a:t>The light in the nostril is not caused by any light coming from the left. A similar problem happens in the right ear.</a:t>
            </a:r>
          </a:p>
          <a:p>
            <a:endParaRPr lang="en-US" baseline="0" dirty="0"/>
          </a:p>
          <a:p>
            <a:r>
              <a:rPr lang="en-US" baseline="0" dirty="0"/>
              <a:t>Note that the problem is less noticeable when the lighting has more ambient than directional lighting.</a:t>
            </a:r>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186</a:t>
            </a:fld>
            <a:endParaRPr lang="es-ES" dirty="0"/>
          </a:p>
        </p:txBody>
      </p:sp>
    </p:spTree>
    <p:extLst>
      <p:ext uri="{BB962C8B-B14F-4D97-AF65-F5344CB8AC3E}">
        <p14:creationId xmlns:p14="http://schemas.microsoft.com/office/powerpoint/2010/main" val="417576024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Multi-Sample approach,</a:t>
            </a:r>
            <a:r>
              <a:rPr lang="en-US" baseline="0" dirty="0"/>
              <a:t> on the other hand, don’t have this problem.</a:t>
            </a:r>
          </a:p>
          <a:p>
            <a:endParaRPr lang="en-US" baseline="0" dirty="0"/>
          </a:p>
          <a:p>
            <a:r>
              <a:rPr lang="en-US" baseline="0" dirty="0"/>
              <a:t>It has others however, like depending on high shadow map resolutions and on the head being relatively close to the light.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187</a:t>
            </a:fld>
            <a:endParaRPr lang="es-ES" dirty="0"/>
          </a:p>
        </p:txBody>
      </p:sp>
    </p:spTree>
    <p:extLst>
      <p:ext uri="{BB962C8B-B14F-4D97-AF65-F5344CB8AC3E}">
        <p14:creationId xmlns:p14="http://schemas.microsoft.com/office/powerpoint/2010/main" val="166715669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This slide compares the three techniques.</a:t>
            </a:r>
          </a:p>
          <a:p>
            <a:endParaRPr lang="en-US" dirty="0"/>
          </a:p>
          <a:p>
            <a:r>
              <a:rPr lang="en-US" baseline="30000" dirty="0"/>
              <a:t>1</a:t>
            </a:r>
            <a:r>
              <a:rPr lang="en-US" dirty="0"/>
              <a:t> </a:t>
            </a:r>
            <a:r>
              <a:rPr lang="en-US" sz="1200" dirty="0">
                <a:solidFill>
                  <a:schemeClr val="accent6">
                    <a:lumMod val="75000"/>
                  </a:schemeClr>
                </a:solidFill>
              </a:rPr>
              <a:t>Just</a:t>
            </a:r>
            <a:r>
              <a:rPr lang="en-US" sz="1200" baseline="0" dirty="0">
                <a:solidFill>
                  <a:schemeClr val="accent6">
                    <a:lumMod val="75000"/>
                  </a:schemeClr>
                </a:solidFill>
              </a:rPr>
              <a:t> change the number of samples and you can target different hardware situations (game vs. cinematics).</a:t>
            </a:r>
            <a:endParaRPr lang="en-US" dirty="0"/>
          </a:p>
          <a:p>
            <a:endParaRPr lang="en-U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188</a:t>
            </a:fld>
            <a:endParaRPr lang="es-ES" dirty="0"/>
          </a:p>
        </p:txBody>
      </p:sp>
    </p:spTree>
    <p:extLst>
      <p:ext uri="{BB962C8B-B14F-4D97-AF65-F5344CB8AC3E}">
        <p14:creationId xmlns:p14="http://schemas.microsoft.com/office/powerpoint/2010/main" val="337753253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a:t>
            </a:r>
            <a:r>
              <a:rPr lang="en-US" baseline="0" dirty="0"/>
              <a:t> far, we have just dealt with procedural light transmittance. But what happens with transmittance due to light probes?</a:t>
            </a:r>
          </a:p>
          <a:p>
            <a:endParaRPr lang="en-US" baseline="0" dirty="0"/>
          </a:p>
          <a:p>
            <a:r>
              <a:rPr lang="en-US" baseline="0" dirty="0"/>
              <a:t>For this we can use SH4 together with the SH4 representation of the light probe,</a:t>
            </a:r>
          </a:p>
          <a:p>
            <a:r>
              <a:rPr lang="en-US" baseline="0" dirty="0"/>
              <a:t>or if the light is not very directional, use the ambient term (SH1)  for subsurface scattering.</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189</a:t>
            </a:fld>
            <a:endParaRPr lang="es-ES" dirty="0"/>
          </a:p>
        </p:txBody>
      </p:sp>
    </p:spTree>
    <p:extLst>
      <p:ext uri="{BB962C8B-B14F-4D97-AF65-F5344CB8AC3E}">
        <p14:creationId xmlns:p14="http://schemas.microsoft.com/office/powerpoint/2010/main" val="323008318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we have ambient</a:t>
            </a:r>
            <a:r>
              <a:rPr lang="en-US" baseline="0" dirty="0"/>
              <a:t> subsurface scattering turned off...</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190</a:t>
            </a:fld>
            <a:endParaRPr lang="es-ES" dirty="0"/>
          </a:p>
        </p:txBody>
      </p:sp>
    </p:spTree>
    <p:extLst>
      <p:ext uri="{BB962C8B-B14F-4D97-AF65-F5344CB8AC3E}">
        <p14:creationId xmlns:p14="http://schemas.microsoft.com/office/powerpoint/2010/main" val="1328824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the character</a:t>
            </a:r>
            <a:r>
              <a:rPr lang="en-US" baseline="0" dirty="0"/>
              <a:t> turns into…</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20</a:t>
            </a:fld>
            <a:endParaRPr lang="es-ES" dirty="0"/>
          </a:p>
        </p:txBody>
      </p:sp>
    </p:spTree>
    <p:extLst>
      <p:ext uri="{BB962C8B-B14F-4D97-AF65-F5344CB8AC3E}">
        <p14:creationId xmlns:p14="http://schemas.microsoft.com/office/powerpoint/2010/main" val="81882103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here turned on.</a:t>
            </a:r>
          </a:p>
          <a:p>
            <a:endParaRPr lang="en-US" dirty="0"/>
          </a:p>
          <a:p>
            <a:r>
              <a:rPr lang="en-US" dirty="0"/>
              <a:t>The difference is very subtl</a:t>
            </a:r>
            <a:r>
              <a:rPr lang="en-US" baseline="0" dirty="0"/>
              <a:t>e for uniform lighting environments (like this).</a:t>
            </a:r>
          </a:p>
          <a:p>
            <a:endParaRPr lang="en-US" baseline="0" dirty="0"/>
          </a:p>
          <a:p>
            <a:r>
              <a:rPr lang="en-US" baseline="0" dirty="0"/>
              <a:t>Transmittance can only be seen when the light on the back of the face is much stronger than the light from the front.</a:t>
            </a:r>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191</a:t>
            </a:fld>
            <a:endParaRPr lang="es-ES" dirty="0"/>
          </a:p>
        </p:txBody>
      </p:sp>
    </p:spTree>
    <p:extLst>
      <p:ext uri="{BB962C8B-B14F-4D97-AF65-F5344CB8AC3E}">
        <p14:creationId xmlns:p14="http://schemas.microsoft.com/office/powerpoint/2010/main" val="313160292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We’re now switching</a:t>
            </a:r>
            <a:r>
              <a:rPr lang="en-US" baseline="0" noProof="0" dirty="0"/>
              <a:t> to the next big topic: eye rendering.</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192</a:t>
            </a:fld>
            <a:endParaRPr lang="es-ES" dirty="0"/>
          </a:p>
        </p:txBody>
      </p:sp>
    </p:spTree>
    <p:extLst>
      <p:ext uri="{BB962C8B-B14F-4D97-AF65-F5344CB8AC3E}">
        <p14:creationId xmlns:p14="http://schemas.microsoft.com/office/powerpoint/2010/main" val="15768246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start with some</a:t>
            </a:r>
            <a:r>
              <a:rPr lang="en-US" baseline="0" dirty="0"/>
              <a:t> shots that highlight the importance of properly rendering eyes.</a:t>
            </a:r>
          </a:p>
          <a:p>
            <a:endParaRPr lang="en-US" baseline="0" dirty="0"/>
          </a:p>
          <a:p>
            <a:r>
              <a:rPr lang="en-US" baseline="0" dirty="0"/>
              <a:t>Notice the caustics, the refraction, the correct shadowing, the wetness on the eyelids…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193</a:t>
            </a:fld>
            <a:endParaRPr lang="es-ES" dirty="0"/>
          </a:p>
        </p:txBody>
      </p:sp>
    </p:spTree>
    <p:extLst>
      <p:ext uri="{BB962C8B-B14F-4D97-AF65-F5344CB8AC3E}">
        <p14:creationId xmlns:p14="http://schemas.microsoft.com/office/powerpoint/2010/main" val="81901230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194</a:t>
            </a:fld>
            <a:endParaRPr lang="es-ES" dirty="0"/>
          </a:p>
        </p:txBody>
      </p:sp>
    </p:spTree>
    <p:extLst>
      <p:ext uri="{BB962C8B-B14F-4D97-AF65-F5344CB8AC3E}">
        <p14:creationId xmlns:p14="http://schemas.microsoft.com/office/powerpoint/2010/main" val="157774881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here another shot, where refraction</a:t>
            </a:r>
            <a:r>
              <a:rPr lang="en-US" baseline="0" dirty="0"/>
              <a:t> is more prominent.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195</a:t>
            </a:fld>
            <a:endParaRPr lang="es-ES" dirty="0"/>
          </a:p>
        </p:txBody>
      </p:sp>
    </p:spTree>
    <p:extLst>
      <p:ext uri="{BB962C8B-B14F-4D97-AF65-F5344CB8AC3E}">
        <p14:creationId xmlns:p14="http://schemas.microsoft.com/office/powerpoint/2010/main" val="61155384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A lot of you will already know this, but let me quickly review the most important parts of the eye.</a:t>
            </a:r>
          </a:p>
          <a:p>
            <a:endParaRPr lang="en-US" baseline="0" dirty="0"/>
          </a:p>
          <a:p>
            <a:r>
              <a:rPr lang="en-US" baseline="0" dirty="0"/>
              <a:t>The sclera is the white part of the eye, the iris is the colored part, and the pupil the black part inside of the iris.</a:t>
            </a:r>
          </a:p>
          <a:p>
            <a:endParaRPr lang="en-US" baseline="0" dirty="0"/>
          </a:p>
          <a:p>
            <a:r>
              <a:rPr lang="en-US" baseline="0" dirty="0"/>
              <a:t>The cornea is a thin transparent layer that covers all these elements, and the origin of the refraction phenomena happening in the eye.</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197</a:t>
            </a:fld>
            <a:endParaRPr lang="en-US" dirty="0"/>
          </a:p>
        </p:txBody>
      </p:sp>
    </p:spTree>
    <p:extLst>
      <p:ext uri="{BB962C8B-B14F-4D97-AF65-F5344CB8AC3E}">
        <p14:creationId xmlns:p14="http://schemas.microsoft.com/office/powerpoint/2010/main" val="378164195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This is the first</a:t>
            </a:r>
            <a:r>
              <a:rPr lang="en-US" baseline="0" dirty="0"/>
              <a:t> feature I want to talk about. </a:t>
            </a:r>
          </a:p>
          <a:p>
            <a:endParaRPr lang="en-US" baseline="0" dirty="0"/>
          </a:p>
          <a:p>
            <a:r>
              <a:rPr lang="en-US" baseline="0" dirty="0"/>
              <a:t>Reflections on the eyeball, which are probably one of the most important things you have to take into account.</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198</a:t>
            </a:fld>
            <a:endParaRPr lang="en-US" dirty="0"/>
          </a:p>
        </p:txBody>
      </p:sp>
    </p:spTree>
    <p:extLst>
      <p:ext uri="{BB962C8B-B14F-4D97-AF65-F5344CB8AC3E}">
        <p14:creationId xmlns:p14="http://schemas.microsoft.com/office/powerpoint/2010/main" val="378164195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Without them, you actually kill the character.</a:t>
            </a:r>
          </a:p>
          <a:p>
            <a:endParaRPr lang="en-US" baseline="0" dirty="0"/>
          </a:p>
          <a:p>
            <a:r>
              <a:rPr lang="en-US" baseline="0" dirty="0"/>
              <a:t>Direct light reflections are usually not enough for most lighting configurations.</a:t>
            </a:r>
          </a:p>
          <a:p>
            <a:endParaRPr lang="en-US" baseline="0" dirty="0"/>
          </a:p>
          <a:p>
            <a:r>
              <a:rPr lang="en-US" baseline="0" dirty="0"/>
              <a:t>We tried regular environment map reflections…</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199</a:t>
            </a:fld>
            <a:endParaRPr lang="en-US" dirty="0"/>
          </a:p>
        </p:txBody>
      </p:sp>
    </p:spTree>
    <p:extLst>
      <p:ext uri="{BB962C8B-B14F-4D97-AF65-F5344CB8AC3E}">
        <p14:creationId xmlns:p14="http://schemas.microsoft.com/office/powerpoint/2010/main" val="160864255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obtained this result.</a:t>
            </a:r>
          </a:p>
          <a:p>
            <a:endParaRPr lang="en-US" baseline="0" dirty="0"/>
          </a:p>
          <a:p>
            <a:r>
              <a:rPr lang="en-US" baseline="0" dirty="0"/>
              <a:t>Much better, but now it looks like a mirror.</a:t>
            </a:r>
          </a:p>
          <a:p>
            <a:endParaRPr lang="en-US" baseline="0" dirty="0"/>
          </a:p>
          <a:p>
            <a:r>
              <a:rPr lang="en-US" baseline="0" dirty="0"/>
              <a:t>We would prefer to render something like…</a:t>
            </a:r>
          </a:p>
        </p:txBody>
      </p:sp>
      <p:sp>
        <p:nvSpPr>
          <p:cNvPr id="4" name="Slide Number Placeholder 3"/>
          <p:cNvSpPr>
            <a:spLocks noGrp="1"/>
          </p:cNvSpPr>
          <p:nvPr>
            <p:ph type="sldNum" sz="quarter" idx="10"/>
          </p:nvPr>
        </p:nvSpPr>
        <p:spPr/>
        <p:txBody>
          <a:bodyPr/>
          <a:lstStyle/>
          <a:p>
            <a:fld id="{380B396E-FB55-400A-87FB-880D9F3DDA9F}" type="slidenum">
              <a:rPr lang="es-ES" smtClean="0"/>
              <a:t>200</a:t>
            </a:fld>
            <a:endParaRPr lang="es-ES" dirty="0"/>
          </a:p>
        </p:txBody>
      </p:sp>
    </p:spTree>
    <p:extLst>
      <p:ext uri="{BB962C8B-B14F-4D97-AF65-F5344CB8AC3E}">
        <p14:creationId xmlns:p14="http://schemas.microsoft.com/office/powerpoint/2010/main" val="325085879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which feels more wet and organic.</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201</a:t>
            </a:fld>
            <a:endParaRPr lang="es-ES" dirty="0"/>
          </a:p>
        </p:txBody>
      </p:sp>
    </p:spTree>
    <p:extLst>
      <p:ext uri="{BB962C8B-B14F-4D97-AF65-F5344CB8AC3E}">
        <p14:creationId xmlns:p14="http://schemas.microsoft.com/office/powerpoint/2010/main" val="396754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a:p>
            <a:endParaRPr lang="en-US" dirty="0"/>
          </a:p>
          <a:p>
            <a:r>
              <a:rPr lang="en-US" dirty="0"/>
              <a:t>This</a:t>
            </a:r>
            <a:r>
              <a:rPr lang="en-US" baseline="0" dirty="0"/>
              <a:t> presentation is all about the details, and how a collection of very small things can be crucial for bringing characters to life.</a:t>
            </a:r>
          </a:p>
          <a:p>
            <a:endParaRPr lang="en-US" baseline="0" dirty="0"/>
          </a:p>
          <a:p>
            <a:r>
              <a:rPr lang="en-US" baseline="0" dirty="0"/>
              <a:t>Something I learnt these past years working with faces is that each character rendering feature counts,</a:t>
            </a:r>
          </a:p>
          <a:p>
            <a:r>
              <a:rPr lang="en-US" baseline="0" dirty="0"/>
              <a:t>even if it doesn’t seem to make sense when used individually.</a:t>
            </a:r>
          </a:p>
        </p:txBody>
      </p:sp>
      <p:sp>
        <p:nvSpPr>
          <p:cNvPr id="4" name="Slide Number Placeholder 3"/>
          <p:cNvSpPr>
            <a:spLocks noGrp="1"/>
          </p:cNvSpPr>
          <p:nvPr>
            <p:ph type="sldNum" sz="quarter" idx="10"/>
          </p:nvPr>
        </p:nvSpPr>
        <p:spPr/>
        <p:txBody>
          <a:bodyPr/>
          <a:lstStyle/>
          <a:p>
            <a:fld id="{380B396E-FB55-400A-87FB-880D9F3DDA9F}" type="slidenum">
              <a:rPr lang="es-ES" smtClean="0"/>
              <a:t>2</a:t>
            </a:fld>
            <a:endParaRPr lang="es-ES" dirty="0"/>
          </a:p>
        </p:txBody>
      </p:sp>
    </p:spTree>
    <p:extLst>
      <p:ext uri="{BB962C8B-B14F-4D97-AF65-F5344CB8AC3E}">
        <p14:creationId xmlns:p14="http://schemas.microsoft.com/office/powerpoint/2010/main" val="452425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doll</a:t>
            </a:r>
            <a:r>
              <a:rPr lang="en-US" baseline="0" dirty="0"/>
              <a:t> when we turn off our special rendering features.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21</a:t>
            </a:fld>
            <a:endParaRPr lang="es-ES" dirty="0"/>
          </a:p>
        </p:txBody>
      </p:sp>
    </p:spTree>
    <p:extLst>
      <p:ext uri="{BB962C8B-B14F-4D97-AF65-F5344CB8AC3E}">
        <p14:creationId xmlns:p14="http://schemas.microsoft.com/office/powerpoint/2010/main" val="358201145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Looking at real eyes, we realized that</a:t>
            </a:r>
            <a:r>
              <a:rPr lang="en-US" baseline="0" dirty="0"/>
              <a:t> you can see strong sine-like distortions, caused by low-frequency changes in the normals of the fluid surface.</a:t>
            </a:r>
          </a:p>
          <a:p>
            <a:br>
              <a:rPr lang="en-US" baseline="0" dirty="0"/>
            </a:br>
            <a:r>
              <a:rPr lang="en-US" baseline="0" dirty="0"/>
              <a:t>They only happen on the sclera, whereas reflections on the cornea are perfectly sharp.</a:t>
            </a:r>
          </a:p>
          <a:p>
            <a:endParaRPr lang="en-US" baseline="0" dirty="0"/>
          </a:p>
          <a:p>
            <a:r>
              <a:rPr lang="en-US" sz="900" baseline="0" dirty="0"/>
              <a:t>Probably because the cornea has a different internal structure that enables fluid to sit flat on top of it, avoiding distortion on our vision.</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202</a:t>
            </a:fld>
            <a:endParaRPr lang="en-US" dirty="0"/>
          </a:p>
        </p:txBody>
      </p:sp>
    </p:spTree>
    <p:extLst>
      <p:ext uri="{BB962C8B-B14F-4D97-AF65-F5344CB8AC3E}">
        <p14:creationId xmlns:p14="http://schemas.microsoft.com/office/powerpoint/2010/main" val="221618162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a:t>
            </a:r>
            <a:r>
              <a:rPr lang="en-US" baseline="0" dirty="0"/>
              <a:t> we created a height map using sine functions, and then generated a normal map from it.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Actually, you may realize that this is the same noise we used for the skin microgeometry.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the approach we presented on </a:t>
            </a:r>
            <a:r>
              <a:rPr lang="en-US" dirty="0"/>
              <a:t>[Jimenez2012] </a:t>
            </a:r>
            <a:r>
              <a:rPr lang="en-US" i="1" dirty="0"/>
              <a:t>Separable Subsurface Scattering and Photorealistic Eyes Rendering</a:t>
            </a:r>
            <a:r>
              <a:rPr lang="en-US" baseline="0" dirty="0"/>
              <a:t> is not completely correct. We no longer see any reason to have an authored gloss map for the eyes, as we suggested in the presentation.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is always tear fluid covering the eye, even when it is dry; so, there is no reason to have puddles of tear fluid in the eyes.)</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203</a:t>
            </a:fld>
            <a:endParaRPr lang="en-US" dirty="0"/>
          </a:p>
        </p:txBody>
      </p:sp>
    </p:spTree>
    <p:extLst>
      <p:ext uri="{BB962C8B-B14F-4D97-AF65-F5344CB8AC3E}">
        <p14:creationId xmlns:p14="http://schemas.microsoft.com/office/powerpoint/2010/main" val="347230948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allowed for more natural results…</a:t>
            </a:r>
          </a:p>
        </p:txBody>
      </p:sp>
      <p:sp>
        <p:nvSpPr>
          <p:cNvPr id="4" name="Slide Number Placeholder 3"/>
          <p:cNvSpPr>
            <a:spLocks noGrp="1"/>
          </p:cNvSpPr>
          <p:nvPr>
            <p:ph type="sldNum" sz="quarter" idx="10"/>
          </p:nvPr>
        </p:nvSpPr>
        <p:spPr/>
        <p:txBody>
          <a:bodyPr/>
          <a:lstStyle/>
          <a:p>
            <a:fld id="{380B396E-FB55-400A-87FB-880D9F3DDA9F}" type="slidenum">
              <a:rPr lang="es-ES" smtClean="0"/>
              <a:t>204</a:t>
            </a:fld>
            <a:endParaRPr lang="es-ES" dirty="0"/>
          </a:p>
        </p:txBody>
      </p:sp>
    </p:spTree>
    <p:extLst>
      <p:ext uri="{BB962C8B-B14F-4D97-AF65-F5344CB8AC3E}">
        <p14:creationId xmlns:p14="http://schemas.microsoft.com/office/powerpoint/2010/main" val="419740407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this comparison shows.</a:t>
            </a:r>
            <a:endParaRPr lang="en-US" baseline="0" dirty="0"/>
          </a:p>
          <a:p>
            <a:endParaRPr lang="en-US" baseline="0" dirty="0"/>
          </a:p>
          <a:p>
            <a:r>
              <a:rPr lang="en-US" baseline="0" dirty="0"/>
              <a:t>Note that the difference is particularly significant in motion, even when the eyes are far away.</a:t>
            </a:r>
          </a:p>
        </p:txBody>
      </p:sp>
      <p:sp>
        <p:nvSpPr>
          <p:cNvPr id="4" name="Slide Number Placeholder 3"/>
          <p:cNvSpPr>
            <a:spLocks noGrp="1"/>
          </p:cNvSpPr>
          <p:nvPr>
            <p:ph type="sldNum" sz="quarter" idx="10"/>
          </p:nvPr>
        </p:nvSpPr>
        <p:spPr/>
        <p:txBody>
          <a:bodyPr/>
          <a:lstStyle/>
          <a:p>
            <a:fld id="{380B396E-FB55-400A-87FB-880D9F3DDA9F}" type="slidenum">
              <a:rPr lang="es-ES" smtClean="0"/>
              <a:t>205</a:t>
            </a:fld>
            <a:endParaRPr lang="es-ES" dirty="0"/>
          </a:p>
        </p:txBody>
      </p:sp>
    </p:spTree>
    <p:extLst>
      <p:ext uri="{BB962C8B-B14F-4D97-AF65-F5344CB8AC3E}">
        <p14:creationId xmlns:p14="http://schemas.microsoft.com/office/powerpoint/2010/main" val="365516225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tried to discover </a:t>
            </a:r>
            <a:r>
              <a:rPr lang="en-US" baseline="0" dirty="0"/>
              <a:t>the visual clues that cause an eye to look wet.</a:t>
            </a:r>
          </a:p>
          <a:p>
            <a:endParaRPr lang="en-US" baseline="0" dirty="0"/>
          </a:p>
          <a:p>
            <a:r>
              <a:rPr lang="en-US" baseline="0" dirty="0"/>
              <a:t>For that, we shot eyes under different conditions…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206</a:t>
            </a:fld>
            <a:endParaRPr lang="es-ES" dirty="0"/>
          </a:p>
        </p:txBody>
      </p:sp>
    </p:spTree>
    <p:extLst>
      <p:ext uri="{BB962C8B-B14F-4D97-AF65-F5344CB8AC3E}">
        <p14:creationId xmlns:p14="http://schemas.microsoft.com/office/powerpoint/2010/main" val="50154506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checkboard</a:t>
            </a:r>
            <a:r>
              <a:rPr lang="en-US" baseline="0" dirty="0"/>
              <a:t> to have predictable reflections.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207</a:t>
            </a:fld>
            <a:endParaRPr lang="es-ES" dirty="0"/>
          </a:p>
        </p:txBody>
      </p:sp>
    </p:spTree>
    <p:extLst>
      <p:ext uri="{BB962C8B-B14F-4D97-AF65-F5344CB8AC3E}">
        <p14:creationId xmlns:p14="http://schemas.microsoft.com/office/powerpoint/2010/main" val="63556652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we found between</a:t>
            </a:r>
            <a:r>
              <a:rPr lang="en-US" baseline="0" dirty="0"/>
              <a:t> a dry and a wet eye </a:t>
            </a:r>
            <a:r>
              <a:rPr lang="en-US" dirty="0"/>
              <a:t>is that bigger</a:t>
            </a:r>
            <a:r>
              <a:rPr lang="en-US" baseline="0" dirty="0"/>
              <a:t> </a:t>
            </a:r>
            <a:r>
              <a:rPr lang="en-US" dirty="0"/>
              <a:t>waves appear in the surface</a:t>
            </a:r>
            <a:r>
              <a:rPr lang="en-US" baseline="0" dirty="0"/>
              <a:t> (bigger amplitude and length).</a:t>
            </a:r>
          </a:p>
        </p:txBody>
      </p:sp>
      <p:sp>
        <p:nvSpPr>
          <p:cNvPr id="4" name="Slide Number Placeholder 3"/>
          <p:cNvSpPr>
            <a:spLocks noGrp="1"/>
          </p:cNvSpPr>
          <p:nvPr>
            <p:ph type="sldNum" sz="quarter" idx="10"/>
          </p:nvPr>
        </p:nvSpPr>
        <p:spPr/>
        <p:txBody>
          <a:bodyPr/>
          <a:lstStyle/>
          <a:p>
            <a:fld id="{380B396E-FB55-400A-87FB-880D9F3DDA9F}" type="slidenum">
              <a:rPr lang="es-ES" smtClean="0"/>
              <a:t>208</a:t>
            </a:fld>
            <a:endParaRPr lang="es-ES" dirty="0"/>
          </a:p>
        </p:txBody>
      </p:sp>
    </p:spTree>
    <p:extLst>
      <p:ext uri="{BB962C8B-B14F-4D97-AF65-F5344CB8AC3E}">
        <p14:creationId xmlns:p14="http://schemas.microsoft.com/office/powerpoint/2010/main" val="254331727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overlaid</a:t>
            </a:r>
            <a:r>
              <a:rPr lang="en-US" baseline="0" dirty="0"/>
              <a:t> a second normal map containing bigger waves using reoriented normal mapping.</a:t>
            </a:r>
          </a:p>
          <a:p>
            <a:endParaRPr lang="en-US" baseline="0" dirty="0"/>
          </a:p>
          <a:p>
            <a:r>
              <a:rPr lang="en-US" baseline="0" dirty="0"/>
              <a:t>The intensity of this second map varies from 0 to 1 as wetness increases.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Seen</a:t>
            </a:r>
            <a:r>
              <a:rPr lang="en-US" baseline="0" noProof="0" dirty="0"/>
              <a:t> in close ups, it doesn’t appear to help with the wetness feeling…</a:t>
            </a:r>
            <a:endParaRPr lang="en-US" noProof="0" dirty="0"/>
          </a:p>
        </p:txBody>
      </p:sp>
      <p:sp>
        <p:nvSpPr>
          <p:cNvPr id="4" name="Slide Number Placeholder 3"/>
          <p:cNvSpPr>
            <a:spLocks noGrp="1"/>
          </p:cNvSpPr>
          <p:nvPr>
            <p:ph type="sldNum" sz="quarter" idx="10"/>
          </p:nvPr>
        </p:nvSpPr>
        <p:spPr/>
        <p:txBody>
          <a:bodyPr/>
          <a:lstStyle/>
          <a:p>
            <a:fld id="{380B396E-FB55-400A-87FB-880D9F3DDA9F}" type="slidenum">
              <a:rPr lang="es-ES" smtClean="0"/>
              <a:t>209</a:t>
            </a:fld>
            <a:endParaRPr lang="es-ES" dirty="0"/>
          </a:p>
        </p:txBody>
      </p:sp>
    </p:spTree>
    <p:extLst>
      <p:ext uri="{BB962C8B-B14F-4D97-AF65-F5344CB8AC3E}">
        <p14:creationId xmlns:p14="http://schemas.microsoft.com/office/powerpoint/2010/main" val="228714277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a:t>
            </a:r>
            <a:r>
              <a:rPr lang="en-US" baseline="0" dirty="0"/>
              <a:t> seen from far away, it proved to be a critical feature to convey this effect.</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210</a:t>
            </a:fld>
            <a:endParaRPr lang="es-ES" dirty="0"/>
          </a:p>
        </p:txBody>
      </p:sp>
    </p:spTree>
    <p:extLst>
      <p:ext uri="{BB962C8B-B14F-4D97-AF65-F5344CB8AC3E}">
        <p14:creationId xmlns:p14="http://schemas.microsoft.com/office/powerpoint/2010/main" val="127657424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other visual cue we found to be important are the specular lines in the eyelids.</a:t>
            </a:r>
          </a:p>
          <a:p>
            <a:endParaRPr lang="en-US" baseline="0" dirty="0"/>
          </a:p>
          <a:p>
            <a:r>
              <a:rPr lang="en-US" baseline="0" dirty="0"/>
              <a:t>To model this, we created different geometries for simulating different wetness conditions,</a:t>
            </a:r>
          </a:p>
          <a:p>
            <a:r>
              <a:rPr lang="en-US" baseline="0" dirty="0"/>
              <a:t>and blend shape them.</a:t>
            </a:r>
          </a:p>
        </p:txBody>
      </p:sp>
      <p:sp>
        <p:nvSpPr>
          <p:cNvPr id="4" name="Slide Number Placeholder 3"/>
          <p:cNvSpPr>
            <a:spLocks noGrp="1"/>
          </p:cNvSpPr>
          <p:nvPr>
            <p:ph type="sldNum" sz="quarter" idx="10"/>
          </p:nvPr>
        </p:nvSpPr>
        <p:spPr/>
        <p:txBody>
          <a:bodyPr/>
          <a:lstStyle/>
          <a:p>
            <a:fld id="{380B396E-FB55-400A-87FB-880D9F3DDA9F}" type="slidenum">
              <a:rPr lang="es-ES" smtClean="0"/>
              <a:t>211</a:t>
            </a:fld>
            <a:endParaRPr lang="es-ES" dirty="0"/>
          </a:p>
        </p:txBody>
      </p:sp>
    </p:spTree>
    <p:extLst>
      <p:ext uri="{BB962C8B-B14F-4D97-AF65-F5344CB8AC3E}">
        <p14:creationId xmlns:p14="http://schemas.microsoft.com/office/powerpoint/2010/main" val="83399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especially important…</a:t>
            </a:r>
          </a:p>
        </p:txBody>
      </p:sp>
      <p:sp>
        <p:nvSpPr>
          <p:cNvPr id="4" name="Slide Number Placeholder 3"/>
          <p:cNvSpPr>
            <a:spLocks noGrp="1"/>
          </p:cNvSpPr>
          <p:nvPr>
            <p:ph type="sldNum" sz="quarter" idx="10"/>
          </p:nvPr>
        </p:nvSpPr>
        <p:spPr/>
        <p:txBody>
          <a:bodyPr/>
          <a:lstStyle/>
          <a:p>
            <a:fld id="{380B396E-FB55-400A-87FB-880D9F3DDA9F}" type="slidenum">
              <a:rPr lang="es-ES" smtClean="0"/>
              <a:t>22</a:t>
            </a:fld>
            <a:endParaRPr lang="es-ES" dirty="0"/>
          </a:p>
        </p:txBody>
      </p:sp>
    </p:spTree>
    <p:extLst>
      <p:ext uri="{BB962C8B-B14F-4D97-AF65-F5344CB8AC3E}">
        <p14:creationId xmlns:p14="http://schemas.microsoft.com/office/powerpoint/2010/main" val="124574535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have a shot without wetness geometry…</a:t>
            </a:r>
          </a:p>
        </p:txBody>
      </p:sp>
      <p:sp>
        <p:nvSpPr>
          <p:cNvPr id="4" name="Slide Number Placeholder 3"/>
          <p:cNvSpPr>
            <a:spLocks noGrp="1"/>
          </p:cNvSpPr>
          <p:nvPr>
            <p:ph type="sldNum" sz="quarter" idx="10"/>
          </p:nvPr>
        </p:nvSpPr>
        <p:spPr/>
        <p:txBody>
          <a:bodyPr/>
          <a:lstStyle/>
          <a:p>
            <a:fld id="{380B396E-FB55-400A-87FB-880D9F3DDA9F}" type="slidenum">
              <a:rPr lang="es-ES" smtClean="0"/>
              <a:t>212</a:t>
            </a:fld>
            <a:endParaRPr lang="es-ES" dirty="0"/>
          </a:p>
        </p:txBody>
      </p:sp>
    </p:spTree>
    <p:extLst>
      <p:ext uri="{BB962C8B-B14F-4D97-AF65-F5344CB8AC3E}">
        <p14:creationId xmlns:p14="http://schemas.microsoft.com/office/powerpoint/2010/main" val="136060989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with it.</a:t>
            </a:r>
          </a:p>
        </p:txBody>
      </p:sp>
      <p:sp>
        <p:nvSpPr>
          <p:cNvPr id="4" name="Slide Number Placeholder 3"/>
          <p:cNvSpPr>
            <a:spLocks noGrp="1"/>
          </p:cNvSpPr>
          <p:nvPr>
            <p:ph type="sldNum" sz="quarter" idx="10"/>
          </p:nvPr>
        </p:nvSpPr>
        <p:spPr/>
        <p:txBody>
          <a:bodyPr/>
          <a:lstStyle/>
          <a:p>
            <a:fld id="{380B396E-FB55-400A-87FB-880D9F3DDA9F}" type="slidenum">
              <a:rPr lang="es-ES" smtClean="0"/>
              <a:t>213</a:t>
            </a:fld>
            <a:endParaRPr lang="es-ES" dirty="0"/>
          </a:p>
        </p:txBody>
      </p:sp>
    </p:spTree>
    <p:extLst>
      <p:ext uri="{BB962C8B-B14F-4D97-AF65-F5344CB8AC3E}">
        <p14:creationId xmlns:p14="http://schemas.microsoft.com/office/powerpoint/2010/main" val="112385198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wetness geometry is as</a:t>
            </a:r>
            <a:r>
              <a:rPr lang="en-US" baseline="0" dirty="0"/>
              <a:t> responsible as the normal map to give a truly wet appearance, as this image shows.</a:t>
            </a:r>
          </a:p>
        </p:txBody>
      </p:sp>
      <p:sp>
        <p:nvSpPr>
          <p:cNvPr id="4" name="Slide Number Placeholder 3"/>
          <p:cNvSpPr>
            <a:spLocks noGrp="1"/>
          </p:cNvSpPr>
          <p:nvPr>
            <p:ph type="sldNum" sz="quarter" idx="10"/>
          </p:nvPr>
        </p:nvSpPr>
        <p:spPr/>
        <p:txBody>
          <a:bodyPr/>
          <a:lstStyle/>
          <a:p>
            <a:fld id="{380B396E-FB55-400A-87FB-880D9F3DDA9F}" type="slidenum">
              <a:rPr lang="es-ES" smtClean="0"/>
              <a:t>214</a:t>
            </a:fld>
            <a:endParaRPr lang="es-ES" dirty="0"/>
          </a:p>
        </p:txBody>
      </p:sp>
    </p:spTree>
    <p:extLst>
      <p:ext uri="{BB962C8B-B14F-4D97-AF65-F5344CB8AC3E}">
        <p14:creationId xmlns:p14="http://schemas.microsoft.com/office/powerpoint/2010/main" val="289948910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believable macro</a:t>
            </a:r>
            <a:r>
              <a:rPr lang="en-US" baseline="0" dirty="0"/>
              <a:t> shots we also found it important…</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215</a:t>
            </a:fld>
            <a:endParaRPr lang="es-ES" dirty="0"/>
          </a:p>
        </p:txBody>
      </p:sp>
    </p:spTree>
    <p:extLst>
      <p:ext uri="{BB962C8B-B14F-4D97-AF65-F5344CB8AC3E}">
        <p14:creationId xmlns:p14="http://schemas.microsoft.com/office/powerpoint/2010/main" val="341621622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blur the details behind the wetness geometry.</a:t>
            </a:r>
          </a:p>
          <a:p>
            <a:endParaRPr lang="en-US" baseline="0" dirty="0"/>
          </a:p>
          <a:p>
            <a:r>
              <a:rPr lang="en-US" baseline="0" dirty="0"/>
              <a:t>We implemented this blurring in the runtime, using a screen-space blur when rendering the wetness geometry.</a:t>
            </a:r>
          </a:p>
          <a:p>
            <a:endParaRPr lang="en-US" baseline="0" dirty="0"/>
          </a:p>
          <a:p>
            <a:r>
              <a:rPr lang="en-US" baseline="0" dirty="0"/>
              <a:t>This also softens the (usually hard) line between the eyeball and the skin.</a:t>
            </a:r>
          </a:p>
          <a:p>
            <a:endParaRPr lang="en-US" baseline="0" dirty="0"/>
          </a:p>
          <a:p>
            <a:r>
              <a:rPr lang="en-US" baseline="0" dirty="0"/>
              <a:t>This is one of those little things that adds realism without you noticing its existence.</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216</a:t>
            </a:fld>
            <a:endParaRPr lang="es-ES" dirty="0"/>
          </a:p>
        </p:txBody>
      </p:sp>
    </p:spTree>
    <p:extLst>
      <p:ext uri="{BB962C8B-B14F-4D97-AF65-F5344CB8AC3E}">
        <p14:creationId xmlns:p14="http://schemas.microsoft.com/office/powerpoint/2010/main" val="323245606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We</a:t>
            </a:r>
            <a:r>
              <a:rPr lang="en-GB" baseline="0" dirty="0"/>
              <a:t> think we are still far away from a complete answer to eye wetness.</a:t>
            </a:r>
          </a:p>
          <a:p>
            <a:endParaRPr lang="en-GB" baseline="0" dirty="0"/>
          </a:p>
          <a:p>
            <a:r>
              <a:rPr lang="en-GB" baseline="0" dirty="0"/>
              <a:t>Wetness also produces changes in reflection intensity. You will probably have heard about the sparkle of the eyes, which can happen when a person is extremely happy, extremely sad… or even jealous. </a:t>
            </a:r>
          </a:p>
          <a:p>
            <a:endParaRPr lang="en-GB" baseline="0" dirty="0"/>
          </a:p>
          <a:p>
            <a:r>
              <a:rPr lang="en-GB" baseline="0" dirty="0"/>
              <a:t>You may be thinking: it’s wet, of course it has more intensity.</a:t>
            </a:r>
          </a:p>
          <a:p>
            <a:endParaRPr lang="en-GB" baseline="0" dirty="0"/>
          </a:p>
          <a:p>
            <a:r>
              <a:rPr lang="en-GB" baseline="0" dirty="0"/>
              <a:t>But the eyeball is always covered by tear fluid, even when it is dry. So, the reflection intensity should always be that of the tear fluid, regardless of how wet it is.</a:t>
            </a:r>
          </a:p>
          <a:p>
            <a:endParaRPr lang="en-GB" baseline="0" dirty="0"/>
          </a:p>
          <a:p>
            <a:r>
              <a:rPr lang="en-GB" baseline="0" dirty="0"/>
              <a:t>This means it is not a gloss change due to tear fluid filling the microstructure of the eye as it becomes wetter.</a:t>
            </a:r>
          </a:p>
          <a:p>
            <a:endParaRPr lang="en-GB" baseline="0" dirty="0"/>
          </a:p>
          <a:p>
            <a:r>
              <a:rPr lang="en-GB" baseline="0" dirty="0"/>
              <a:t>It could be a gloss change due to a change of tear composition, maybe due to reflectance changes in the tear multilayer structure, or even because of thin-film interference.</a:t>
            </a:r>
          </a:p>
          <a:p>
            <a:endParaRPr lang="en-GB" baseline="0" dirty="0"/>
          </a:p>
          <a:p>
            <a:r>
              <a:rPr lang="en-GB" baseline="0" dirty="0"/>
              <a:t>The reason is still unknown as of today.</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217</a:t>
            </a:fld>
            <a:endParaRPr lang="es-ES" dirty="0"/>
          </a:p>
        </p:txBody>
      </p:sp>
    </p:spTree>
    <p:extLst>
      <p:ext uri="{BB962C8B-B14F-4D97-AF65-F5344CB8AC3E}">
        <p14:creationId xmlns:p14="http://schemas.microsoft.com/office/powerpoint/2010/main" val="380645877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Ok</a:t>
            </a:r>
            <a:r>
              <a:rPr lang="en-US" baseline="0" dirty="0"/>
              <a:t> so, we now have better looking reflections, but what happens with the eyelids and eyelashes?</a:t>
            </a:r>
          </a:p>
          <a:p>
            <a:br>
              <a:rPr lang="en-US" baseline="0" dirty="0"/>
            </a:br>
            <a:r>
              <a:rPr lang="en-US" baseline="0" dirty="0"/>
              <a:t>They should be blocking the light from the environment.</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218</a:t>
            </a:fld>
            <a:endParaRPr lang="en-US" dirty="0"/>
          </a:p>
        </p:txBody>
      </p:sp>
    </p:spTree>
    <p:extLst>
      <p:ext uri="{BB962C8B-B14F-4D97-AF65-F5344CB8AC3E}">
        <p14:creationId xmlns:p14="http://schemas.microsoft.com/office/powerpoint/2010/main" val="22083589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But they don’t.</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219</a:t>
            </a:fld>
            <a:endParaRPr lang="en-US" dirty="0"/>
          </a:p>
        </p:txBody>
      </p:sp>
    </p:spTree>
    <p:extLst>
      <p:ext uri="{BB962C8B-B14F-4D97-AF65-F5344CB8AC3E}">
        <p14:creationId xmlns:p14="http://schemas.microsoft.com/office/powerpoint/2010/main" val="20670622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They are important as</a:t>
            </a:r>
            <a:r>
              <a:rPr lang="en-US" baseline="0" dirty="0"/>
              <a:t> they help make the eye feel really integrated into the face.</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220</a:t>
            </a:fld>
            <a:endParaRPr lang="en-US" dirty="0"/>
          </a:p>
        </p:txBody>
      </p:sp>
    </p:spTree>
    <p:extLst>
      <p:ext uri="{BB962C8B-B14F-4D97-AF65-F5344CB8AC3E}">
        <p14:creationId xmlns:p14="http://schemas.microsoft.com/office/powerpoint/2010/main" val="208696635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For this</a:t>
            </a:r>
            <a:r>
              <a:rPr lang="en-US" baseline="0" dirty="0"/>
              <a:t> </a:t>
            </a:r>
            <a:r>
              <a:rPr lang="en-US" dirty="0"/>
              <a:t>we simply use a baked </a:t>
            </a:r>
            <a:r>
              <a:rPr lang="en-US" baseline="0" dirty="0"/>
              <a:t>reflection occlusion map using Turtle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apply a little bit</a:t>
            </a:r>
            <a:r>
              <a:rPr lang="en-US" baseline="0" dirty="0"/>
              <a:t> of parallax depending on the view situation.</a:t>
            </a:r>
            <a:endParaRPr lang="es-ES" dirty="0"/>
          </a:p>
          <a:p>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221</a:t>
            </a:fld>
            <a:endParaRPr lang="en-US" dirty="0"/>
          </a:p>
        </p:txBody>
      </p:sp>
    </p:spTree>
    <p:extLst>
      <p:ext uri="{BB962C8B-B14F-4D97-AF65-F5344CB8AC3E}">
        <p14:creationId xmlns:p14="http://schemas.microsoft.com/office/powerpoint/2010/main" val="161247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a:r>
            <a:r>
              <a:rPr lang="en-US" baseline="0" dirty="0"/>
              <a:t>e closer you are to the character.</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23</a:t>
            </a:fld>
            <a:endParaRPr lang="es-ES" dirty="0"/>
          </a:p>
        </p:txBody>
      </p:sp>
    </p:spTree>
    <p:extLst>
      <p:ext uri="{BB962C8B-B14F-4D97-AF65-F5344CB8AC3E}">
        <p14:creationId xmlns:p14="http://schemas.microsoft.com/office/powerpoint/2010/main" val="32565924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And these are the results.</a:t>
            </a:r>
          </a:p>
          <a:p>
            <a:endParaRPr lang="en-US" baseline="0" dirty="0"/>
          </a:p>
          <a:p>
            <a:r>
              <a:rPr lang="en-US" baseline="0" dirty="0"/>
              <a:t>Notice how the reflection of the eyelids changes as the camera moves.</a:t>
            </a:r>
            <a:endParaRPr lang="es-ES" dirty="0"/>
          </a:p>
        </p:txBody>
      </p:sp>
      <p:sp>
        <p:nvSpPr>
          <p:cNvPr id="4" name="3 Marcador de número de diapositiva"/>
          <p:cNvSpPr>
            <a:spLocks noGrp="1"/>
          </p:cNvSpPr>
          <p:nvPr>
            <p:ph type="sldNum" sz="quarter" idx="10"/>
          </p:nvPr>
        </p:nvSpPr>
        <p:spPr/>
        <p:txBody>
          <a:bodyPr/>
          <a:lstStyle/>
          <a:p>
            <a:fld id="{71DC7305-E294-404C-BDA7-57B59C32E719}" type="slidenum">
              <a:rPr lang="es-ES" smtClean="0"/>
              <a:t>222</a:t>
            </a:fld>
            <a:endParaRPr lang="es-ES" dirty="0"/>
          </a:p>
        </p:txBody>
      </p:sp>
    </p:spTree>
    <p:extLst>
      <p:ext uri="{BB962C8B-B14F-4D97-AF65-F5344CB8AC3E}">
        <p14:creationId xmlns:p14="http://schemas.microsoft.com/office/powerpoint/2010/main" val="95446163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Occluding the environment is</a:t>
            </a:r>
            <a:r>
              <a:rPr lang="en-US" baseline="0" dirty="0"/>
              <a:t> not enough in some scenarios.</a:t>
            </a:r>
          </a:p>
          <a:p>
            <a:endParaRPr lang="en-US" baseline="0" dirty="0"/>
          </a:p>
          <a:p>
            <a:r>
              <a:rPr lang="en-US" baseline="0" dirty="0"/>
              <a:t>Notice in this shot how the nose color is being reflected in the eye.</a:t>
            </a:r>
            <a:endParaRPr lang="en-US" sz="900" baseline="0"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223</a:t>
            </a:fld>
            <a:endParaRPr lang="en-US" dirty="0"/>
          </a:p>
        </p:txBody>
      </p:sp>
    </p:spTree>
    <p:extLst>
      <p:ext uri="{BB962C8B-B14F-4D97-AF65-F5344CB8AC3E}">
        <p14:creationId xmlns:p14="http://schemas.microsoft.com/office/powerpoint/2010/main" val="152250690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900" baseline="0"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224</a:t>
            </a:fld>
            <a:endParaRPr lang="en-US" dirty="0"/>
          </a:p>
        </p:txBody>
      </p:sp>
    </p:spTree>
    <p:extLst>
      <p:ext uri="{BB962C8B-B14F-4D97-AF65-F5344CB8AC3E}">
        <p14:creationId xmlns:p14="http://schemas.microsoft.com/office/powerpoint/2010/main" val="14505124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a:t>
            </a:r>
            <a:r>
              <a:rPr lang="en-US" dirty="0"/>
              <a:t>e also</a:t>
            </a:r>
            <a:r>
              <a:rPr lang="en-US" baseline="0" dirty="0"/>
              <a:t> explored the idea of using screen-space reflections for the eyes, as an alternative</a:t>
            </a:r>
          </a:p>
          <a:p>
            <a:r>
              <a:rPr lang="en-US" baseline="0" dirty="0"/>
              <a:t>to the baked reflection occlusion approach.</a:t>
            </a:r>
          </a:p>
          <a:p>
            <a:endParaRPr lang="en-US" baseline="0" dirty="0"/>
          </a:p>
          <a:p>
            <a:r>
              <a:rPr lang="en-US" baseline="0" dirty="0"/>
              <a:t>For occlusion, and for actually reflecting nearby objects (not just blocking the environment).</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225</a:t>
            </a:fld>
            <a:endParaRPr lang="es-ES" dirty="0"/>
          </a:p>
        </p:txBody>
      </p:sp>
    </p:spTree>
    <p:extLst>
      <p:ext uri="{BB962C8B-B14F-4D97-AF65-F5344CB8AC3E}">
        <p14:creationId xmlns:p14="http://schemas.microsoft.com/office/powerpoint/2010/main" val="218291542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we found them to</a:t>
            </a:r>
            <a:r>
              <a:rPr lang="en-US" baseline="0" dirty="0"/>
              <a:t> add coherency to the lighting of the eyes with respect to the face.</a:t>
            </a:r>
            <a:endParaRPr lang="en-US" dirty="0"/>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226</a:t>
            </a:fld>
            <a:endParaRPr lang="es-ES" dirty="0"/>
          </a:p>
        </p:txBody>
      </p:sp>
    </p:spTree>
    <p:extLst>
      <p:ext uri="{BB962C8B-B14F-4D97-AF65-F5344CB8AC3E}">
        <p14:creationId xmlns:p14="http://schemas.microsoft.com/office/powerpoint/2010/main" val="203414190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Notice the reflection</a:t>
            </a:r>
            <a:r>
              <a:rPr lang="en-US" baseline="0" dirty="0"/>
              <a:t> of the nose onto the eyes and how this helps to make the eyes respond to the surrounding lighting better.</a:t>
            </a:r>
          </a:p>
          <a:p>
            <a:endParaRPr lang="en-US" baseline="0" dirty="0"/>
          </a:p>
          <a:p>
            <a:r>
              <a:rPr lang="en-US" baseline="0" dirty="0"/>
              <a:t>And perceptually, it makes the eye look truly wet.</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227</a:t>
            </a:fld>
            <a:endParaRPr lang="es-ES" dirty="0"/>
          </a:p>
        </p:txBody>
      </p:sp>
    </p:spTree>
    <p:extLst>
      <p:ext uri="{BB962C8B-B14F-4D97-AF65-F5344CB8AC3E}">
        <p14:creationId xmlns:p14="http://schemas.microsoft.com/office/powerpoint/2010/main" val="207756344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 next feature we want to show is view refraction.</a:t>
            </a:r>
          </a:p>
          <a:p>
            <a:endParaRPr lang="en-US" dirty="0"/>
          </a:p>
          <a:p>
            <a:r>
              <a:rPr lang="en-US" dirty="0"/>
              <a:t>This</a:t>
            </a:r>
            <a:r>
              <a:rPr lang="en-US" baseline="0" dirty="0"/>
              <a:t> phenomenon makes the iris look like a very 3D structure, especially when you look from the side.</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228</a:t>
            </a:fld>
            <a:endParaRPr lang="en-US" dirty="0"/>
          </a:p>
        </p:txBody>
      </p:sp>
    </p:spTree>
    <p:extLst>
      <p:ext uri="{BB962C8B-B14F-4D97-AF65-F5344CB8AC3E}">
        <p14:creationId xmlns:p14="http://schemas.microsoft.com/office/powerpoint/2010/main" val="187439904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Failing to take</a:t>
            </a:r>
            <a:r>
              <a:rPr lang="en-US" baseline="0" dirty="0"/>
              <a:t> this effect into account leads to a “cow-like” stare like this.</a:t>
            </a:r>
          </a:p>
          <a:p>
            <a:endParaRPr lang="en-US" baseline="0" dirty="0"/>
          </a:p>
          <a:p>
            <a:r>
              <a:rPr lang="en-US" baseline="0" dirty="0"/>
              <a:t>Whereas we would prefer to have something more like…</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229</a:t>
            </a:fld>
            <a:endParaRPr lang="en-US" dirty="0"/>
          </a:p>
        </p:txBody>
      </p:sp>
    </p:spTree>
    <p:extLst>
      <p:ext uri="{BB962C8B-B14F-4D97-AF65-F5344CB8AC3E}">
        <p14:creationId xmlns:p14="http://schemas.microsoft.com/office/powerpoint/2010/main" val="266453865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…this.</a:t>
            </a:r>
          </a:p>
          <a:p>
            <a:endParaRPr lang="en-US" dirty="0"/>
          </a:p>
          <a:p>
            <a:r>
              <a:rPr lang="en-US" dirty="0"/>
              <a:t>Notice how</a:t>
            </a:r>
            <a:r>
              <a:rPr lang="en-US" baseline="0" dirty="0"/>
              <a:t> it has a much more natural look.</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230</a:t>
            </a:fld>
            <a:endParaRPr lang="en-US" dirty="0"/>
          </a:p>
        </p:txBody>
      </p:sp>
    </p:spTree>
    <p:extLst>
      <p:ext uri="{BB962C8B-B14F-4D97-AF65-F5344CB8AC3E}">
        <p14:creationId xmlns:p14="http://schemas.microsoft.com/office/powerpoint/2010/main" val="195983384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For solving</a:t>
            </a:r>
            <a:r>
              <a:rPr lang="en-US" baseline="0" dirty="0"/>
              <a:t> this we used two different approaches. </a:t>
            </a:r>
          </a:p>
          <a:p>
            <a:endParaRPr lang="en-US" baseline="0" dirty="0"/>
          </a:p>
          <a:p>
            <a:r>
              <a:rPr lang="en-US" baseline="0" dirty="0"/>
              <a:t>The first one involves using parallax mapping, and the second one using accurate refraction calculations.</a:t>
            </a:r>
          </a:p>
          <a:p>
            <a:endParaRPr lang="en-US" baseline="0" dirty="0"/>
          </a:p>
          <a:p>
            <a:r>
              <a:rPr lang="en-US" dirty="0"/>
              <a:t>To ease the implementation we require</a:t>
            </a:r>
            <a:r>
              <a:rPr lang="en-US" baseline="0" dirty="0"/>
              <a:t> t</a:t>
            </a:r>
            <a:r>
              <a:rPr lang="en-US" dirty="0"/>
              <a:t>he eyeball</a:t>
            </a:r>
            <a:r>
              <a:rPr lang="en-US" baseline="0" dirty="0"/>
              <a:t> UV layout to be its frontal projection (both the layout itself and the size).</a:t>
            </a:r>
          </a:p>
          <a:p>
            <a:endParaRPr lang="en-US" baseline="0" dirty="0"/>
          </a:p>
          <a:p>
            <a:r>
              <a:rPr lang="en-US" baseline="0" dirty="0"/>
              <a:t>In other words, w</a:t>
            </a:r>
            <a:r>
              <a:rPr lang="en-US" dirty="0"/>
              <a:t>e use an eye mesh with:</a:t>
            </a:r>
          </a:p>
          <a:p>
            <a:pPr lvl="0"/>
            <a:r>
              <a:rPr lang="en-US" dirty="0"/>
              <a:t>- XY coordinates in 0..1 range</a:t>
            </a:r>
          </a:p>
          <a:p>
            <a:pPr lvl="0"/>
            <a:r>
              <a:rPr lang="en-US" dirty="0"/>
              <a:t>- UV matches XY coordinates</a:t>
            </a:r>
          </a:p>
          <a:p>
            <a:endParaRPr lang="en-US" baseline="0" dirty="0"/>
          </a:p>
          <a:p>
            <a:r>
              <a:rPr lang="en-US" baseline="0" dirty="0"/>
              <a:t>This allows us to convert from world space to texture space for refraction calculations.</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231</a:t>
            </a:fld>
            <a:endParaRPr lang="en-US" dirty="0"/>
          </a:p>
        </p:txBody>
      </p:sp>
    </p:spTree>
    <p:extLst>
      <p:ext uri="{BB962C8B-B14F-4D97-AF65-F5344CB8AC3E}">
        <p14:creationId xmlns:p14="http://schemas.microsoft.com/office/powerpoint/2010/main" val="1715446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a:t>
            </a:r>
            <a:r>
              <a:rPr lang="en-US" baseline="0" dirty="0"/>
              <a:t> at the refraction in the eyes…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24</a:t>
            </a:fld>
            <a:endParaRPr lang="es-ES" dirty="0"/>
          </a:p>
        </p:txBody>
      </p:sp>
    </p:spTree>
    <p:extLst>
      <p:ext uri="{BB962C8B-B14F-4D97-AF65-F5344CB8AC3E}">
        <p14:creationId xmlns:p14="http://schemas.microsoft.com/office/powerpoint/2010/main" val="46970911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Eyeball</a:t>
            </a:r>
            <a:r>
              <a:rPr lang="en-US" baseline="0" dirty="0"/>
              <a:t> shape is key for proper view refraction.</a:t>
            </a:r>
          </a:p>
          <a:p>
            <a:endParaRPr lang="en-US" baseline="0" dirty="0"/>
          </a:p>
          <a:p>
            <a:r>
              <a:rPr lang="en-US" baseline="0" dirty="0"/>
              <a:t>Notice the budge on the image in the left, which was captured using photograph references, and significantly contributes to the appearance of this phenomena.</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232</a:t>
            </a:fld>
            <a:endParaRPr lang="es-ES" dirty="0"/>
          </a:p>
        </p:txBody>
      </p:sp>
    </p:spTree>
    <p:extLst>
      <p:ext uri="{BB962C8B-B14F-4D97-AF65-F5344CB8AC3E}">
        <p14:creationId xmlns:p14="http://schemas.microsoft.com/office/powerpoint/2010/main" val="98569996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 parallax mapping </a:t>
            </a:r>
            <a:r>
              <a:rPr lang="en-US" baseline="0" dirty="0"/>
              <a:t>shader is very simple, as you can see in this slide.</a:t>
            </a:r>
          </a:p>
          <a:p>
            <a:endParaRPr lang="en-US" baseline="0" dirty="0"/>
          </a:p>
          <a:p>
            <a:r>
              <a:rPr lang="en-US" baseline="0" dirty="0"/>
              <a:t>On the other hand, the physically-based shader is slightly more complicated, but pays off in quality, and completely recommended over the parallax mapping one.</a:t>
            </a:r>
          </a:p>
          <a:p>
            <a:endParaRPr lang="en-US" baseline="0" dirty="0"/>
          </a:p>
          <a:p>
            <a:r>
              <a:rPr lang="en-US" baseline="0" dirty="0"/>
              <a:t>Notes:</a:t>
            </a:r>
          </a:p>
          <a:p>
            <a:endParaRPr lang="en-US" baseline="0" dirty="0"/>
          </a:p>
          <a:p>
            <a:r>
              <a:rPr lang="en-US" baseline="0" dirty="0"/>
              <a:t>The “mask” variable contains values that lerp from the iris to sclera, generated with a sigmoid, more information in the next slides.</a:t>
            </a:r>
          </a:p>
          <a:p>
            <a:endParaRPr lang="en-US" baseline="0" dirty="0"/>
          </a:p>
          <a:p>
            <a:r>
              <a:rPr lang="en-US" baseline="0" dirty="0"/>
              <a:t>The vector “</a:t>
            </a:r>
            <a:r>
              <a:rPr lang="en-US" baseline="0" noProof="1"/>
              <a:t>frontNormalW</a:t>
            </a:r>
            <a:r>
              <a:rPr lang="en-US" baseline="0" dirty="0"/>
              <a:t>” is a vector that points in the eye gaze direction.</a:t>
            </a:r>
          </a:p>
          <a:p>
            <a:endParaRPr lang="en-US" baseline="0" dirty="0"/>
          </a:p>
          <a:p>
            <a:r>
              <a:rPr lang="en-US" baseline="0" dirty="0"/>
              <a:t>The vector “</a:t>
            </a:r>
            <a:r>
              <a:rPr lang="en-US" baseline="0" noProof="1"/>
              <a:t>height</a:t>
            </a:r>
            <a:r>
              <a:rPr lang="en-US" baseline="0" dirty="0"/>
              <a:t>” can be calculated either:</a:t>
            </a:r>
          </a:p>
          <a:p>
            <a:endParaRPr lang="en-US" baseline="0" dirty="0"/>
          </a:p>
          <a:p>
            <a:pPr marL="228600" indent="-228600">
              <a:buAutoNum type="alphaLcParenR"/>
            </a:pPr>
            <a:r>
              <a:rPr lang="en-US" baseline="0" dirty="0"/>
              <a:t>From data: if the eyeball contains an actual cornea budge (which is recommended, see previous slide), it can be calculated by subtracting the actual height of the cornea with respect to a slicing plane (as depicted in the figure in this slide).</a:t>
            </a:r>
          </a:p>
          <a:p>
            <a:pPr marL="228600" indent="-228600">
              <a:buAutoNum type="alphaLcParenR"/>
            </a:pPr>
            <a:endParaRPr lang="en-US"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noProof="1">
                <a:latin typeface="Consolas" pitchFamily="49" charset="0"/>
                <a:cs typeface="Consolas" pitchFamily="49" charset="0"/>
              </a:rPr>
              <a:t>height = max(-positionL.z – eyeIrisDepth, 0.0); // Alternatively, use a displacement map</a:t>
            </a:r>
            <a:endParaRPr lang="es-ES" sz="1200" kern="1200" noProof="1">
              <a:solidFill>
                <a:schemeClr val="tx1"/>
              </a:solidFill>
              <a:latin typeface="+mn-lt"/>
              <a:ea typeface="+mn-ea"/>
              <a:cs typeface="+mn-cs"/>
            </a:endParaRPr>
          </a:p>
          <a:p>
            <a:pPr marL="228600" indent="-228600">
              <a:buAutoNum type="alphaLcParenR"/>
            </a:pPr>
            <a:endParaRPr lang="en-US" baseline="0" dirty="0"/>
          </a:p>
          <a:p>
            <a:pPr marL="228600" indent="-228600">
              <a:buAutoNum type="alphaLcParenR"/>
            </a:pPr>
            <a:r>
              <a:rPr lang="en-US" baseline="0" dirty="0"/>
              <a:t>Procedurally, if the eyeball is spherical (or just for simplicity, even if the eyeball has the cornea budge):</a:t>
            </a:r>
          </a:p>
          <a:p>
            <a:pPr marL="228600" indent="-228600">
              <a:buAutoNum type="alphaLcParenR"/>
            </a:pPr>
            <a:endParaRPr lang="en-US" baseline="0" dirty="0"/>
          </a:p>
          <a:p>
            <a:pPr marL="457200" lvl="1" indent="0">
              <a:buNone/>
            </a:pPr>
            <a:r>
              <a:rPr lang="es-ES" sz="1200" kern="1200" noProof="1">
                <a:solidFill>
                  <a:schemeClr val="tx1"/>
                </a:solidFill>
                <a:latin typeface="+mn-lt"/>
                <a:ea typeface="+mn-ea"/>
                <a:cs typeface="+mn-cs"/>
              </a:rPr>
              <a:t>anteriorChamberDepth * saturate( 1.0 - 18.4 * radius * radius ); // Plot[Max[1.0 - 18.4 * r * r, 0.0], {r, 0, 0.3}]</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Where in (b), “</a:t>
            </a:r>
            <a:r>
              <a:rPr lang="en-US" sz="1200" kern="1200" noProof="1">
                <a:solidFill>
                  <a:schemeClr val="tx1"/>
                </a:solidFill>
                <a:latin typeface="+mn-lt"/>
                <a:ea typeface="+mn-ea"/>
                <a:cs typeface="+mn-cs"/>
              </a:rPr>
              <a:t>anteriorChamberDepth</a:t>
            </a:r>
            <a:r>
              <a:rPr lang="en-US" sz="1200" kern="1200" baseline="0" dirty="0">
                <a:solidFill>
                  <a:schemeClr val="tx1"/>
                </a:solidFill>
                <a:latin typeface="+mn-lt"/>
                <a:ea typeface="+mn-ea"/>
                <a:cs typeface="+mn-cs"/>
              </a:rPr>
              <a:t>”</a:t>
            </a:r>
            <a:r>
              <a:rPr lang="en-US" sz="1200" kern="1200" dirty="0">
                <a:solidFill>
                  <a:schemeClr val="tx1"/>
                </a:solidFill>
                <a:latin typeface="+mn-lt"/>
                <a:ea typeface="+mn-ea"/>
                <a:cs typeface="+mn-cs"/>
              </a:rPr>
              <a:t> is the maximum distance from the cornea to the iris. A good value is 3.23mm, see</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'[Lackner 2005] Validity and Repeatability of Anterior Chamber Depth Measurements With </a:t>
            </a:r>
            <a:r>
              <a:rPr lang="en-US" sz="1200" kern="1200" dirty="0" err="1">
                <a:solidFill>
                  <a:schemeClr val="tx1"/>
                </a:solidFill>
                <a:latin typeface="+mn-lt"/>
                <a:ea typeface="+mn-ea"/>
                <a:cs typeface="+mn-cs"/>
              </a:rPr>
              <a:t>Pentacam</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Orbscan</a:t>
            </a:r>
            <a:r>
              <a:rPr lang="en-US" sz="1200" kern="1200" dirty="0">
                <a:solidFill>
                  <a:schemeClr val="tx1"/>
                </a:solidFill>
                <a:latin typeface="+mn-lt"/>
                <a:ea typeface="+mn-ea"/>
                <a:cs typeface="+mn-cs"/>
              </a:rPr>
              <a:t>'.</a:t>
            </a:r>
          </a:p>
          <a:p>
            <a:endParaRPr lang="en-US" baseline="0" dirty="0"/>
          </a:p>
          <a:p>
            <a:pPr marL="0" indent="0">
              <a:buNone/>
            </a:pPr>
            <a:r>
              <a:rPr lang="en-US" sz="1200" noProof="1">
                <a:latin typeface="Consolas" pitchFamily="49" charset="0"/>
                <a:cs typeface="Consolas" pitchFamily="49" charset="0"/>
              </a:rPr>
              <a:t>The vector “refracted</a:t>
            </a:r>
            <a:r>
              <a:rPr lang="en-US" sz="1200" baseline="0" noProof="1">
                <a:latin typeface="Consolas" pitchFamily="49" charset="0"/>
                <a:cs typeface="Consolas" pitchFamily="49" charset="0"/>
              </a:rPr>
              <a:t>W</a:t>
            </a:r>
            <a:r>
              <a:rPr lang="en-US" sz="1200" noProof="1">
                <a:latin typeface="Consolas" pitchFamily="49" charset="0"/>
                <a:cs typeface="Consolas" pitchFamily="49" charset="0"/>
              </a:rPr>
              <a:t>”</a:t>
            </a:r>
            <a:r>
              <a:rPr lang="en-US" sz="1200" baseline="0" noProof="1">
                <a:latin typeface="Consolas" pitchFamily="49" charset="0"/>
                <a:cs typeface="Consolas" pitchFamily="49" charset="0"/>
              </a:rPr>
              <a:t> ca be calculated using the following equation from the </a:t>
            </a:r>
            <a:r>
              <a:rPr lang="en-US" sz="1200" noProof="1">
                <a:latin typeface="Consolas" pitchFamily="49" charset="0"/>
                <a:cs typeface="Consolas" pitchFamily="49" charset="0"/>
              </a:rPr>
              <a:t>Real-Time Rendering</a:t>
            </a:r>
            <a:r>
              <a:rPr lang="en-US" sz="1200" baseline="0" noProof="1">
                <a:latin typeface="Consolas" pitchFamily="49" charset="0"/>
                <a:cs typeface="Consolas" pitchFamily="49" charset="0"/>
              </a:rPr>
              <a:t> </a:t>
            </a:r>
            <a:r>
              <a:rPr lang="en-US" sz="1200" noProof="1">
                <a:latin typeface="Consolas" pitchFamily="49" charset="0"/>
                <a:cs typeface="Consolas" pitchFamily="49" charset="0"/>
              </a:rPr>
              <a:t>book (Section 9.5. Refractions):</a:t>
            </a:r>
          </a:p>
          <a:p>
            <a:pPr marL="0" indent="0">
              <a:buNone/>
            </a:pPr>
            <a:endParaRPr lang="en-US" sz="1200" noProof="1">
              <a:latin typeface="Consolas" pitchFamily="49" charset="0"/>
              <a:cs typeface="Consolas" pitchFamily="49" charset="0"/>
            </a:endParaRPr>
          </a:p>
          <a:p>
            <a:pPr lvl="1"/>
            <a:r>
              <a:rPr lang="en-GB" sz="1200" kern="1200" noProof="1">
                <a:solidFill>
                  <a:schemeClr val="tx1"/>
                </a:solidFill>
                <a:latin typeface="+mn-lt"/>
                <a:ea typeface="+mn-ea"/>
                <a:cs typeface="+mn-cs"/>
              </a:rPr>
              <a:t>float w = n * dot( normalW, viewW );</a:t>
            </a:r>
          </a:p>
          <a:p>
            <a:pPr lvl="1"/>
            <a:r>
              <a:rPr lang="en-GB" sz="1200" kern="1200" noProof="1">
                <a:solidFill>
                  <a:schemeClr val="tx1"/>
                </a:solidFill>
                <a:latin typeface="+mn-lt"/>
                <a:ea typeface="+mn-ea"/>
                <a:cs typeface="+mn-cs"/>
              </a:rPr>
              <a:t>float k = sqrt( 1.0 + ( w - n ) * ( w + n ) );</a:t>
            </a:r>
          </a:p>
          <a:p>
            <a:pPr lvl="1"/>
            <a:r>
              <a:rPr lang="en-GB" sz="1200" kern="1200" noProof="1">
                <a:solidFill>
                  <a:schemeClr val="tx1"/>
                </a:solidFill>
                <a:latin typeface="+mn-lt"/>
                <a:ea typeface="+mn-ea"/>
                <a:cs typeface="+mn-cs"/>
              </a:rPr>
              <a:t>float3 refractedW = ( w - k ) * normalW - n * viewW;</a:t>
            </a:r>
            <a:endParaRPr lang="en-GB" sz="1200" kern="1200" baseline="0" noProof="1">
              <a:solidFill>
                <a:schemeClr val="tx1"/>
              </a:solidFill>
              <a:latin typeface="+mn-lt"/>
              <a:ea typeface="+mn-ea"/>
              <a:cs typeface="+mn-cs"/>
            </a:endParaRPr>
          </a:p>
          <a:p>
            <a:pPr marL="0" indent="0">
              <a:buNone/>
            </a:pPr>
            <a:endParaRPr lang="en-US" sz="1200" noProof="1">
              <a:latin typeface="Consolas" pitchFamily="49" charset="0"/>
              <a:cs typeface="Consolas" pitchFamily="49" charset="0"/>
            </a:endParaRPr>
          </a:p>
          <a:p>
            <a:pPr marL="0" indent="0">
              <a:buNone/>
            </a:pPr>
            <a:r>
              <a:rPr lang="en-US" sz="1200" noProof="1">
                <a:latin typeface="Consolas" pitchFamily="49" charset="0"/>
                <a:cs typeface="Consolas" pitchFamily="49" charset="0"/>
              </a:rPr>
              <a:t>The vector</a:t>
            </a:r>
            <a:r>
              <a:rPr lang="en-US" sz="1200" baseline="0" noProof="1">
                <a:latin typeface="Consolas" pitchFamily="49" charset="0"/>
                <a:cs typeface="Consolas" pitchFamily="49" charset="0"/>
              </a:rPr>
              <a:t> “texcoord” contains the texture coordinates used to fetch the iris diffuse and normal maps, the whole effect is just an “texcoord” offset.</a:t>
            </a:r>
          </a:p>
          <a:p>
            <a:pPr marL="0" indent="0">
              <a:buNone/>
            </a:pPr>
            <a:endParaRPr lang="en-US" sz="1200" noProof="1">
              <a:latin typeface="Consolas" pitchFamily="49" charset="0"/>
              <a:cs typeface="Consolas" pitchFamily="49" charset="0"/>
            </a:endParaRP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233</a:t>
            </a:fld>
            <a:endParaRPr lang="en-US" dirty="0"/>
          </a:p>
        </p:txBody>
      </p:sp>
    </p:spTree>
    <p:extLst>
      <p:ext uri="{BB962C8B-B14F-4D97-AF65-F5344CB8AC3E}">
        <p14:creationId xmlns:p14="http://schemas.microsoft.com/office/powerpoint/2010/main" val="385908907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a:t>
            </a:r>
            <a:r>
              <a:rPr lang="en-US" baseline="0" dirty="0"/>
              <a:t> parallax refraction approach is able to produce pleasing results, </a:t>
            </a:r>
          </a:p>
          <a:p>
            <a:r>
              <a:rPr lang="en-US" baseline="0" dirty="0"/>
              <a:t>comparing well with…</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234</a:t>
            </a:fld>
            <a:endParaRPr lang="en-US" dirty="0"/>
          </a:p>
        </p:txBody>
      </p:sp>
    </p:spTree>
    <p:extLst>
      <p:ext uri="{BB962C8B-B14F-4D97-AF65-F5344CB8AC3E}">
        <p14:creationId xmlns:p14="http://schemas.microsoft.com/office/powerpoint/2010/main" val="27468495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 accurate approach for some view angles.</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235</a:t>
            </a:fld>
            <a:endParaRPr lang="en-US" dirty="0"/>
          </a:p>
        </p:txBody>
      </p:sp>
    </p:spTree>
    <p:extLst>
      <p:ext uri="{BB962C8B-B14F-4D97-AF65-F5344CB8AC3E}">
        <p14:creationId xmlns:p14="http://schemas.microsoft.com/office/powerpoint/2010/main" val="23564382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However,</a:t>
            </a:r>
            <a:r>
              <a:rPr lang="en-US" baseline="0" dirty="0"/>
              <a:t> as you turn the camera to very grazing angles, the illusion starts to break.</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236</a:t>
            </a:fld>
            <a:endParaRPr lang="en-US" dirty="0"/>
          </a:p>
        </p:txBody>
      </p:sp>
    </p:spTree>
    <p:extLst>
      <p:ext uri="{BB962C8B-B14F-4D97-AF65-F5344CB8AC3E}">
        <p14:creationId xmlns:p14="http://schemas.microsoft.com/office/powerpoint/2010/main" val="262429910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Notice how</a:t>
            </a:r>
            <a:r>
              <a:rPr lang="en-US" baseline="0" dirty="0"/>
              <a:t> using accurate calculations leads to much better results in this case.</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237</a:t>
            </a:fld>
            <a:endParaRPr lang="en-US" dirty="0"/>
          </a:p>
        </p:txBody>
      </p:sp>
    </p:spTree>
    <p:extLst>
      <p:ext uri="{BB962C8B-B14F-4D97-AF65-F5344CB8AC3E}">
        <p14:creationId xmlns:p14="http://schemas.microsoft.com/office/powerpoint/2010/main" val="400413239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Something we want to point out: we render everything in a single mesh</a:t>
            </a:r>
            <a:r>
              <a:rPr lang="en-US" dirty="0"/>
              <a:t> using two</a:t>
            </a:r>
            <a:r>
              <a:rPr lang="en-US" baseline="0" dirty="0"/>
              <a:t> layers: one for the sclera, and other for the iris.</a:t>
            </a:r>
          </a:p>
          <a:p>
            <a:endParaRPr lang="en-US" baseline="0" dirty="0"/>
          </a:p>
          <a:p>
            <a:r>
              <a:rPr lang="en-US" baseline="0" dirty="0"/>
              <a:t>That is, they are shaded independently (specular and diffuse for sclera, diffuse only for iris), and blended together using a sigmoid function. The iris additionally gets the refraction effect.</a:t>
            </a:r>
          </a:p>
          <a:p>
            <a:endParaRPr lang="en-US" baseline="0" dirty="0"/>
          </a:p>
          <a:p>
            <a:r>
              <a:rPr lang="en-US" baseline="0" dirty="0"/>
              <a:t>On the right you can see the two layers separated by a binary interface instead of the lerp (it’s either sclera or iris).</a:t>
            </a:r>
          </a:p>
          <a:p>
            <a:endParaRPr lang="en-US" baseline="0"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238</a:t>
            </a:fld>
            <a:endParaRPr lang="en-US" dirty="0"/>
          </a:p>
        </p:txBody>
      </p:sp>
    </p:spTree>
    <p:extLst>
      <p:ext uri="{BB962C8B-B14F-4D97-AF65-F5344CB8AC3E}">
        <p14:creationId xmlns:p14="http://schemas.microsoft.com/office/powerpoint/2010/main" val="385800458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We found references</a:t>
            </a:r>
            <a:r>
              <a:rPr lang="en-US" baseline="0" dirty="0"/>
              <a:t> that point to the use of sigmoid functions for limbus size recognition,</a:t>
            </a:r>
          </a:p>
          <a:p>
            <a:r>
              <a:rPr lang="en-US" baseline="0" dirty="0"/>
              <a:t>which is the inverse of the problem we’re interested in.</a:t>
            </a:r>
          </a:p>
          <a:p>
            <a:endParaRPr lang="en-US" baseline="0" dirty="0"/>
          </a:p>
          <a:p>
            <a:r>
              <a:rPr lang="en-US" dirty="0"/>
              <a:t>So, we decided to use a sigmoid function to</a:t>
            </a:r>
            <a:r>
              <a:rPr lang="en-US" baseline="0" dirty="0"/>
              <a:t> interpolate between the iris and sclera layers,</a:t>
            </a:r>
          </a:p>
          <a:p>
            <a:r>
              <a:rPr lang="en-US" baseline="0" dirty="0"/>
              <a:t>which allowed for better results than a simple linear ramp.</a:t>
            </a:r>
          </a:p>
          <a:p>
            <a:endParaRPr lang="en-US" baseline="0" dirty="0"/>
          </a:p>
          <a:p>
            <a:r>
              <a:rPr lang="en-US" baseline="0" dirty="0"/>
              <a:t>In some sense, having two distinct layers for the eyes mean that when we look at them, they look like the cornea is a real window to the iris.</a:t>
            </a:r>
            <a:endParaRPr lang="en-U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239</a:t>
            </a:fld>
            <a:endParaRPr lang="en-US" dirty="0"/>
          </a:p>
        </p:txBody>
      </p:sp>
    </p:spTree>
    <p:extLst>
      <p:ext uri="{BB962C8B-B14F-4D97-AF65-F5344CB8AC3E}">
        <p14:creationId xmlns:p14="http://schemas.microsoft.com/office/powerpoint/2010/main" val="171163122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This </a:t>
            </a:r>
            <a:r>
              <a:rPr lang="en-US" baseline="0" dirty="0"/>
              <a:t>enables the limbal ring (the dark area around the iris)…</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240</a:t>
            </a:fld>
            <a:endParaRPr lang="en-US" dirty="0"/>
          </a:p>
        </p:txBody>
      </p:sp>
    </p:spTree>
    <p:extLst>
      <p:ext uri="{BB962C8B-B14F-4D97-AF65-F5344CB8AC3E}">
        <p14:creationId xmlns:p14="http://schemas.microsoft.com/office/powerpoint/2010/main" val="158286425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…to</a:t>
            </a:r>
            <a:r>
              <a:rPr lang="en-US" baseline="0" dirty="0"/>
              <a:t> disappear as we move the camera to the side, as happens in the real world, giving a more three-dimensional appearance.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encourage you to try this with a colleague with light eyes!</a:t>
            </a:r>
          </a:p>
          <a:p>
            <a:endParaRPr lang="en-US" baseline="0" dirty="0"/>
          </a:p>
          <a:p>
            <a:r>
              <a:rPr lang="en-US" baseline="0" dirty="0"/>
              <a:t>But bear with me, we will later on see why this happens.</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241</a:t>
            </a:fld>
            <a:endParaRPr lang="en-US" dirty="0"/>
          </a:p>
        </p:txBody>
      </p:sp>
    </p:spTree>
    <p:extLst>
      <p:ext uri="{BB962C8B-B14F-4D97-AF65-F5344CB8AC3E}">
        <p14:creationId xmlns:p14="http://schemas.microsoft.com/office/powerpoint/2010/main" val="2720206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specular details.</a:t>
            </a:r>
          </a:p>
        </p:txBody>
      </p:sp>
      <p:sp>
        <p:nvSpPr>
          <p:cNvPr id="4" name="Slide Number Placeholder 3"/>
          <p:cNvSpPr>
            <a:spLocks noGrp="1"/>
          </p:cNvSpPr>
          <p:nvPr>
            <p:ph type="sldNum" sz="quarter" idx="10"/>
          </p:nvPr>
        </p:nvSpPr>
        <p:spPr/>
        <p:txBody>
          <a:bodyPr/>
          <a:lstStyle/>
          <a:p>
            <a:fld id="{380B396E-FB55-400A-87FB-880D9F3DDA9F}" type="slidenum">
              <a:rPr lang="es-ES" smtClean="0"/>
              <a:t>25</a:t>
            </a:fld>
            <a:endParaRPr lang="es-ES" dirty="0"/>
          </a:p>
        </p:txBody>
      </p:sp>
    </p:spTree>
    <p:extLst>
      <p:ext uri="{BB962C8B-B14F-4D97-AF65-F5344CB8AC3E}">
        <p14:creationId xmlns:p14="http://schemas.microsoft.com/office/powerpoint/2010/main" val="291709238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 we’ve got</a:t>
            </a:r>
            <a:r>
              <a:rPr lang="en-US" baseline="0" dirty="0"/>
              <a:t> reflections and view refraction, but light also refracts when it travels through the cornea.</a:t>
            </a:r>
          </a:p>
          <a:p>
            <a:endParaRPr lang="en-US" baseline="0" dirty="0"/>
          </a:p>
          <a:p>
            <a:r>
              <a:rPr lang="en-US" baseline="0" dirty="0"/>
              <a:t>Notice the shadowing effect on the right. This comes from refraction, which changes the light direction in such a way, that this area is totally unreachable from this specific angle.</a:t>
            </a:r>
          </a:p>
          <a:p>
            <a:endParaRPr lang="en-US" baseline="0"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242</a:t>
            </a:fld>
            <a:endParaRPr lang="en-US" dirty="0"/>
          </a:p>
        </p:txBody>
      </p:sp>
    </p:spTree>
    <p:extLst>
      <p:ext uri="{BB962C8B-B14F-4D97-AF65-F5344CB8AC3E}">
        <p14:creationId xmlns:p14="http://schemas.microsoft.com/office/powerpoint/2010/main" val="379537719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a:t>
            </a:r>
            <a:r>
              <a:rPr lang="en-US" baseline="0" dirty="0"/>
              <a:t> this is the starting point.</a:t>
            </a:r>
          </a:p>
          <a:p>
            <a:endParaRPr lang="en-US" baseline="0" dirty="0"/>
          </a:p>
          <a:p>
            <a:r>
              <a:rPr lang="en-US" baseline="0" dirty="0"/>
              <a:t>Here we don’t have light refraction, which leads to a very flat and unnatural appearance.</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243</a:t>
            </a:fld>
            <a:endParaRPr lang="en-US" dirty="0"/>
          </a:p>
        </p:txBody>
      </p:sp>
    </p:spTree>
    <p:extLst>
      <p:ext uri="{BB962C8B-B14F-4D97-AF65-F5344CB8AC3E}">
        <p14:creationId xmlns:p14="http://schemas.microsoft.com/office/powerpoint/2010/main" val="212747130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this is</a:t>
            </a:r>
            <a:r>
              <a:rPr lang="en-US" baseline="0" dirty="0"/>
              <a:t> with light refraction. Notice the shadowing on the iris.</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244</a:t>
            </a:fld>
            <a:endParaRPr lang="en-US" dirty="0"/>
          </a:p>
        </p:txBody>
      </p:sp>
    </p:spTree>
    <p:extLst>
      <p:ext uri="{BB962C8B-B14F-4D97-AF65-F5344CB8AC3E}">
        <p14:creationId xmlns:p14="http://schemas.microsoft.com/office/powerpoint/2010/main" val="160504593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Then, increasing the light strength and moving</a:t>
            </a:r>
            <a:r>
              <a:rPr lang="en-US" baseline="0" dirty="0"/>
              <a:t> the light to a grazing angle produces caustics on the eye.</a:t>
            </a:r>
          </a:p>
          <a:p>
            <a:endParaRPr lang="en-US" baseline="0" dirty="0"/>
          </a:p>
          <a:p>
            <a:r>
              <a:rPr lang="en-US" baseline="0" dirty="0"/>
              <a:t>And again, if we disable this feature…</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245</a:t>
            </a:fld>
            <a:endParaRPr lang="en-US" dirty="0"/>
          </a:p>
        </p:txBody>
      </p:sp>
    </p:spTree>
    <p:extLst>
      <p:ext uri="{BB962C8B-B14F-4D97-AF65-F5344CB8AC3E}">
        <p14:creationId xmlns:p14="http://schemas.microsoft.com/office/powerpoint/2010/main" val="353596302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 </a:t>
            </a:r>
            <a:r>
              <a:rPr lang="en-US" baseline="0" dirty="0"/>
              <a:t>eye totally loses its 3D appearance.</a:t>
            </a:r>
          </a:p>
          <a:p>
            <a:endParaRPr lang="en-US" baseline="0" dirty="0"/>
          </a:p>
          <a:p>
            <a:r>
              <a:rPr lang="en-US" baseline="0" dirty="0"/>
              <a:t>As you know, the usual thing is to bake this shadowing into a diffuse texture.</a:t>
            </a:r>
          </a:p>
          <a:p>
            <a:endParaRPr lang="en-US" baseline="0" dirty="0"/>
          </a:p>
          <a:p>
            <a:r>
              <a:rPr lang="en-US" baseline="0" dirty="0"/>
              <a:t>But we wanted to go a step further and have this effect be fully dynamic (and also cheap).</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246</a:t>
            </a:fld>
            <a:endParaRPr lang="en-US" dirty="0"/>
          </a:p>
        </p:txBody>
      </p:sp>
    </p:spTree>
    <p:extLst>
      <p:ext uri="{BB962C8B-B14F-4D97-AF65-F5344CB8AC3E}">
        <p14:creationId xmlns:p14="http://schemas.microsoft.com/office/powerpoint/2010/main" val="380274577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a:t>
            </a:r>
            <a:r>
              <a:rPr lang="en-US" baseline="0" dirty="0"/>
              <a:t>, we worked on the idea of precomputing the irradiance for all possible incoming angles.</a:t>
            </a:r>
          </a:p>
          <a:p>
            <a:endParaRPr lang="en-US" baseline="0" dirty="0"/>
          </a:p>
          <a:p>
            <a:r>
              <a:rPr lang="en-US" baseline="0" dirty="0"/>
              <a:t>An idea already explored in the previous work.</a:t>
            </a:r>
          </a:p>
          <a:p>
            <a:endParaRPr lang="en-US" baseline="0" dirty="0"/>
          </a:p>
          <a:p>
            <a:r>
              <a:rPr lang="en-US" baseline="0" dirty="0"/>
              <a:t>However, one key difference with respect to previous work is that we used a non-flat iris during the baking process, which allowed for more natural looking caustics.</a:t>
            </a:r>
          </a:p>
          <a:p>
            <a:endParaRPr lang="en-US" baseline="0"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247</a:t>
            </a:fld>
            <a:endParaRPr lang="en-US" dirty="0"/>
          </a:p>
        </p:txBody>
      </p:sp>
    </p:spTree>
    <p:extLst>
      <p:ext uri="{BB962C8B-B14F-4D97-AF65-F5344CB8AC3E}">
        <p14:creationId xmlns:p14="http://schemas.microsoft.com/office/powerpoint/2010/main" val="161159289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 results are stored into a 3D texture, which encodes, in</a:t>
            </a:r>
            <a:r>
              <a:rPr lang="en-US" baseline="0" dirty="0"/>
              <a:t> each slice, the irradiance</a:t>
            </a:r>
          </a:p>
          <a:p>
            <a:r>
              <a:rPr lang="en-US" baseline="0" dirty="0"/>
              <a:t>of the iris for a specific inclination angle.</a:t>
            </a:r>
          </a:p>
          <a:p>
            <a:endParaRPr lang="en-US" baseline="0" dirty="0"/>
          </a:p>
          <a:p>
            <a:r>
              <a:rPr lang="en-US" baseline="0" dirty="0"/>
              <a:t>Note the interesting caustics obtained when using a non-planar iris model.</a:t>
            </a:r>
          </a:p>
          <a:p>
            <a:endParaRPr lang="en-US" dirty="0"/>
          </a:p>
          <a:p>
            <a:r>
              <a:rPr lang="en-US" dirty="0"/>
              <a:t>For probe lighting we integrate all possible directions into a single map.</a:t>
            </a:r>
          </a:p>
          <a:p>
            <a:endParaRPr lang="en-US" dirty="0"/>
          </a:p>
          <a:p>
            <a:r>
              <a:rPr lang="en-US" dirty="0"/>
              <a:t>A much better approach would</a:t>
            </a:r>
            <a:r>
              <a:rPr lang="en-US" baseline="0" dirty="0"/>
              <a:t> be to encode this into spherical harmonics, </a:t>
            </a:r>
            <a:r>
              <a:rPr lang="en-US" dirty="0"/>
              <a:t>as it would</a:t>
            </a:r>
            <a:r>
              <a:rPr lang="en-US" baseline="0" dirty="0"/>
              <a:t> be able to provide some degree of directionality.</a:t>
            </a:r>
            <a:endParaRPr lang="en-US" dirty="0"/>
          </a:p>
          <a:p>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248</a:t>
            </a:fld>
            <a:endParaRPr lang="en-US" dirty="0"/>
          </a:p>
        </p:txBody>
      </p:sp>
    </p:spTree>
    <p:extLst>
      <p:ext uri="{BB962C8B-B14F-4D97-AF65-F5344CB8AC3E}">
        <p14:creationId xmlns:p14="http://schemas.microsoft.com/office/powerpoint/2010/main" val="197998622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This</a:t>
            </a:r>
            <a:r>
              <a:rPr lang="en-US" baseline="0" noProof="0" dirty="0"/>
              <a:t> figure will help to get a deeper understanding of this effect.</a:t>
            </a:r>
          </a:p>
          <a:p>
            <a:endParaRPr lang="en-US" baseline="0" noProof="0" dirty="0"/>
          </a:p>
          <a:p>
            <a:r>
              <a:rPr lang="en-US" baseline="0" noProof="0" dirty="0"/>
              <a:t>Notice how the green rays coming from the light on the left change direction in the cornea, turning into the red rays, generating a highlight, or caustic, and an area in shadow.</a:t>
            </a:r>
          </a:p>
          <a:p>
            <a:endParaRPr lang="en-US"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how the area in shadow see no light from the light source in the left, due to refraction changing the direction in the air/cornea interface.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the reason for the limbal ring, or the darkening around the iris, to appear.</a:t>
            </a:r>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249</a:t>
            </a:fld>
            <a:endParaRPr lang="en-US" dirty="0"/>
          </a:p>
        </p:txBody>
      </p:sp>
    </p:spTree>
    <p:extLst>
      <p:ext uri="{BB962C8B-B14F-4D97-AF65-F5344CB8AC3E}">
        <p14:creationId xmlns:p14="http://schemas.microsoft.com/office/powerpoint/2010/main" val="288519639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Now it is a good moment to explain why this limbal ring disappears when looking from the side.</a:t>
            </a:r>
          </a:p>
          <a:p>
            <a:endParaRPr lang="en-US" baseline="0" dirty="0"/>
          </a:p>
          <a:p>
            <a:r>
              <a:rPr lang="en-US" baseline="0" dirty="0"/>
              <a:t>If we think of the light in the left as the view position, notice how no ray can reach the shadow area, or limbal ring, on the right.</a:t>
            </a:r>
          </a:p>
          <a:p>
            <a:endParaRPr lang="en-US" baseline="0" dirty="0"/>
          </a:p>
          <a:p>
            <a:r>
              <a:rPr lang="en-US" baseline="0" dirty="0"/>
              <a:t>This means we can’t see the area in shadow when looking at eyes from the side.</a:t>
            </a:r>
          </a:p>
          <a:p>
            <a:endParaRPr lang="en-US" baseline="0" dirty="0"/>
          </a:p>
          <a:p>
            <a:r>
              <a:rPr lang="en-US" baseline="0" dirty="0"/>
              <a:t>Said in other way, if no light ray can reach the area in shadow, no view ray can reach it either (think of swapping light and view positions).</a:t>
            </a:r>
          </a:p>
          <a:p>
            <a:endParaRPr lang="en-US" baseline="0"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250</a:t>
            </a:fld>
            <a:endParaRPr lang="en-US" dirty="0"/>
          </a:p>
        </p:txBody>
      </p:sp>
    </p:spTree>
    <p:extLst>
      <p:ext uri="{BB962C8B-B14F-4D97-AF65-F5344CB8AC3E}">
        <p14:creationId xmlns:p14="http://schemas.microsoft.com/office/powerpoint/2010/main" val="155157954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Shadow</a:t>
            </a:r>
            <a:r>
              <a:rPr lang="en-US" baseline="0" dirty="0"/>
              <a:t> mapping is a big foe of light refraction in the eyes.</a:t>
            </a:r>
          </a:p>
          <a:p>
            <a:endParaRPr lang="en-US" baseline="0" dirty="0"/>
          </a:p>
          <a:p>
            <a:r>
              <a:rPr lang="en-US" baseline="0" dirty="0"/>
              <a:t>For the angles where caustics start to appear, the caustic area is completely in shadow as the eyeball is self-shadowing (take into account that light bends in the air/cornea interface).</a:t>
            </a:r>
          </a:p>
          <a:p>
            <a:endParaRPr lang="en-US" baseline="0" dirty="0"/>
          </a:p>
          <a:p>
            <a:r>
              <a:rPr lang="en-US" baseline="0" dirty="0"/>
              <a:t>We would need to refract the shadow rays before accessing the shadow map, but we’ve not found any trivial way to do it.</a:t>
            </a:r>
          </a:p>
          <a:p>
            <a:endParaRPr lang="en-US" baseline="0" dirty="0"/>
          </a:p>
          <a:p>
            <a:r>
              <a:rPr lang="en-US" baseline="0" dirty="0"/>
              <a:t>The fix for us is to not render the eyeballs into the shadow maps, or to render a mesh without cornea into them. This way they won’t block the caustics!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251</a:t>
            </a:fld>
            <a:endParaRPr lang="es-ES" dirty="0"/>
          </a:p>
        </p:txBody>
      </p:sp>
    </p:spTree>
    <p:extLst>
      <p:ext uri="{BB962C8B-B14F-4D97-AF65-F5344CB8AC3E}">
        <p14:creationId xmlns:p14="http://schemas.microsoft.com/office/powerpoint/2010/main" val="2532140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a:t>
            </a:r>
            <a:r>
              <a:rPr lang="en-US" baseline="0" dirty="0"/>
              <a:t> opinion, t</a:t>
            </a:r>
            <a:r>
              <a:rPr lang="en-US" dirty="0"/>
              <a:t>his</a:t>
            </a:r>
            <a:r>
              <a:rPr lang="en-US" baseline="0" dirty="0"/>
              <a:t> technology has the potential to take a current generation character…</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26</a:t>
            </a:fld>
            <a:endParaRPr lang="es-ES" dirty="0"/>
          </a:p>
        </p:txBody>
      </p:sp>
    </p:spTree>
    <p:extLst>
      <p:ext uri="{BB962C8B-B14F-4D97-AF65-F5344CB8AC3E}">
        <p14:creationId xmlns:p14="http://schemas.microsoft.com/office/powerpoint/2010/main" val="10905349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252</a:t>
            </a:fld>
            <a:endParaRPr lang="es-ES" dirty="0"/>
          </a:p>
        </p:txBody>
      </p:sp>
    </p:spTree>
    <p:extLst>
      <p:ext uri="{BB962C8B-B14F-4D97-AF65-F5344CB8AC3E}">
        <p14:creationId xmlns:p14="http://schemas.microsoft.com/office/powerpoint/2010/main" val="135165858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This</a:t>
            </a:r>
            <a:r>
              <a:rPr lang="en-US" baseline="0" dirty="0"/>
              <a:t> is a shot using regular lighting…</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253</a:t>
            </a:fld>
            <a:endParaRPr lang="es-ES" dirty="0"/>
          </a:p>
        </p:txBody>
      </p:sp>
    </p:spTree>
    <p:extLst>
      <p:ext uri="{BB962C8B-B14F-4D97-AF65-F5344CB8AC3E}">
        <p14:creationId xmlns:p14="http://schemas.microsoft.com/office/powerpoint/2010/main" val="144894189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this using energy-conserving wrapped lighting.</a:t>
            </a:r>
          </a:p>
          <a:p>
            <a:endParaRPr lang="en-US" dirty="0"/>
          </a:p>
          <a:p>
            <a:r>
              <a:rPr lang="en-US" dirty="0"/>
              <a:t>Notice</a:t>
            </a:r>
            <a:r>
              <a:rPr lang="en-US" baseline="0" dirty="0"/>
              <a:t> how the smoother transitions between light and shadows allows for a more natural result.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254</a:t>
            </a:fld>
            <a:endParaRPr lang="es-ES" dirty="0"/>
          </a:p>
        </p:txBody>
      </p:sp>
    </p:spTree>
    <p:extLst>
      <p:ext uri="{BB962C8B-B14F-4D97-AF65-F5344CB8AC3E}">
        <p14:creationId xmlns:p14="http://schemas.microsoft.com/office/powerpoint/2010/main" val="31537259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 final feature we will show is eye redness,</a:t>
            </a:r>
            <a:r>
              <a:rPr lang="en-US" baseline="0" dirty="0"/>
              <a:t> which can be caused by several things,</a:t>
            </a:r>
          </a:p>
          <a:p>
            <a:r>
              <a:rPr lang="en-US" baseline="0" dirty="0"/>
              <a:t>such as dry eyes, or just crying.</a:t>
            </a:r>
          </a:p>
          <a:p>
            <a:endParaRPr lang="en-GB" baseline="0" dirty="0"/>
          </a:p>
          <a:p>
            <a:r>
              <a:rPr lang="en-GB" baseline="0" dirty="0"/>
              <a:t>Here we have two examples.</a:t>
            </a:r>
          </a:p>
          <a:p>
            <a:endParaRPr lang="en-GB" baseline="0" dirty="0"/>
          </a:p>
          <a:p>
            <a:r>
              <a:rPr lang="en-GB" baseline="0" dirty="0"/>
              <a:t>Note how pink eyes have sometimes a uniform colour,</a:t>
            </a:r>
          </a:p>
          <a:p>
            <a:endParaRPr lang="en-GB" baseline="0" dirty="0"/>
          </a:p>
          <a:p>
            <a:r>
              <a:rPr lang="en-GB" baseline="0" dirty="0"/>
              <a:t>while in other cases only the veins become more reddish.</a:t>
            </a:r>
          </a:p>
          <a:p>
            <a:endParaRPr lang="en-GB" baseline="0" dirty="0"/>
          </a:p>
          <a:p>
            <a:r>
              <a:rPr lang="en-GB" baseline="0" dirty="0"/>
              <a:t>We wanted to reproduce this effect on the shader runtime.</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255</a:t>
            </a:fld>
            <a:endParaRPr lang="en-US" dirty="0"/>
          </a:p>
        </p:txBody>
      </p:sp>
    </p:spTree>
    <p:extLst>
      <p:ext uri="{BB962C8B-B14F-4D97-AF65-F5344CB8AC3E}">
        <p14:creationId xmlns:p14="http://schemas.microsoft.com/office/powerpoint/2010/main" val="180299700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For the effect to be fully dynamic,</a:t>
            </a:r>
            <a:r>
              <a:rPr lang="en-US" baseline="0" dirty="0"/>
              <a:t> </a:t>
            </a:r>
            <a:r>
              <a:rPr lang="en-US" dirty="0"/>
              <a:t>we</a:t>
            </a:r>
            <a:r>
              <a:rPr lang="en-US" baseline="0" dirty="0"/>
              <a:t> use an on-the-fly generated veins map to separate the veins from the sclera.</a:t>
            </a:r>
          </a:p>
          <a:p>
            <a:endParaRPr lang="en-US" baseline="0" dirty="0"/>
          </a:p>
          <a:p>
            <a:r>
              <a:rPr lang="en-US" baseline="0" dirty="0"/>
              <a:t>Using it we separately lerp the sclera and veins color to a more reddish tone in the runtime.</a:t>
            </a:r>
            <a:endParaRPr lang="es-ES"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256</a:t>
            </a:fld>
            <a:endParaRPr lang="en-US" dirty="0"/>
          </a:p>
        </p:txBody>
      </p:sp>
    </p:spTree>
    <p:extLst>
      <p:ext uri="{BB962C8B-B14F-4D97-AF65-F5344CB8AC3E}">
        <p14:creationId xmlns:p14="http://schemas.microsoft.com/office/powerpoint/2010/main" val="289827114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it out.</a:t>
            </a:r>
          </a:p>
          <a:p>
            <a:endParaRPr lang="en-US" dirty="0"/>
          </a:p>
          <a:p>
            <a:r>
              <a:rPr lang="en-US" dirty="0"/>
              <a:t>W</a:t>
            </a:r>
            <a:r>
              <a:rPr lang="en-US" baseline="0" dirty="0"/>
              <a:t>e start with normal eyes…</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257</a:t>
            </a:fld>
            <a:endParaRPr lang="es-ES" dirty="0"/>
          </a:p>
        </p:txBody>
      </p:sp>
    </p:spTree>
    <p:extLst>
      <p:ext uri="{BB962C8B-B14F-4D97-AF65-F5344CB8AC3E}">
        <p14:creationId xmlns:p14="http://schemas.microsoft.com/office/powerpoint/2010/main" val="53351114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add a bit of vein redness…</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258</a:t>
            </a:fld>
            <a:endParaRPr lang="es-ES" dirty="0"/>
          </a:p>
        </p:txBody>
      </p:sp>
    </p:spTree>
    <p:extLst>
      <p:ext uri="{BB962C8B-B14F-4D97-AF65-F5344CB8AC3E}">
        <p14:creationId xmlns:p14="http://schemas.microsoft.com/office/powerpoint/2010/main" val="162396803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some general</a:t>
            </a:r>
            <a:r>
              <a:rPr lang="en-US" baseline="0" dirty="0"/>
              <a:t> sclera redness…</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259</a:t>
            </a:fld>
            <a:endParaRPr lang="es-ES" dirty="0"/>
          </a:p>
        </p:txBody>
      </p:sp>
    </p:spTree>
    <p:extLst>
      <p:ext uri="{BB962C8B-B14F-4D97-AF65-F5344CB8AC3E}">
        <p14:creationId xmlns:p14="http://schemas.microsoft.com/office/powerpoint/2010/main" val="604932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also increase the wetness for a convincing crying effect.</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260</a:t>
            </a:fld>
            <a:endParaRPr lang="es-ES" dirty="0"/>
          </a:p>
        </p:txBody>
      </p:sp>
    </p:spTree>
    <p:extLst>
      <p:ext uri="{BB962C8B-B14F-4D97-AF65-F5344CB8AC3E}">
        <p14:creationId xmlns:p14="http://schemas.microsoft.com/office/powerpoint/2010/main" val="101658574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other shot</a:t>
            </a:r>
            <a:r>
              <a:rPr lang="en-US" baseline="0" dirty="0"/>
              <a:t> showing the full change.</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261</a:t>
            </a:fld>
            <a:endParaRPr lang="es-ES" dirty="0"/>
          </a:p>
        </p:txBody>
      </p:sp>
    </p:spTree>
    <p:extLst>
      <p:ext uri="{BB962C8B-B14F-4D97-AF65-F5344CB8AC3E}">
        <p14:creationId xmlns:p14="http://schemas.microsoft.com/office/powerpoint/2010/main" val="67611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next generation life.</a:t>
            </a:r>
          </a:p>
        </p:txBody>
      </p:sp>
      <p:sp>
        <p:nvSpPr>
          <p:cNvPr id="4" name="Slide Number Placeholder 3"/>
          <p:cNvSpPr>
            <a:spLocks noGrp="1"/>
          </p:cNvSpPr>
          <p:nvPr>
            <p:ph type="sldNum" sz="quarter" idx="10"/>
          </p:nvPr>
        </p:nvSpPr>
        <p:spPr/>
        <p:txBody>
          <a:bodyPr/>
          <a:lstStyle/>
          <a:p>
            <a:fld id="{380B396E-FB55-400A-87FB-880D9F3DDA9F}" type="slidenum">
              <a:rPr lang="es-ES" smtClean="0"/>
              <a:t>27</a:t>
            </a:fld>
            <a:endParaRPr lang="es-ES" dirty="0"/>
          </a:p>
        </p:txBody>
      </p:sp>
    </p:spTree>
    <p:extLst>
      <p:ext uri="{BB962C8B-B14F-4D97-AF65-F5344CB8AC3E}">
        <p14:creationId xmlns:p14="http://schemas.microsoft.com/office/powerpoint/2010/main" val="410913632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The final part of the presentation</a:t>
            </a:r>
            <a:r>
              <a:rPr lang="en-US" baseline="0" noProof="0" dirty="0"/>
              <a:t> is post FX.</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263</a:t>
            </a:fld>
            <a:endParaRPr lang="es-ES" dirty="0"/>
          </a:p>
        </p:txBody>
      </p:sp>
    </p:spTree>
    <p:extLst>
      <p:ext uri="{BB962C8B-B14F-4D97-AF65-F5344CB8AC3E}">
        <p14:creationId xmlns:p14="http://schemas.microsoft.com/office/powerpoint/2010/main" val="157682461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In the past few</a:t>
            </a:r>
            <a:r>
              <a:rPr lang="en-US" baseline="0" dirty="0"/>
              <a:t> </a:t>
            </a:r>
            <a:r>
              <a:rPr lang="en-US" dirty="0"/>
              <a:t>years, </a:t>
            </a:r>
            <a:r>
              <a:rPr lang="en-US" baseline="0" dirty="0"/>
              <a:t>not only have we increased the amount of bump detail in character modeling, but also the screen resolution.</a:t>
            </a:r>
            <a:endParaRPr lang="es-E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Thanks to this, you can see details that were before impossible to represent.</a:t>
            </a:r>
          </a:p>
          <a:p>
            <a:endParaRPr lang="en-US" dirty="0"/>
          </a:p>
          <a:p>
            <a:r>
              <a:rPr lang="en-US" baseline="0" dirty="0"/>
              <a:t>However, images rendered at 1080p usually look synthetic. Extremely </a:t>
            </a:r>
            <a:r>
              <a:rPr lang="en-US" b="1" baseline="0" dirty="0"/>
              <a:t>perfect</a:t>
            </a:r>
            <a:r>
              <a:rPr lang="en-US" baseline="0" dirty="0"/>
              <a: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as</a:t>
            </a:r>
            <a:r>
              <a:rPr lang="en-US" baseline="0" dirty="0"/>
              <a:t> you can imagine, the higher the resolution, the harder the challenge.</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264</a:t>
            </a:fld>
            <a:endParaRPr lang="es-ES" dirty="0"/>
          </a:p>
        </p:txBody>
      </p:sp>
    </p:spTree>
    <p:extLst>
      <p:ext uri="{BB962C8B-B14F-4D97-AF65-F5344CB8AC3E}">
        <p14:creationId xmlns:p14="http://schemas.microsoft.com/office/powerpoint/2010/main" val="378380043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me, post effects</a:t>
            </a:r>
            <a:r>
              <a:rPr lang="en-US" baseline="0" dirty="0"/>
              <a:t> are a tool to combat this perfection.</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aseline="0" dirty="0"/>
              <a:t>You may be thinking: “But what do post effects have to do with character rendering?”</a:t>
            </a:r>
          </a:p>
          <a:p>
            <a:endParaRPr lang="en-US" baseline="0" dirty="0"/>
          </a:p>
          <a:p>
            <a:r>
              <a:rPr lang="en-US" baseline="0" dirty="0"/>
              <a:t>Stop that! It’s actually more important than anything else. </a:t>
            </a:r>
          </a:p>
          <a:p>
            <a:endParaRPr lang="en-US" baseline="0" dirty="0"/>
          </a:p>
          <a:p>
            <a:r>
              <a:rPr lang="en-US" baseline="0" dirty="0"/>
              <a:t>It will help to hide technical problems and increase the photorealism by masking the synthetic nature of the image.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They help to make the image more fuzzy, and harder to </a:t>
            </a:r>
            <a:r>
              <a:rPr lang="en-US" i="1" dirty="0"/>
              <a:t>understand</a:t>
            </a:r>
            <a:r>
              <a:rPr lang="en-US" dirty="0"/>
              <a:t>.</a:t>
            </a:r>
          </a:p>
          <a:p>
            <a:br>
              <a:rPr lang="en-US" dirty="0"/>
            </a:br>
            <a:r>
              <a:rPr lang="en-US" dirty="0"/>
              <a:t>When</a:t>
            </a:r>
            <a:r>
              <a:rPr lang="en-US" baseline="0" dirty="0"/>
              <a:t> you look at a photograph, it’s extremely hard to see what’s going on.</a:t>
            </a:r>
          </a:p>
          <a:p>
            <a:endParaRPr lang="en-US" baseline="0" dirty="0"/>
          </a:p>
          <a:p>
            <a:r>
              <a:rPr lang="en-US" baseline="0" dirty="0"/>
              <a:t>That is not the case for CG, generally speaking.</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265</a:t>
            </a:fld>
            <a:endParaRPr lang="es-ES" dirty="0"/>
          </a:p>
        </p:txBody>
      </p:sp>
    </p:spTree>
    <p:extLst>
      <p:ext uri="{BB962C8B-B14F-4D97-AF65-F5344CB8AC3E}">
        <p14:creationId xmlns:p14="http://schemas.microsoft.com/office/powerpoint/2010/main" val="302710269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noProof="0" dirty="0"/>
              <a:t>Perfection is the greatest enemy of photorealism.</a:t>
            </a:r>
          </a:p>
          <a:p>
            <a:endParaRPr lang="en-US" baseline="0" noProof="0" dirty="0"/>
          </a:p>
          <a:p>
            <a:r>
              <a:rPr lang="en-US" baseline="0" noProof="0" dirty="0"/>
              <a:t>In real-world, light transport is subject to blurring due to phenomena like scattering, depth of field, motion blur or bloom.</a:t>
            </a:r>
          </a:p>
          <a:p>
            <a:endParaRPr lang="en-US" baseline="0" noProof="0" dirty="0"/>
          </a:p>
          <a:p>
            <a:r>
              <a:rPr lang="en-US" baseline="0" noProof="0" dirty="0"/>
              <a:t>For example, scattering makes light to bounce many times before reaching our eyes, instead of following a straight line. This effectively diffuses or blurs the light.</a:t>
            </a:r>
          </a:p>
          <a:p>
            <a:endParaRPr lang="en-US" baseline="0" noProof="0" dirty="0"/>
          </a:p>
          <a:p>
            <a:r>
              <a:rPr lang="en-US" baseline="0" noProof="0" dirty="0"/>
              <a:t>Similarly, it is subject to noise.</a:t>
            </a:r>
          </a:p>
          <a:p>
            <a:endParaRPr lang="en-US" baseline="0" noProof="0" dirty="0"/>
          </a:p>
          <a:p>
            <a:r>
              <a:rPr lang="en-US" baseline="0" noProof="0" dirty="0"/>
              <a:t>Specially </a:t>
            </a:r>
            <a:r>
              <a:rPr lang="en-US" baseline="0" dirty="0"/>
              <a:t>in low light, where less photons arrive at the sensor of a camera, making the random nature of light transport more apparent, given the fact that less photons will be temporally averaged.</a:t>
            </a:r>
          </a:p>
          <a:p>
            <a:endParaRPr lang="en-US" baseline="0" noProof="0" dirty="0"/>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266</a:t>
            </a:fld>
            <a:endParaRPr lang="es-ES" dirty="0"/>
          </a:p>
        </p:txBody>
      </p:sp>
    </p:spTree>
    <p:extLst>
      <p:ext uri="{BB962C8B-B14F-4D97-AF65-F5344CB8AC3E}">
        <p14:creationId xmlns:p14="http://schemas.microsoft.com/office/powerpoint/2010/main" val="2886835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To motivate</a:t>
            </a:r>
            <a:r>
              <a:rPr lang="en-US" baseline="0" dirty="0"/>
              <a:t> the idea </a:t>
            </a:r>
            <a:r>
              <a:rPr lang="en-US" dirty="0"/>
              <a:t>with images:</a:t>
            </a:r>
            <a:r>
              <a:rPr lang="en-US" baseline="0" dirty="0"/>
              <a:t> </a:t>
            </a:r>
            <a:r>
              <a:rPr lang="en-US" dirty="0"/>
              <a:t>if</a:t>
            </a:r>
            <a:r>
              <a:rPr lang="en-US" baseline="0" dirty="0"/>
              <a:t> you look at an image from film, like this shot from Blade Runner, </a:t>
            </a:r>
          </a:p>
          <a:p>
            <a:r>
              <a:rPr lang="en-US" baseline="0" dirty="0"/>
              <a:t>you will see that it’s anything but perfect.</a:t>
            </a:r>
          </a:p>
          <a:p>
            <a:endParaRPr lang="en-US" baseline="0" dirty="0"/>
          </a:p>
          <a:p>
            <a:r>
              <a:rPr lang="en-US" baseline="0" dirty="0"/>
              <a:t>Notice how the depth of field and grain soften the image, and make it less predictable.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267</a:t>
            </a:fld>
            <a:endParaRPr lang="es-ES" dirty="0"/>
          </a:p>
        </p:txBody>
      </p:sp>
    </p:spTree>
    <p:extLst>
      <p:ext uri="{BB962C8B-B14F-4D97-AF65-F5344CB8AC3E}">
        <p14:creationId xmlns:p14="http://schemas.microsoft.com/office/powerpoint/2010/main" val="136721639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In this one, notice the atmosphere of the shot and how depth of field helps to add three-dimensionality to the character, and a sense of distance.</a:t>
            </a:r>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268</a:t>
            </a:fld>
            <a:endParaRPr lang="es-ES" dirty="0"/>
          </a:p>
        </p:txBody>
      </p:sp>
    </p:spTree>
    <p:extLst>
      <p:ext uri="{BB962C8B-B14F-4D97-AF65-F5344CB8AC3E}">
        <p14:creationId xmlns:p14="http://schemas.microsoft.com/office/powerpoint/2010/main" val="199502609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Just to show the</a:t>
            </a:r>
            <a:r>
              <a:rPr lang="en-US" baseline="0" dirty="0"/>
              <a:t> impact of these effects on rendering, </a:t>
            </a:r>
            <a:r>
              <a:rPr lang="en-US" dirty="0"/>
              <a:t>here you have an</a:t>
            </a:r>
            <a:r>
              <a:rPr lang="en-US" baseline="0" dirty="0"/>
              <a:t> image rendered with depth of field.</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269</a:t>
            </a:fld>
            <a:endParaRPr lang="es-ES" dirty="0"/>
          </a:p>
        </p:txBody>
      </p:sp>
    </p:spTree>
    <p:extLst>
      <p:ext uri="{BB962C8B-B14F-4D97-AF65-F5344CB8AC3E}">
        <p14:creationId xmlns:p14="http://schemas.microsoft.com/office/powerpoint/2010/main" val="281482264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without.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this case, depth of field not only allow to introduce imperfections, but also to hide rendering deficiencies.</a:t>
            </a:r>
          </a:p>
          <a:p>
            <a:endParaRPr lang="en-US" dirty="0"/>
          </a:p>
          <a:p>
            <a:r>
              <a:rPr lang="en-US" dirty="0"/>
              <a:t>Notice how the lack</a:t>
            </a:r>
            <a:r>
              <a:rPr lang="en-US" baseline="0" dirty="0"/>
              <a:t> of depth of field </a:t>
            </a:r>
            <a:r>
              <a:rPr lang="en-US" dirty="0"/>
              <a:t>reveals the fact that we don’t have facial hair on</a:t>
            </a:r>
            <a:r>
              <a:rPr lang="en-US" baseline="0" dirty="0"/>
              <a:t> the character,</a:t>
            </a:r>
          </a:p>
          <a:p>
            <a:r>
              <a:rPr lang="en-US" baseline="0" dirty="0"/>
              <a:t>showing its perfect and synthetic silhouette.</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270</a:t>
            </a:fld>
            <a:endParaRPr lang="es-ES" dirty="0"/>
          </a:p>
        </p:txBody>
      </p:sp>
    </p:spTree>
    <p:extLst>
      <p:ext uri="{BB962C8B-B14F-4D97-AF65-F5344CB8AC3E}">
        <p14:creationId xmlns:p14="http://schemas.microsoft.com/office/powerpoint/2010/main" val="107103012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On the other hand, we</a:t>
            </a:r>
            <a:r>
              <a:rPr lang="en-US" baseline="0" dirty="0"/>
              <a:t> are used to the presence of grain in film.</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271</a:t>
            </a:fld>
            <a:endParaRPr lang="es-ES" dirty="0"/>
          </a:p>
        </p:txBody>
      </p:sp>
    </p:spTree>
    <p:extLst>
      <p:ext uri="{BB962C8B-B14F-4D97-AF65-F5344CB8AC3E}">
        <p14:creationId xmlns:p14="http://schemas.microsoft.com/office/powerpoint/2010/main" val="95868526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depending</a:t>
            </a:r>
            <a:r>
              <a:rPr lang="en-US" baseline="0" dirty="0"/>
              <a:t> on the film stock, it can be quite noticeable.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272</a:t>
            </a:fld>
            <a:endParaRPr lang="es-ES" dirty="0"/>
          </a:p>
        </p:txBody>
      </p:sp>
    </p:spTree>
    <p:extLst>
      <p:ext uri="{BB962C8B-B14F-4D97-AF65-F5344CB8AC3E}">
        <p14:creationId xmlns:p14="http://schemas.microsoft.com/office/powerpoint/2010/main" val="64917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28</a:t>
            </a:fld>
            <a:endParaRPr lang="es-ES" dirty="0"/>
          </a:p>
        </p:txBody>
      </p:sp>
    </p:spTree>
    <p:extLst>
      <p:ext uri="{BB962C8B-B14F-4D97-AF65-F5344CB8AC3E}">
        <p14:creationId xmlns:p14="http://schemas.microsoft.com/office/powerpoint/2010/main" val="207561359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Notice that these </a:t>
            </a:r>
            <a:r>
              <a:rPr lang="en-US" baseline="0" dirty="0"/>
              <a:t>kinds of imperfections make the image more believable…</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273</a:t>
            </a:fld>
            <a:endParaRPr lang="es-ES" dirty="0"/>
          </a:p>
        </p:txBody>
      </p:sp>
    </p:spTree>
    <p:extLst>
      <p:ext uri="{BB962C8B-B14F-4D97-AF65-F5344CB8AC3E}">
        <p14:creationId xmlns:p14="http://schemas.microsoft.com/office/powerpoint/2010/main" val="404615051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…without them,</a:t>
            </a:r>
            <a:r>
              <a:rPr lang="en-US" baseline="0" dirty="0"/>
              <a:t> the perfection of a render –especially in low lighting conditions– can quickly ruin the realism.</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274</a:t>
            </a:fld>
            <a:endParaRPr lang="es-ES" dirty="0"/>
          </a:p>
        </p:txBody>
      </p:sp>
    </p:spTree>
    <p:extLst>
      <p:ext uri="{BB962C8B-B14F-4D97-AF65-F5344CB8AC3E}">
        <p14:creationId xmlns:p14="http://schemas.microsoft.com/office/powerpoint/2010/main" val="148589594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Aliasing is</a:t>
            </a:r>
            <a:r>
              <a:rPr lang="en-US" baseline="0" dirty="0"/>
              <a:t> an important enemy of photorealism as well.</a:t>
            </a:r>
          </a:p>
          <a:p>
            <a:endParaRPr lang="en-US" baseline="0" dirty="0"/>
          </a:p>
          <a:p>
            <a:r>
              <a:rPr lang="en-US" baseline="0" dirty="0"/>
              <a:t>On a related note, filtering artifacts typically show as banding, which unfortunately reveals the synthetic nature of an CG image.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SMAA T2x, or temporal</a:t>
            </a:r>
            <a:r>
              <a:rPr lang="en-US" baseline="0" dirty="0"/>
              <a:t> subpixel morphological antialiasing, helped us to solve both problems.</a:t>
            </a:r>
          </a:p>
          <a:p>
            <a:endParaRPr lang="en-US" baseline="0" dirty="0"/>
          </a:p>
          <a:p>
            <a:r>
              <a:rPr lang="en-US" baseline="0" dirty="0"/>
              <a:t>It basically deals with the jaggies by using an improved version of morphological antialiasing,</a:t>
            </a:r>
          </a:p>
          <a:p>
            <a:r>
              <a:rPr lang="en-US" baseline="0" dirty="0"/>
              <a:t>and deals with subpixel features, temporal stability and filtering quality by using temporal supersampling.</a:t>
            </a:r>
          </a:p>
        </p:txBody>
      </p:sp>
      <p:sp>
        <p:nvSpPr>
          <p:cNvPr id="4" name="Slide Number Placeholder 3"/>
          <p:cNvSpPr>
            <a:spLocks noGrp="1"/>
          </p:cNvSpPr>
          <p:nvPr>
            <p:ph type="sldNum" sz="quarter" idx="10"/>
          </p:nvPr>
        </p:nvSpPr>
        <p:spPr/>
        <p:txBody>
          <a:bodyPr/>
          <a:lstStyle/>
          <a:p>
            <a:fld id="{380B396E-FB55-400A-87FB-880D9F3DDA9F}" type="slidenum">
              <a:rPr lang="es-ES" smtClean="0"/>
              <a:t>275</a:t>
            </a:fld>
            <a:endParaRPr lang="es-ES" dirty="0"/>
          </a:p>
        </p:txBody>
      </p:sp>
    </p:spTree>
    <p:extLst>
      <p:ext uri="{BB962C8B-B14F-4D97-AF65-F5344CB8AC3E}">
        <p14:creationId xmlns:p14="http://schemas.microsoft.com/office/powerpoint/2010/main" val="175743468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brief recap, temporal supersampling can be described as a smart blend of two consecutive frames.</a:t>
            </a:r>
          </a:p>
          <a:p>
            <a:endParaRPr lang="en-US" baseline="0" dirty="0"/>
          </a:p>
          <a:p>
            <a:r>
              <a:rPr lang="en-US" baseline="0" dirty="0"/>
              <a:t>This naturally helps to reduce aliasing and flickering due to subpixel features, but it can do more than that.</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276</a:t>
            </a:fld>
            <a:endParaRPr lang="es-ES" dirty="0"/>
          </a:p>
        </p:txBody>
      </p:sp>
    </p:spTree>
    <p:extLst>
      <p:ext uri="{BB962C8B-B14F-4D97-AF65-F5344CB8AC3E}">
        <p14:creationId xmlns:p14="http://schemas.microsoft.com/office/powerpoint/2010/main" val="114698814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Something not usuall</a:t>
            </a:r>
            <a:r>
              <a:rPr lang="en-US" baseline="0" dirty="0"/>
              <a:t>y taken into account is that all jittered techniques like subsurface scattering,</a:t>
            </a:r>
          </a:p>
          <a:p>
            <a:r>
              <a:rPr lang="en-US" baseline="0" dirty="0"/>
              <a:t>shadow mapping, ambient occlusion and so on, </a:t>
            </a:r>
            <a:r>
              <a:rPr lang="en-US" dirty="0"/>
              <a:t>can double their sample counts for free.</a:t>
            </a:r>
          </a:p>
          <a:p>
            <a:endParaRPr lang="en-US" dirty="0"/>
          </a:p>
          <a:p>
            <a:r>
              <a:rPr lang="en-US" dirty="0"/>
              <a:t>For that, we just</a:t>
            </a:r>
            <a:r>
              <a:rPr lang="en-US" baseline="0" dirty="0"/>
              <a:t> </a:t>
            </a:r>
            <a:r>
              <a:rPr lang="en-US" dirty="0"/>
              <a:t>have to swap the jitter</a:t>
            </a:r>
            <a:r>
              <a:rPr lang="en-US" baseline="0" dirty="0"/>
              <a:t> offsets and/or the jitter textures per frame.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277</a:t>
            </a:fld>
            <a:endParaRPr lang="es-ES" dirty="0"/>
          </a:p>
        </p:txBody>
      </p:sp>
    </p:spTree>
    <p:extLst>
      <p:ext uri="{BB962C8B-B14F-4D97-AF65-F5344CB8AC3E}">
        <p14:creationId xmlns:p14="http://schemas.microsoft.com/office/powerpoint/2010/main" val="235524717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you have a comparison for subsurface scattering…</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278</a:t>
            </a:fld>
            <a:endParaRPr lang="es-ES" dirty="0"/>
          </a:p>
        </p:txBody>
      </p:sp>
    </p:spTree>
    <p:extLst>
      <p:ext uri="{BB962C8B-B14F-4D97-AF65-F5344CB8AC3E}">
        <p14:creationId xmlns:p14="http://schemas.microsoft.com/office/powerpoint/2010/main" val="1241975487"/>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you can see the reduced banding</a:t>
            </a:r>
            <a:r>
              <a:rPr lang="en-US" baseline="0" dirty="0"/>
              <a:t> in the case of using SMAA T2x.</a:t>
            </a:r>
          </a:p>
          <a:p>
            <a:endParaRPr lang="en-US" baseline="0" dirty="0"/>
          </a:p>
          <a:p>
            <a:r>
              <a:rPr lang="en-US" baseline="0" dirty="0"/>
              <a:t>This really helps to hide filtering artifacts, and hence to prevent them from revealing the synthetic origin of a CG image.</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279</a:t>
            </a:fld>
            <a:endParaRPr lang="es-ES" dirty="0"/>
          </a:p>
        </p:txBody>
      </p:sp>
    </p:spTree>
    <p:extLst>
      <p:ext uri="{BB962C8B-B14F-4D97-AF65-F5344CB8AC3E}">
        <p14:creationId xmlns:p14="http://schemas.microsoft.com/office/powerpoint/2010/main" val="99680961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280</a:t>
            </a:fld>
            <a:endParaRPr lang="es-ES" dirty="0"/>
          </a:p>
        </p:txBody>
      </p:sp>
    </p:spTree>
    <p:extLst>
      <p:ext uri="{BB962C8B-B14F-4D97-AF65-F5344CB8AC3E}">
        <p14:creationId xmlns:p14="http://schemas.microsoft.com/office/powerpoint/2010/main" val="251370946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want to remark that for character rendering, each detail counts, even if</a:t>
            </a:r>
            <a:r>
              <a:rPr lang="en-US" sz="1200" b="0" i="0" kern="1200" baseline="0" dirty="0">
                <a:solidFill>
                  <a:schemeClr val="tx1"/>
                </a:solidFill>
                <a:effectLst/>
                <a:latin typeface="+mn-lt"/>
                <a:ea typeface="+mn-ea"/>
                <a:cs typeface="+mn-cs"/>
              </a:rPr>
              <a:t> it can appear to be a subtle difference when considered individually.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perfection is the enemy of photorealism; overcoming it is the most important goal for crafting believable images.</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we</a:t>
            </a:r>
            <a:r>
              <a:rPr lang="en-US" sz="1200" b="0" i="0" kern="1200" baseline="0" dirty="0">
                <a:solidFill>
                  <a:schemeClr val="tx1"/>
                </a:solidFill>
                <a:effectLst/>
                <a:latin typeface="+mn-lt"/>
                <a:ea typeface="+mn-ea"/>
                <a:cs typeface="+mn-cs"/>
              </a:rPr>
              <a:t> believe that</a:t>
            </a:r>
            <a:r>
              <a:rPr lang="en-US" sz="1200" b="0" i="0" kern="1200" dirty="0">
                <a:solidFill>
                  <a:schemeClr val="tx1"/>
                </a:solidFill>
                <a:effectLst/>
                <a:latin typeface="+mn-lt"/>
                <a:ea typeface="+mn-ea"/>
                <a:cs typeface="+mn-cs"/>
              </a:rPr>
              <a:t> overcoming</a:t>
            </a:r>
            <a:r>
              <a:rPr lang="en-US" sz="1200" b="0" i="0" kern="1200" baseline="0" dirty="0">
                <a:solidFill>
                  <a:schemeClr val="tx1"/>
                </a:solidFill>
                <a:effectLst/>
                <a:latin typeface="+mn-lt"/>
                <a:ea typeface="+mn-ea"/>
                <a:cs typeface="+mn-cs"/>
              </a:rPr>
              <a:t> the uncanny valley will enable to increase the empathy with the characters. </a:t>
            </a:r>
            <a:r>
              <a:rPr lang="en-US" sz="1200" b="0" i="0" kern="1200" dirty="0">
                <a:solidFill>
                  <a:schemeClr val="tx1"/>
                </a:solidFill>
                <a:effectLst/>
                <a:latin typeface="+mn-lt"/>
                <a:ea typeface="+mn-ea"/>
                <a:cs typeface="+mn-cs"/>
              </a:rPr>
              <a:t>This will</a:t>
            </a:r>
            <a:r>
              <a:rPr lang="en-US" sz="1200" b="0" i="0" kern="1200" baseline="0" dirty="0">
                <a:solidFill>
                  <a:schemeClr val="tx1"/>
                </a:solidFill>
                <a:effectLst/>
                <a:latin typeface="+mn-lt"/>
                <a:ea typeface="+mn-ea"/>
                <a:cs typeface="+mn-cs"/>
              </a:rPr>
              <a:t> help story tellers to create stronger links with the players, and more </a:t>
            </a:r>
            <a:r>
              <a:rPr lang="en-US" sz="1200" b="0" i="0" kern="1200" dirty="0">
                <a:solidFill>
                  <a:schemeClr val="tx1"/>
                </a:solidFill>
                <a:effectLst/>
                <a:latin typeface="+mn-lt"/>
                <a:ea typeface="+mn-ea"/>
                <a:cs typeface="+mn-cs"/>
              </a:rPr>
              <a:t>deeply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reach their feelings.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281</a:t>
            </a:fld>
            <a:endParaRPr lang="es-ES" dirty="0"/>
          </a:p>
        </p:txBody>
      </p:sp>
    </p:spTree>
    <p:extLst>
      <p:ext uri="{BB962C8B-B14F-4D97-AF65-F5344CB8AC3E}">
        <p14:creationId xmlns:p14="http://schemas.microsoft.com/office/powerpoint/2010/main" val="243902563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282</a:t>
            </a:fld>
            <a:endParaRPr lang="es-ES" dirty="0"/>
          </a:p>
        </p:txBody>
      </p:sp>
    </p:spTree>
    <p:extLst>
      <p:ext uri="{BB962C8B-B14F-4D97-AF65-F5344CB8AC3E}">
        <p14:creationId xmlns:p14="http://schemas.microsoft.com/office/powerpoint/2010/main" val="1576824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The level of detail of characters has steadily increased in the past few years.</a:t>
            </a:r>
          </a:p>
          <a:p>
            <a:endParaRPr lang="en-US" baseline="0" dirty="0"/>
          </a:p>
          <a:p>
            <a:r>
              <a:rPr lang="en-US" baseline="0" dirty="0"/>
              <a:t>There are now many games with incredibly beautiful and detailed faces.</a:t>
            </a:r>
          </a:p>
          <a:p>
            <a:endParaRPr lang="en-US" baseline="0" dirty="0"/>
          </a:p>
          <a:p>
            <a:r>
              <a:rPr lang="en-US" baseline="0" dirty="0"/>
              <a:t>Unfortunately, if we don’t raise the technology to the same level, what you will get is again...</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29</a:t>
            </a:fld>
            <a:endParaRPr lang="es-ES" dirty="0"/>
          </a:p>
        </p:txBody>
      </p:sp>
    </p:spTree>
    <p:extLst>
      <p:ext uri="{BB962C8B-B14F-4D97-AF65-F5344CB8AC3E}">
        <p14:creationId xmlns:p14="http://schemas.microsoft.com/office/powerpoint/2010/main" val="207561359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The rendered data</a:t>
            </a:r>
            <a:r>
              <a:rPr lang="en-US" baseline="0" noProof="0" dirty="0"/>
              <a:t> looked great, the next step was to make this move. </a:t>
            </a:r>
            <a:endParaRPr lang="en-US" noProof="0" dirty="0"/>
          </a:p>
          <a:p>
            <a:endParaRPr lang="en-US" noProof="0" dirty="0"/>
          </a:p>
          <a:p>
            <a:r>
              <a:rPr lang="en-US" noProof="0" dirty="0"/>
              <a:t>So how</a:t>
            </a:r>
            <a:r>
              <a:rPr lang="en-US" baseline="0" noProof="0" dirty="0"/>
              <a:t> did we animate this? </a:t>
            </a:r>
          </a:p>
          <a:p>
            <a:endParaRPr lang="en-US" baseline="0" noProof="0" dirty="0"/>
          </a:p>
          <a:p>
            <a:r>
              <a:rPr lang="en-US" baseline="0" noProof="0" dirty="0"/>
              <a:t>There are 3 sections to animation. The capture, which was done at Paul Debevec’s graphic lab at ICT; fitting the deformation and animation to a standard game rig, and driving this fitted data in our game rendering environment.</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283</a:t>
            </a:fld>
            <a:endParaRPr lang="es-ES" dirty="0"/>
          </a:p>
        </p:txBody>
      </p:sp>
    </p:spTree>
    <p:extLst>
      <p:ext uri="{BB962C8B-B14F-4D97-AF65-F5344CB8AC3E}">
        <p14:creationId xmlns:p14="http://schemas.microsoft.com/office/powerpoint/2010/main" val="359792831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Our source data was captured by th</a:t>
            </a:r>
            <a:r>
              <a:rPr lang="en-US" baseline="0" noProof="0" dirty="0"/>
              <a:t>e graphics lab at ICT. They provided 2 pieces of data, a series of 30 high resolution – 4.5M points scans, and a tracked mesh at approximately 20K points.</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284</a:t>
            </a:fld>
            <a:endParaRPr lang="es-ES" dirty="0"/>
          </a:p>
        </p:txBody>
      </p:sp>
    </p:spTree>
    <p:extLst>
      <p:ext uri="{BB962C8B-B14F-4D97-AF65-F5344CB8AC3E}">
        <p14:creationId xmlns:p14="http://schemas.microsoft.com/office/powerpoint/2010/main" val="359792831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The high resolution scans were accompanied with RGB Normals, Specular normals, Specular Intensity and a Diffuse albedo. This</a:t>
            </a:r>
            <a:r>
              <a:rPr lang="en-US" baseline="0" noProof="0" dirty="0"/>
              <a:t> data was captured with the Lightstage X. For this work we only utilized the high resolution scans and the diffuse albedo maps.</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285</a:t>
            </a:fld>
            <a:endParaRPr lang="es-ES" dirty="0"/>
          </a:p>
        </p:txBody>
      </p:sp>
    </p:spTree>
    <p:extLst>
      <p:ext uri="{BB962C8B-B14F-4D97-AF65-F5344CB8AC3E}">
        <p14:creationId xmlns:p14="http://schemas.microsoft.com/office/powerpoint/2010/main" val="359792831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An</a:t>
            </a:r>
            <a:r>
              <a:rPr lang="en-US" baseline="0" noProof="0" dirty="0"/>
              <a:t> example of the resolution of the meshes we started with. These meshes were acquired with ICT’s Lighstage X.</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286</a:t>
            </a:fld>
            <a:endParaRPr lang="es-ES" dirty="0"/>
          </a:p>
        </p:txBody>
      </p:sp>
    </p:spTree>
    <p:extLst>
      <p:ext uri="{BB962C8B-B14F-4D97-AF65-F5344CB8AC3E}">
        <p14:creationId xmlns:p14="http://schemas.microsoft.com/office/powerpoint/2010/main" val="210693164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noProof="0" dirty="0">
                <a:solidFill>
                  <a:schemeClr val="tx1"/>
                </a:solidFill>
                <a:effectLst/>
                <a:latin typeface="+mn-lt"/>
                <a:ea typeface="+mn-ea"/>
                <a:cs typeface="+mn-cs"/>
              </a:rPr>
              <a:t>The tracking,</a:t>
            </a:r>
            <a:r>
              <a:rPr lang="en-US" sz="1200" i="0" kern="1200" baseline="0" noProof="0" dirty="0">
                <a:solidFill>
                  <a:schemeClr val="tx1"/>
                </a:solidFill>
                <a:effectLst/>
                <a:latin typeface="+mn-lt"/>
                <a:ea typeface="+mn-ea"/>
                <a:cs typeface="+mn-cs"/>
              </a:rPr>
              <a:t> is a novel method developed by Graham Fyffe of the ICT Graphics Lab and was presented at Siggraph 2013.</a:t>
            </a:r>
          </a:p>
          <a:p>
            <a:endParaRPr lang="en-US" sz="1200" i="0" kern="1200" noProof="0" dirty="0">
              <a:solidFill>
                <a:schemeClr val="tx1"/>
              </a:solidFill>
              <a:effectLst/>
              <a:latin typeface="+mn-lt"/>
              <a:ea typeface="+mn-ea"/>
              <a:cs typeface="+mn-cs"/>
            </a:endParaRPr>
          </a:p>
          <a:p>
            <a:r>
              <a:rPr lang="en-US" sz="1200" i="0" kern="1200" noProof="0" dirty="0">
                <a:solidFill>
                  <a:schemeClr val="tx1"/>
                </a:solidFill>
                <a:effectLst/>
                <a:latin typeface="+mn-lt"/>
                <a:ea typeface="+mn-ea"/>
                <a:cs typeface="+mn-cs"/>
              </a:rPr>
              <a:t>Digital Ira face is built from eight light stage scans of Ari Shapiro, each accurate to 0.1mm, each with diffuse texture, specular intensity, surface normals, and displacement.  </a:t>
            </a:r>
          </a:p>
          <a:p>
            <a:endParaRPr lang="en-US" sz="1200" i="0" kern="1200" noProof="0" dirty="0">
              <a:solidFill>
                <a:schemeClr val="tx1"/>
              </a:solidFill>
              <a:effectLst/>
              <a:latin typeface="+mn-lt"/>
              <a:ea typeface="+mn-ea"/>
              <a:cs typeface="+mn-cs"/>
            </a:endParaRPr>
          </a:p>
          <a:p>
            <a:r>
              <a:rPr lang="en-US" sz="1200" i="0" kern="1200" noProof="0" dirty="0">
                <a:solidFill>
                  <a:schemeClr val="tx1"/>
                </a:solidFill>
                <a:effectLst/>
                <a:latin typeface="+mn-lt"/>
                <a:ea typeface="+mn-ea"/>
                <a:cs typeface="+mn-cs"/>
              </a:rPr>
              <a:t>The scans are corresponded together to the pixel level into a blendshape facial model , which is then driven by markerless video performance capture. </a:t>
            </a:r>
          </a:p>
          <a:p>
            <a:endParaRPr lang="en-US" sz="1200" i="0" kern="1200" noProof="0" dirty="0">
              <a:solidFill>
                <a:schemeClr val="tx1"/>
              </a:solidFill>
              <a:effectLst/>
              <a:latin typeface="+mn-lt"/>
              <a:ea typeface="+mn-ea"/>
              <a:cs typeface="+mn-cs"/>
            </a:endParaRPr>
          </a:p>
          <a:p>
            <a:r>
              <a:rPr lang="en-US" sz="1200" i="0" kern="1200" noProof="0" dirty="0">
                <a:solidFill>
                  <a:schemeClr val="tx1"/>
                </a:solidFill>
                <a:effectLst/>
                <a:latin typeface="+mn-lt"/>
                <a:ea typeface="+mn-ea"/>
                <a:cs typeface="+mn-cs"/>
              </a:rPr>
              <a:t>But</a:t>
            </a:r>
            <a:r>
              <a:rPr lang="en-US" sz="1200" i="0" kern="1200" baseline="0" noProof="0" dirty="0">
                <a:solidFill>
                  <a:schemeClr val="tx1"/>
                </a:solidFill>
                <a:effectLst/>
                <a:latin typeface="+mn-lt"/>
                <a:ea typeface="+mn-ea"/>
                <a:cs typeface="+mn-cs"/>
              </a:rPr>
              <a:t> this data is still too dense for us to run in game compatible environment.</a:t>
            </a:r>
            <a:endParaRPr lang="en-US" i="0" noProof="0" dirty="0"/>
          </a:p>
        </p:txBody>
      </p:sp>
      <p:sp>
        <p:nvSpPr>
          <p:cNvPr id="4" name="Slide Number Placeholder 3"/>
          <p:cNvSpPr>
            <a:spLocks noGrp="1"/>
          </p:cNvSpPr>
          <p:nvPr>
            <p:ph type="sldNum" sz="quarter" idx="10"/>
          </p:nvPr>
        </p:nvSpPr>
        <p:spPr/>
        <p:txBody>
          <a:bodyPr/>
          <a:lstStyle/>
          <a:p>
            <a:fld id="{380B396E-FB55-400A-87FB-880D9F3DDA9F}" type="slidenum">
              <a:rPr lang="es-ES" smtClean="0"/>
              <a:t>287</a:t>
            </a:fld>
            <a:endParaRPr lang="es-ES" dirty="0"/>
          </a:p>
        </p:txBody>
      </p:sp>
    </p:spTree>
    <p:extLst>
      <p:ext uri="{BB962C8B-B14F-4D97-AF65-F5344CB8AC3E}">
        <p14:creationId xmlns:p14="http://schemas.microsoft.com/office/powerpoint/2010/main" val="29242968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tracking method was developed</a:t>
            </a:r>
            <a:r>
              <a:rPr lang="en-US" baseline="0" dirty="0"/>
              <a:t> to solve the problem of drift in optical flow. Several solutions have been published in recent years. ICT’s attempt was focused in solving a performance flow graph in regionalized pose space. For more info refer to the Siggraph 2013 talk.</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288</a:t>
            </a:fld>
            <a:endParaRPr lang="es-ES" dirty="0"/>
          </a:p>
        </p:txBody>
      </p:sp>
    </p:spTree>
    <p:extLst>
      <p:ext uri="{BB962C8B-B14F-4D97-AF65-F5344CB8AC3E}">
        <p14:creationId xmlns:p14="http://schemas.microsoft.com/office/powerpoint/2010/main" val="132225679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compress the data further we divided</a:t>
            </a:r>
            <a:r>
              <a:rPr lang="en-US" baseline="0" dirty="0"/>
              <a:t> the data into two, high and low frequency deformation.</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289</a:t>
            </a:fld>
            <a:endParaRPr lang="es-ES" dirty="0"/>
          </a:p>
        </p:txBody>
      </p:sp>
    </p:spTree>
    <p:extLst>
      <p:ext uri="{BB962C8B-B14F-4D97-AF65-F5344CB8AC3E}">
        <p14:creationId xmlns:p14="http://schemas.microsoft.com/office/powerpoint/2010/main" val="270230069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Starting with the low frequency deformation we interpret the denser deformation as a series of animated</a:t>
            </a:r>
            <a:r>
              <a:rPr lang="en-US" baseline="0" noProof="0" dirty="0"/>
              <a:t> </a:t>
            </a:r>
            <a:r>
              <a:rPr lang="en-US" noProof="0" dirty="0"/>
              <a:t>bone</a:t>
            </a:r>
            <a:r>
              <a:rPr lang="en-US" baseline="0" noProof="0" dirty="0"/>
              <a:t> and bone weights.</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290</a:t>
            </a:fld>
            <a:endParaRPr lang="es-ES" dirty="0"/>
          </a:p>
        </p:txBody>
      </p:sp>
    </p:spTree>
    <p:extLst>
      <p:ext uri="{BB962C8B-B14F-4D97-AF65-F5344CB8AC3E}">
        <p14:creationId xmlns:p14="http://schemas.microsoft.com/office/powerpoint/2010/main" val="35979283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fit the deformation to bones,</a:t>
            </a:r>
            <a:r>
              <a:rPr lang="en-US" baseline="0" dirty="0"/>
              <a:t> we have a 3 step process.</a:t>
            </a:r>
          </a:p>
          <a:p>
            <a:endParaRPr lang="en-US" baseline="0" dirty="0"/>
          </a:p>
          <a:p>
            <a:r>
              <a:rPr lang="en-US" baseline="0" dirty="0"/>
              <a:t>First we find, for every point in the game mesh, an equivalent point in the high resolution mesh, that becomes our target point.</a:t>
            </a:r>
          </a:p>
          <a:p>
            <a:endParaRPr lang="en-US" baseline="0" dirty="0"/>
          </a:p>
          <a:p>
            <a:r>
              <a:rPr lang="en-US" baseline="0" dirty="0"/>
              <a:t>We optimize skin weights and then the bone animation, we iterate this process a few times.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291</a:t>
            </a:fld>
            <a:endParaRPr lang="es-ES" dirty="0"/>
          </a:p>
        </p:txBody>
      </p:sp>
    </p:spTree>
    <p:extLst>
      <p:ext uri="{BB962C8B-B14F-4D97-AF65-F5344CB8AC3E}">
        <p14:creationId xmlns:p14="http://schemas.microsoft.com/office/powerpoint/2010/main" val="161320995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initialize the animation</a:t>
            </a:r>
            <a:r>
              <a:rPr lang="en-US" baseline="0" dirty="0"/>
              <a:t> by loading a bone skeleton and extracting the bone animation by constructing a matrix transform from the closest point and normal on the source mesh. We initialize the bone weighting by standard closest distance to a larger set of bones. In the case of this test we used 8 bones.</a:t>
            </a:r>
          </a:p>
          <a:p>
            <a:endParaRPr lang="en-US" baseline="0" dirty="0"/>
          </a:p>
          <a:p>
            <a:r>
              <a:rPr lang="en-US" baseline="0" dirty="0"/>
              <a:t>Once we have our initial bone and skinning, we minimize the error to find the best weight combination of four bones. This is simply done by finding the square distance between the skinned point and the goal point for all verts for all frames for all axes and minimizing this using NNLS.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292</a:t>
            </a:fld>
            <a:endParaRPr lang="es-ES" dirty="0"/>
          </a:p>
        </p:txBody>
      </p:sp>
    </p:spTree>
    <p:extLst>
      <p:ext uri="{BB962C8B-B14F-4D97-AF65-F5344CB8AC3E}">
        <p14:creationId xmlns:p14="http://schemas.microsoft.com/office/powerpoint/2010/main" val="184258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p>
        </p:txBody>
      </p:sp>
      <p:sp>
        <p:nvSpPr>
          <p:cNvPr id="4" name="Slide Number Placeholder 3"/>
          <p:cNvSpPr>
            <a:spLocks noGrp="1"/>
          </p:cNvSpPr>
          <p:nvPr>
            <p:ph type="sldNum" sz="quarter" idx="10"/>
          </p:nvPr>
        </p:nvSpPr>
        <p:spPr/>
        <p:txBody>
          <a:bodyPr/>
          <a:lstStyle/>
          <a:p>
            <a:fld id="{380B396E-FB55-400A-87FB-880D9F3DDA9F}" type="slidenum">
              <a:rPr lang="es-ES" smtClean="0"/>
              <a:t>30</a:t>
            </a:fld>
            <a:endParaRPr lang="es-ES" dirty="0"/>
          </a:p>
        </p:txBody>
      </p:sp>
    </p:spTree>
    <p:extLst>
      <p:ext uri="{BB962C8B-B14F-4D97-AF65-F5344CB8AC3E}">
        <p14:creationId xmlns:p14="http://schemas.microsoft.com/office/powerpoint/2010/main" val="300527215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prior related work on skinning optimization. The work we did on Face Robot did some of this, but instead of NNLS this work requires a good initial skinning and iterates towards the result. The major difference on our current work is that the algorithm we are using is very efficient and it is greedy, it can be used in any number of configurations, it is not restricted to faces.</a:t>
            </a:r>
          </a:p>
          <a:p>
            <a:endParaRPr lang="en-US" baseline="0" dirty="0"/>
          </a:p>
          <a:p>
            <a:r>
              <a:rPr lang="en-US" baseline="0" dirty="0"/>
              <a:t>The paper of Landreneau and Schaefer presents an interesting variation, in there the authors optimize for Laplacian instead of position. This means that there will be some more error on the point position and less on the derivatives of the surface. This is particularly interesting if the meshes are very dense, in case of our meshes we use very sparse data so the error in the Laplacian is less important as the error in position.</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293</a:t>
            </a:fld>
            <a:endParaRPr lang="es-ES" dirty="0"/>
          </a:p>
        </p:txBody>
      </p:sp>
    </p:spTree>
    <p:extLst>
      <p:ext uri="{BB962C8B-B14F-4D97-AF65-F5344CB8AC3E}">
        <p14:creationId xmlns:p14="http://schemas.microsoft.com/office/powerpoint/2010/main" val="350109675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prior work we realize that the</a:t>
            </a:r>
            <a:r>
              <a:rPr lang="en-US" baseline="0" dirty="0"/>
              <a:t> error can be further minimized if we also optimize the animation. For this, we are using simple weighed 3d point registration. We used walker et al 3d point registration since it describes how to do weighted point registration.</a:t>
            </a:r>
          </a:p>
          <a:p>
            <a:endParaRPr lang="en-US" baseline="0" dirty="0"/>
          </a:p>
          <a:p>
            <a:r>
              <a:rPr lang="en-US" baseline="0" dirty="0"/>
              <a:t>Once the animation has been optimized per frames, we iterate and reoptimize the bones getting much closer to the original result.</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294</a:t>
            </a:fld>
            <a:endParaRPr lang="es-ES" dirty="0"/>
          </a:p>
        </p:txBody>
      </p:sp>
    </p:spTree>
    <p:extLst>
      <p:ext uri="{BB962C8B-B14F-4D97-AF65-F5344CB8AC3E}">
        <p14:creationId xmlns:p14="http://schemas.microsoft.com/office/powerpoint/2010/main" val="311547124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results in very</a:t>
            </a:r>
            <a:r>
              <a:rPr lang="en-US" baseline="0" dirty="0"/>
              <a:t> faithful, low frequency deformation.</a:t>
            </a:r>
          </a:p>
          <a:p>
            <a:endParaRPr lang="en-US" baseline="0" dirty="0"/>
          </a:p>
          <a:p>
            <a:r>
              <a:rPr lang="en-US" baseline="0" dirty="0"/>
              <a:t>In our work we used 70 bones, and 2 different resolution meshes, the one here is 1000 points.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295</a:t>
            </a:fld>
            <a:endParaRPr lang="es-ES" dirty="0"/>
          </a:p>
        </p:txBody>
      </p:sp>
    </p:spTree>
    <p:extLst>
      <p:ext uri="{BB962C8B-B14F-4D97-AF65-F5344CB8AC3E}">
        <p14:creationId xmlns:p14="http://schemas.microsoft.com/office/powerpoint/2010/main" val="31788580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take</a:t>
            </a:r>
            <a:r>
              <a:rPr lang="en-US" baseline="0" dirty="0"/>
              <a:t> the same fitting approach to derive the high frequency deformation. To have the complex subtle deformation in game we limited ourselves to very close to current gen number and size of maps. To create the data we first think how this data will be driven, then create the set of maps that will best represent the source. Since we use vertex stress to blend the different textures, we use vertex stress to derive these maps.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296</a:t>
            </a:fld>
            <a:endParaRPr lang="es-ES" dirty="0"/>
          </a:p>
        </p:txBody>
      </p:sp>
    </p:spTree>
    <p:extLst>
      <p:ext uri="{BB962C8B-B14F-4D97-AF65-F5344CB8AC3E}">
        <p14:creationId xmlns:p14="http://schemas.microsoft.com/office/powerpoint/2010/main" val="95131816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looked at</a:t>
            </a:r>
            <a:r>
              <a:rPr lang="en-US" baseline="0" dirty="0"/>
              <a:t> several versions of defining stress on a vertex.</a:t>
            </a:r>
          </a:p>
          <a:p>
            <a:r>
              <a:rPr lang="en-US" baseline="0" dirty="0"/>
              <a:t>The simplest is displacement. In this method, the stress of the vertex is determined by how far it travels in head space away from the rest pose.</a:t>
            </a:r>
          </a:p>
          <a:p>
            <a:r>
              <a:rPr lang="en-US" baseline="0" dirty="0"/>
              <a:t>1D stress or strain based stress considers the ratio between the animated and the rest area for every given vertex. This is a commonly used technique.</a:t>
            </a:r>
          </a:p>
          <a:p>
            <a:r>
              <a:rPr lang="en-US" baseline="0" dirty="0"/>
              <a:t>2D stress projects the 1D stress on UV axes</a:t>
            </a:r>
          </a:p>
          <a:p>
            <a:r>
              <a:rPr lang="en-US" baseline="0" dirty="0"/>
              <a:t>5D stress is 2d strain and displacement. Alex Ma describes this measure of stress in his paper on Polynomial Displacement Maps. The paper describes taking PCA of the 5d axes we can find the main 2. If we project these on the texture space we have the major axes of deformation of the skin which could serve as orientation to the 2d Stress.</a:t>
            </a:r>
          </a:p>
          <a:p>
            <a:endParaRPr lang="en-US" baseline="0" dirty="0"/>
          </a:p>
          <a:p>
            <a:r>
              <a:rPr lang="en-US" baseline="0" dirty="0"/>
              <a:t>We are currently computed in CPU by looking at the average length of neighbor edges to a vertex. A better form of stress could be computed by looking  at the standard deviation of a set of points.</a:t>
            </a:r>
          </a:p>
          <a:p>
            <a:endParaRPr lang="en-US" baseline="0" dirty="0"/>
          </a:p>
          <a:p>
            <a:r>
              <a:rPr lang="en-US" baseline="0" dirty="0"/>
              <a:t>While some of these stress measures could yield better stress, we chose to use the standard 1d Strain based stress, we need more comparative data to analyze the differences in end result.</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297</a:t>
            </a:fld>
            <a:endParaRPr lang="es-ES" dirty="0"/>
          </a:p>
        </p:txBody>
      </p:sp>
    </p:spTree>
    <p:extLst>
      <p:ext uri="{BB962C8B-B14F-4D97-AF65-F5344CB8AC3E}">
        <p14:creationId xmlns:p14="http://schemas.microsoft.com/office/powerpoint/2010/main" val="385257860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process to derive our composite maps utilizes whatever form of stress we will later use to blend the maps in the games.</a:t>
            </a:r>
          </a:p>
          <a:p>
            <a:r>
              <a:rPr lang="en-US" baseline="0" dirty="0"/>
              <a:t>For every vertex we find the stress.</a:t>
            </a:r>
          </a:p>
          <a:p>
            <a:r>
              <a:rPr lang="en-US" baseline="0" dirty="0"/>
              <a:t>For every bone, we find the frame for which the stress is maximum for the collection of weighted points to that bone.</a:t>
            </a:r>
          </a:p>
          <a:p>
            <a:r>
              <a:rPr lang="en-US" baseline="0" dirty="0"/>
              <a:t>Once we have this frame, we compute the normal map between the high and the low resolution meshes. </a:t>
            </a:r>
          </a:p>
          <a:p>
            <a:r>
              <a:rPr lang="en-US" baseline="0" dirty="0"/>
              <a:t>Next, using the area of the bone, we composite this normal map against all other normal maps.</a:t>
            </a:r>
          </a:p>
          <a:p>
            <a:r>
              <a:rPr lang="en-US" baseline="0" dirty="0"/>
              <a:t>The smooth falloff nature of the bone weight maps results in a very smooth composite normal map.</a:t>
            </a:r>
          </a:p>
          <a:p>
            <a:endParaRPr lang="en-US" baseline="0" dirty="0"/>
          </a:p>
          <a:p>
            <a:r>
              <a:rPr lang="en-US" baseline="0" dirty="0"/>
              <a:t>We could do the composite per vertex but that would result in a very uneven normal map.</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298</a:t>
            </a:fld>
            <a:endParaRPr lang="es-ES" dirty="0"/>
          </a:p>
        </p:txBody>
      </p:sp>
    </p:spTree>
    <p:extLst>
      <p:ext uri="{BB962C8B-B14F-4D97-AF65-F5344CB8AC3E}">
        <p14:creationId xmlns:p14="http://schemas.microsoft.com/office/powerpoint/2010/main" val="414343244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From</a:t>
            </a:r>
            <a:r>
              <a:rPr lang="en-US" baseline="0" noProof="0" dirty="0"/>
              <a:t> our 30 high res meshes, </a:t>
            </a:r>
            <a:r>
              <a:rPr lang="en-US" noProof="0" dirty="0"/>
              <a:t>We</a:t>
            </a:r>
            <a:r>
              <a:rPr lang="en-US" baseline="0" noProof="0" dirty="0"/>
              <a:t> compute 3 normal maps, one at rest one at compression and one at stretch.</a:t>
            </a:r>
          </a:p>
          <a:p>
            <a:endParaRPr lang="en-US" baseline="0" noProof="0" dirty="0"/>
          </a:p>
          <a:p>
            <a:r>
              <a:rPr lang="en-US" baseline="0" noProof="0" dirty="0"/>
              <a:t>These maps will then be blended together in runtime.</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299</a:t>
            </a:fld>
            <a:endParaRPr lang="es-ES" dirty="0"/>
          </a:p>
        </p:txBody>
      </p:sp>
    </p:spTree>
    <p:extLst>
      <p:ext uri="{BB962C8B-B14F-4D97-AF65-F5344CB8AC3E}">
        <p14:creationId xmlns:p14="http://schemas.microsoft.com/office/powerpoint/2010/main" val="3597928318"/>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We</a:t>
            </a:r>
            <a:r>
              <a:rPr lang="en-US" baseline="0" noProof="0" dirty="0"/>
              <a:t> computed the same for displacement maps.</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300</a:t>
            </a:fld>
            <a:endParaRPr lang="es-ES" dirty="0"/>
          </a:p>
        </p:txBody>
      </p:sp>
    </p:spTree>
    <p:extLst>
      <p:ext uri="{BB962C8B-B14F-4D97-AF65-F5344CB8AC3E}">
        <p14:creationId xmlns:p14="http://schemas.microsoft.com/office/powerpoint/2010/main" val="359792831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If</a:t>
            </a:r>
            <a:r>
              <a:rPr lang="en-US" baseline="0" noProof="0" dirty="0"/>
              <a:t> we have diffuse maps for the same meshes, we can also composite them with this method.</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301</a:t>
            </a:fld>
            <a:endParaRPr lang="es-ES" dirty="0"/>
          </a:p>
        </p:txBody>
      </p:sp>
    </p:spTree>
    <p:extLst>
      <p:ext uri="{BB962C8B-B14F-4D97-AF65-F5344CB8AC3E}">
        <p14:creationId xmlns:p14="http://schemas.microsoft.com/office/powerpoint/2010/main" val="359792831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The</a:t>
            </a:r>
            <a:r>
              <a:rPr lang="en-US" baseline="0" noProof="0" dirty="0"/>
              <a:t> result of blending normals, displacement and albedo maps. Driving the mesh with 70 bones, 3000 point mesh.</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302</a:t>
            </a:fld>
            <a:endParaRPr lang="es-ES" dirty="0"/>
          </a:p>
        </p:txBody>
      </p:sp>
    </p:spTree>
    <p:extLst>
      <p:ext uri="{BB962C8B-B14F-4D97-AF65-F5344CB8AC3E}">
        <p14:creationId xmlns:p14="http://schemas.microsoft.com/office/powerpoint/2010/main" val="3597928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a:t>
            </a:fld>
            <a:endParaRPr lang="es-ES" dirty="0"/>
          </a:p>
        </p:txBody>
      </p:sp>
    </p:spTree>
    <p:extLst>
      <p:ext uri="{BB962C8B-B14F-4D97-AF65-F5344CB8AC3E}">
        <p14:creationId xmlns:p14="http://schemas.microsoft.com/office/powerpoint/2010/main" val="456976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a:t>
            </a:r>
            <a:r>
              <a:rPr lang="en-US" baseline="0" dirty="0"/>
              <a:t> main goal of our renderer was robustness.</a:t>
            </a:r>
          </a:p>
          <a:p>
            <a:endParaRPr lang="en-US" baseline="0" dirty="0"/>
          </a:p>
          <a:p>
            <a:r>
              <a:rPr lang="en-US" baseline="0" dirty="0"/>
              <a:t>To achieve that, we’re using a linear lighting workflow, physically based lighting, and a special post-effects pipeline.</a:t>
            </a:r>
          </a:p>
          <a:p>
            <a:endParaRPr lang="en-US" baseline="0" dirty="0"/>
          </a:p>
          <a:p>
            <a:r>
              <a:rPr lang="en-US" baseline="0" dirty="0"/>
              <a:t>We used between one to five procedural lights and one pre-filtered probe light,</a:t>
            </a:r>
          </a:p>
          <a:p>
            <a:r>
              <a:rPr lang="en-US" baseline="0" dirty="0"/>
              <a:t>but we found that a single procedural light (together with the probe light) is usually enough.</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31</a:t>
            </a:fld>
            <a:endParaRPr lang="es-ES" dirty="0"/>
          </a:p>
        </p:txBody>
      </p:sp>
    </p:spTree>
    <p:extLst>
      <p:ext uri="{BB962C8B-B14F-4D97-AF65-F5344CB8AC3E}">
        <p14:creationId xmlns:p14="http://schemas.microsoft.com/office/powerpoint/2010/main" val="216195775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304</a:t>
            </a:fld>
            <a:endParaRPr lang="es-ES" dirty="0"/>
          </a:p>
        </p:txBody>
      </p:sp>
    </p:spTree>
    <p:extLst>
      <p:ext uri="{BB962C8B-B14F-4D97-AF65-F5344CB8AC3E}">
        <p14:creationId xmlns:p14="http://schemas.microsoft.com/office/powerpoint/2010/main" val="285319469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We improved the reference implementation of SMAA with</a:t>
            </a:r>
            <a:r>
              <a:rPr lang="en-GB" baseline="0" dirty="0"/>
              <a:t> two small modifications.</a:t>
            </a:r>
          </a:p>
          <a:p>
            <a:endParaRPr lang="en-GB" baseline="0" dirty="0"/>
          </a:p>
          <a:p>
            <a:r>
              <a:rPr lang="en-GB" baseline="0" dirty="0"/>
              <a:t>First, we merged </a:t>
            </a:r>
            <a:r>
              <a:rPr lang="en-GB" dirty="0"/>
              <a:t>the neighbourhood blending</a:t>
            </a:r>
            <a:r>
              <a:rPr lang="en-GB" baseline="0" dirty="0"/>
              <a:t> pass with the temporal resolve.</a:t>
            </a:r>
          </a:p>
          <a:p>
            <a:endParaRPr lang="en-GB" baseline="0" dirty="0"/>
          </a:p>
          <a:p>
            <a:r>
              <a:rPr lang="en-GB" baseline="0" dirty="0"/>
              <a:t>This yields better performance, and we no longer need to store velocity in the alpha channel in the main render pass –as in the original implementation– leaving it free for other purposes.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305</a:t>
            </a:fld>
            <a:endParaRPr lang="es-ES" dirty="0"/>
          </a:p>
        </p:txBody>
      </p:sp>
    </p:spTree>
    <p:extLst>
      <p:ext uri="{BB962C8B-B14F-4D97-AF65-F5344CB8AC3E}">
        <p14:creationId xmlns:p14="http://schemas.microsoft.com/office/powerpoint/2010/main" val="12373698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baseline="0" dirty="0"/>
              <a:t>Second, we improved the velocity weighting.</a:t>
            </a:r>
          </a:p>
          <a:p>
            <a:endParaRPr lang="en-GB" baseline="0" dirty="0"/>
          </a:p>
          <a:p>
            <a:r>
              <a:rPr lang="en-GB" baseline="0" dirty="0"/>
              <a:t>SMAA T2x velocity weighting allows us to remove temporal blending if a given pixel has differing velocities, in order to prevent ghosting.</a:t>
            </a:r>
          </a:p>
          <a:p>
            <a:endParaRPr lang="en-GB" baseline="0" dirty="0"/>
          </a:p>
          <a:p>
            <a:r>
              <a:rPr lang="en-GB" baseline="0" dirty="0"/>
              <a:t>When velocity weighting is in full effect, the blending will be completely disabled.</a:t>
            </a:r>
          </a:p>
          <a:p>
            <a:endParaRPr lang="en-GB" baseline="0" dirty="0"/>
          </a:p>
          <a:p>
            <a:r>
              <a:rPr lang="en-GB" baseline="0" dirty="0"/>
              <a:t>Subsamples will alternate each frame, sometimes creating distracting jittering effects (especially at 30 or lower FPS).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306</a:t>
            </a:fld>
            <a:endParaRPr lang="es-ES" dirty="0"/>
          </a:p>
        </p:txBody>
      </p:sp>
    </p:spTree>
    <p:extLst>
      <p:ext uri="{BB962C8B-B14F-4D97-AF65-F5344CB8AC3E}">
        <p14:creationId xmlns:p14="http://schemas.microsoft.com/office/powerpoint/2010/main" val="148187940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Here you have</a:t>
            </a:r>
            <a:r>
              <a:rPr lang="en-GB" baseline="0" dirty="0"/>
              <a:t> a movie that shows the problem.</a:t>
            </a:r>
          </a:p>
          <a:p>
            <a:endParaRPr lang="en-GB" baseline="0" dirty="0"/>
          </a:p>
          <a:p>
            <a:r>
              <a:rPr lang="en-GB" baseline="0" dirty="0"/>
              <a:t>Note that it’s actually not that terrible, but we have chosen a case where it’s very apparent (high contrast, lots of U shapes, low FPS, and low resolution).</a:t>
            </a:r>
          </a:p>
          <a:p>
            <a:endParaRPr lang="en-GB" baseline="0" dirty="0"/>
          </a:p>
          <a:p>
            <a:r>
              <a:rPr lang="en-GB" baseline="0" dirty="0"/>
              <a:t>Also, the (hidden) background is rotating at a very high velocity, which helps to increase the effect of the artifacts.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307</a:t>
            </a:fld>
            <a:endParaRPr lang="es-ES" dirty="0"/>
          </a:p>
        </p:txBody>
      </p:sp>
    </p:spTree>
    <p:extLst>
      <p:ext uri="{BB962C8B-B14F-4D97-AF65-F5344CB8AC3E}">
        <p14:creationId xmlns:p14="http://schemas.microsoft.com/office/powerpoint/2010/main" val="193411871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baseline="0" dirty="0"/>
              <a:t>We found two possible solutions for this issue:</a:t>
            </a:r>
          </a:p>
          <a:p>
            <a:endParaRPr lang="en-GB" baseline="0" dirty="0"/>
          </a:p>
          <a:p>
            <a:r>
              <a:rPr lang="en-GB" baseline="0" dirty="0"/>
              <a:t>- Disabling velocity weighting when objects are moving slowly.</a:t>
            </a:r>
          </a:p>
          <a:p>
            <a:endParaRPr lang="en-GB" baseline="0" dirty="0"/>
          </a:p>
          <a:p>
            <a:r>
              <a:rPr lang="en-GB" baseline="0" dirty="0"/>
              <a:t>We’re more sensitive to flickering when the jitter is big compared to object movement.</a:t>
            </a:r>
          </a:p>
          <a:p>
            <a:endParaRPr lang="en-GB" baseline="0" dirty="0"/>
          </a:p>
          <a:p>
            <a:r>
              <a:rPr lang="en-GB" baseline="0" dirty="0"/>
              <a:t>Removing it in these cases helps with the flickering, at the expense of slightly more ghosting.</a:t>
            </a:r>
          </a:p>
          <a:p>
            <a:endParaRPr lang="en-GB" baseline="0" dirty="0"/>
          </a:p>
          <a:p>
            <a:pPr marL="0" indent="0">
              <a:buFontTx/>
              <a:buNone/>
            </a:pPr>
            <a:r>
              <a:rPr lang="en-GB" baseline="0" dirty="0"/>
              <a:t>- Or: removing the SMAA jitter during the main render pass, depending on velocity weighting.</a:t>
            </a:r>
          </a:p>
          <a:p>
            <a:pPr marL="171450" indent="-171450">
              <a:buFontTx/>
              <a:buChar char="-"/>
            </a:pPr>
            <a:endParaRPr lang="en-GB" baseline="0" dirty="0"/>
          </a:p>
          <a:p>
            <a:pPr marL="0" indent="0">
              <a:buFontTx/>
              <a:buNone/>
            </a:pPr>
            <a:r>
              <a:rPr lang="en-GB" baseline="0" dirty="0"/>
              <a:t>This completely removes the problem, but involves fetching previous-frame velocity magnitude in the vertex shader of each rendered object.</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308</a:t>
            </a:fld>
            <a:endParaRPr lang="es-ES" dirty="0"/>
          </a:p>
        </p:txBody>
      </p:sp>
    </p:spTree>
    <p:extLst>
      <p:ext uri="{BB962C8B-B14F-4D97-AF65-F5344CB8AC3E}">
        <p14:creationId xmlns:p14="http://schemas.microsoft.com/office/powerpoint/2010/main" val="78348976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For depth of field, we use a simple scatter as you gather approach, with the blur width modulated by the pixel’s circle of confusion.</a:t>
            </a:r>
          </a:p>
          <a:p>
            <a:endParaRPr lang="en-GB" dirty="0"/>
          </a:p>
          <a:p>
            <a:r>
              <a:rPr lang="en-GB" dirty="0"/>
              <a:t>We can</a:t>
            </a:r>
            <a:r>
              <a:rPr lang="en-GB" baseline="0" dirty="0"/>
              <a:t> </a:t>
            </a:r>
            <a:r>
              <a:rPr lang="en-GB" dirty="0"/>
              <a:t>compare depth values to avoid bleeding of unfocused pixels from the background onto the focused foreground.</a:t>
            </a:r>
          </a:p>
          <a:p>
            <a:endParaRPr lang="en-US" dirty="0"/>
          </a:p>
          <a:p>
            <a:r>
              <a:rPr lang="en-US" dirty="0"/>
              <a:t>Also, we can weight each sample by its circle of confusion, to avoid bleeding of focused pixels in the foreground onto the background.</a:t>
            </a:r>
          </a:p>
          <a:p>
            <a:endParaRPr lang="en-US" dirty="0"/>
          </a:p>
          <a:p>
            <a:r>
              <a:rPr lang="en-US" dirty="0"/>
              <a:t>But this is not enough!</a:t>
            </a:r>
          </a:p>
          <a:p>
            <a:endParaRPr lang="en-US" dirty="0"/>
          </a:p>
          <a:p>
            <a:r>
              <a:rPr lang="en-US" dirty="0"/>
              <a:t>(And we are omitting</a:t>
            </a:r>
            <a:r>
              <a:rPr lang="en-US" baseline="0" dirty="0"/>
              <a:t> the problem of bleeding unfocused foreground pixels into the background)</a:t>
            </a:r>
            <a:endParaRPr lang="en-U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309</a:t>
            </a:fld>
            <a:endParaRPr lang="es-ES" dirty="0"/>
          </a:p>
        </p:txBody>
      </p:sp>
    </p:spTree>
    <p:extLst>
      <p:ext uri="{BB962C8B-B14F-4D97-AF65-F5344CB8AC3E}">
        <p14:creationId xmlns:p14="http://schemas.microsoft.com/office/powerpoint/2010/main" val="28787157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Depth</a:t>
            </a:r>
            <a:r>
              <a:rPr lang="en-GB" baseline="0" dirty="0"/>
              <a:t> of field often resembles blooming more than defocusing, which really spoils the effect in some cases.</a:t>
            </a:r>
          </a:p>
          <a:p>
            <a:endParaRPr lang="en-GB" baseline="0" dirty="0"/>
          </a:p>
          <a:p>
            <a:r>
              <a:rPr lang="en-GB" baseline="0" dirty="0"/>
              <a:t>This happens because edges of objects don’t dilate depending on the circle of confusion, but simply fade, creating very unrealistic halos.</a:t>
            </a:r>
          </a:p>
          <a:p>
            <a:endParaRPr lang="en-GB" baseline="0" dirty="0"/>
          </a:p>
          <a:p>
            <a:r>
              <a:rPr lang="en-GB" baseline="0" dirty="0"/>
              <a:t>To fix this artifact, we compare the tap’s circle of confusion with the offset used to fetch the tap, to see if the tap should be spreading into current pixel.</a:t>
            </a:r>
          </a:p>
          <a:p>
            <a:endParaRPr lang="en-GB" baseline="0" dirty="0"/>
          </a:p>
          <a:p>
            <a:r>
              <a:rPr lang="en-GB" baseline="0" dirty="0"/>
              <a:t>Ideally, this should be a binary check, and only include taps whose circle of confusion actually includes our current pixel: tapCoc &gt; offset.</a:t>
            </a:r>
          </a:p>
          <a:p>
            <a:endParaRPr lang="en-GB" baseline="0" dirty="0"/>
          </a:p>
          <a:p>
            <a:r>
              <a:rPr lang="en-GB" baseline="0" dirty="0"/>
              <a:t>However, this would require many taps to have smooth transitions, so we use a progressive check instead: saturate(tapCoc – offset).</a:t>
            </a:r>
          </a:p>
          <a:p>
            <a:endParaRPr lang="en-GB" baseline="0" dirty="0"/>
          </a:p>
          <a:p>
            <a:endParaRPr lang="en-GB" sz="1200" dirty="0">
              <a:latin typeface="Consolas" pitchFamily="49" charset="0"/>
              <a:cs typeface="Consolas" pitchFamily="49" charset="0"/>
            </a:endParaRP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310</a:t>
            </a:fld>
            <a:endParaRPr lang="es-ES" dirty="0"/>
          </a:p>
        </p:txBody>
      </p:sp>
    </p:spTree>
    <p:extLst>
      <p:ext uri="{BB962C8B-B14F-4D97-AF65-F5344CB8AC3E}">
        <p14:creationId xmlns:p14="http://schemas.microsoft.com/office/powerpoint/2010/main" val="218511102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Here you have a sequence…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311</a:t>
            </a:fld>
            <a:endParaRPr lang="es-ES" dirty="0"/>
          </a:p>
        </p:txBody>
      </p:sp>
    </p:spTree>
    <p:extLst>
      <p:ext uri="{BB962C8B-B14F-4D97-AF65-F5344CB8AC3E}">
        <p14:creationId xmlns:p14="http://schemas.microsoft.com/office/powerpoint/2010/main" val="3518354746"/>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…which shows how the edge dilates better…</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312</a:t>
            </a:fld>
            <a:endParaRPr lang="es-ES" dirty="0"/>
          </a:p>
        </p:txBody>
      </p:sp>
    </p:spTree>
    <p:extLst>
      <p:ext uri="{BB962C8B-B14F-4D97-AF65-F5344CB8AC3E}">
        <p14:creationId xmlns:p14="http://schemas.microsoft.com/office/powerpoint/2010/main" val="130136798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…in the case of using saturate(tapCoc – offset).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313</a:t>
            </a:fld>
            <a:endParaRPr lang="es-ES" dirty="0"/>
          </a:p>
        </p:txBody>
      </p:sp>
    </p:spTree>
    <p:extLst>
      <p:ext uri="{BB962C8B-B14F-4D97-AF65-F5344CB8AC3E}">
        <p14:creationId xmlns:p14="http://schemas.microsoft.com/office/powerpoint/2010/main" val="3124286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 render part of the presentation</a:t>
            </a:r>
            <a:r>
              <a:rPr lang="en-US" baseline="0" dirty="0"/>
              <a:t> has three parts:</a:t>
            </a:r>
          </a:p>
          <a:p>
            <a:endParaRPr lang="en-US" baseline="0" dirty="0"/>
          </a:p>
          <a:p>
            <a:r>
              <a:rPr lang="en-US" baseline="0" dirty="0"/>
              <a:t>Skin, eyes and post effects.</a:t>
            </a:r>
          </a:p>
          <a:p>
            <a:endParaRPr lang="en-US" baseline="0" dirty="0"/>
          </a:p>
          <a:p>
            <a:r>
              <a:rPr lang="en-US" dirty="0"/>
              <a:t>So,</a:t>
            </a:r>
            <a:r>
              <a:rPr lang="en-US" baseline="0" dirty="0"/>
              <a:t> let’s begin with the first part.</a:t>
            </a:r>
          </a:p>
          <a:p>
            <a:endParaRPr lang="en-US" baseline="0" dirty="0"/>
          </a:p>
          <a:p>
            <a:r>
              <a:rPr lang="en-US" baseline="0" dirty="0"/>
              <a:t>The skin</a:t>
            </a:r>
            <a:r>
              <a:rPr lang="es-ES" baseline="0" dirty="0"/>
              <a: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32</a:t>
            </a:fld>
            <a:endParaRPr lang="es-ES" dirty="0"/>
          </a:p>
        </p:txBody>
      </p:sp>
    </p:spTree>
    <p:extLst>
      <p:ext uri="{BB962C8B-B14F-4D97-AF65-F5344CB8AC3E}">
        <p14:creationId xmlns:p14="http://schemas.microsoft.com/office/powerpoint/2010/main" val="93215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For us, s</a:t>
            </a:r>
            <a:r>
              <a:rPr lang="en-US" baseline="0" dirty="0"/>
              <a:t>kin rendering has three main components.</a:t>
            </a:r>
          </a:p>
          <a:p>
            <a:endParaRPr lang="en-US" baseline="0" dirty="0"/>
          </a:p>
          <a:p>
            <a:r>
              <a:rPr lang="en-US" baseline="0" dirty="0"/>
              <a:t>First: light bounces from some parts of the face onto others – i.e., global illumination.</a:t>
            </a:r>
          </a:p>
          <a:p>
            <a:endParaRPr lang="en-US" baseline="0" dirty="0"/>
          </a:p>
          <a:p>
            <a:r>
              <a:rPr lang="en-US" baseline="0" dirty="0"/>
              <a:t>Second: part of this light reflects off the oily layer of the skin.</a:t>
            </a:r>
          </a:p>
          <a:p>
            <a:endParaRPr lang="en-US" baseline="0" dirty="0"/>
          </a:p>
          <a:p>
            <a:r>
              <a:rPr lang="en-US" dirty="0"/>
              <a:t>And finally: the</a:t>
            </a:r>
            <a:r>
              <a:rPr lang="en-US" baseline="0" dirty="0"/>
              <a:t> remaining light enters the skin and scatters, which is a phenomenon called subsurface scattering.</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33</a:t>
            </a:fld>
            <a:endParaRPr lang="es-ES" dirty="0"/>
          </a:p>
        </p:txBody>
      </p:sp>
    </p:spTree>
    <p:extLst>
      <p:ext uri="{BB962C8B-B14F-4D97-AF65-F5344CB8AC3E}">
        <p14:creationId xmlns:p14="http://schemas.microsoft.com/office/powerpoint/2010/main" val="1358555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I’ll start with the specular reflections.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34</a:t>
            </a:fld>
            <a:endParaRPr lang="es-ES" dirty="0"/>
          </a:p>
        </p:txBody>
      </p:sp>
    </p:spTree>
    <p:extLst>
      <p:ext uri="{BB962C8B-B14F-4D97-AF65-F5344CB8AC3E}">
        <p14:creationId xmlns:p14="http://schemas.microsoft.com/office/powerpoint/2010/main" val="924390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what’s the problem with the specular?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us, it’s that it looks like plastic.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how can we break this appearance, and turn it into something like…</a:t>
            </a:r>
          </a:p>
        </p:txBody>
      </p:sp>
      <p:sp>
        <p:nvSpPr>
          <p:cNvPr id="4" name="Slide Number Placeholder 3"/>
          <p:cNvSpPr>
            <a:spLocks noGrp="1"/>
          </p:cNvSpPr>
          <p:nvPr>
            <p:ph type="sldNum" sz="quarter" idx="10"/>
          </p:nvPr>
        </p:nvSpPr>
        <p:spPr/>
        <p:txBody>
          <a:bodyPr/>
          <a:lstStyle/>
          <a:p>
            <a:fld id="{380B396E-FB55-400A-87FB-880D9F3DDA9F}" type="slidenum">
              <a:rPr lang="es-ES" smtClean="0"/>
              <a:t>35</a:t>
            </a:fld>
            <a:endParaRPr lang="es-ES" dirty="0"/>
          </a:p>
        </p:txBody>
      </p:sp>
    </p:spTree>
    <p:extLst>
      <p:ext uri="{BB962C8B-B14F-4D97-AF65-F5344CB8AC3E}">
        <p14:creationId xmlns:p14="http://schemas.microsoft.com/office/powerpoint/2010/main" val="3372688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p>
        </p:txBody>
      </p:sp>
      <p:sp>
        <p:nvSpPr>
          <p:cNvPr id="4" name="Slide Number Placeholder 3"/>
          <p:cNvSpPr>
            <a:spLocks noGrp="1"/>
          </p:cNvSpPr>
          <p:nvPr>
            <p:ph type="sldNum" sz="quarter" idx="10"/>
          </p:nvPr>
        </p:nvSpPr>
        <p:spPr/>
        <p:txBody>
          <a:bodyPr/>
          <a:lstStyle/>
          <a:p>
            <a:fld id="{380B396E-FB55-400A-87FB-880D9F3DDA9F}" type="slidenum">
              <a:rPr lang="es-ES" smtClean="0"/>
              <a:t>36</a:t>
            </a:fld>
            <a:endParaRPr lang="es-ES" dirty="0"/>
          </a:p>
        </p:txBody>
      </p:sp>
    </p:spTree>
    <p:extLst>
      <p:ext uri="{BB962C8B-B14F-4D97-AF65-F5344CB8AC3E}">
        <p14:creationId xmlns:p14="http://schemas.microsoft.com/office/powerpoint/2010/main" val="2614790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We begin with the production-proven Black Ops 2 specular model as the foundation.</a:t>
            </a:r>
          </a:p>
          <a:p>
            <a:endParaRPr lang="en-US" baseline="0" dirty="0"/>
          </a:p>
          <a:p>
            <a:r>
              <a:rPr lang="en-US" baseline="0" dirty="0"/>
              <a:t>It’s physically based, which means it ensures accurate results with no manual tweaks.</a:t>
            </a:r>
          </a:p>
          <a:p>
            <a:endParaRPr lang="en-US" baseline="0" dirty="0"/>
          </a:p>
          <a:p>
            <a:r>
              <a:rPr lang="en-US" baseline="0" dirty="0"/>
              <a:t>(Many thanks for the support of to Dimitar Lazarov, who answered every single question we had and to Sébastien Legarde, for the countless email threads and interesting discussions)</a:t>
            </a:r>
          </a:p>
          <a:p>
            <a:endParaRPr lang="en-US" baseline="0"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37</a:t>
            </a:fld>
            <a:endParaRPr lang="en-US" dirty="0"/>
          </a:p>
        </p:txBody>
      </p:sp>
    </p:spTree>
    <p:extLst>
      <p:ext uri="{BB962C8B-B14F-4D97-AF65-F5344CB8AC3E}">
        <p14:creationId xmlns:p14="http://schemas.microsoft.com/office/powerpoint/2010/main" val="4229029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Using this model, we tried to mimic the results from a state-of-the-art technical report from the ICT (Institute of Creative Technologies), where they describe a very accurate skin capture system.</a:t>
            </a:r>
          </a:p>
          <a:p>
            <a:endParaRPr lang="en-US" baseline="0" dirty="0"/>
          </a:p>
        </p:txBody>
      </p:sp>
      <p:sp>
        <p:nvSpPr>
          <p:cNvPr id="4" name="3 Marcador de número de diapositiva"/>
          <p:cNvSpPr>
            <a:spLocks noGrp="1"/>
          </p:cNvSpPr>
          <p:nvPr>
            <p:ph type="sldNum" sz="quarter" idx="10"/>
          </p:nvPr>
        </p:nvSpPr>
        <p:spPr/>
        <p:txBody>
          <a:bodyPr/>
          <a:lstStyle/>
          <a:p>
            <a:fld id="{706F8D69-B00F-F44E-9B61-4DC184CA17F8}" type="slidenum">
              <a:rPr lang="en-US" smtClean="0"/>
              <a:pPr/>
              <a:t>38</a:t>
            </a:fld>
            <a:endParaRPr lang="en-US" dirty="0"/>
          </a:p>
        </p:txBody>
      </p:sp>
    </p:spTree>
    <p:extLst>
      <p:ext uri="{BB962C8B-B14F-4D97-AF65-F5344CB8AC3E}">
        <p14:creationId xmlns:p14="http://schemas.microsoft.com/office/powerpoint/2010/main" val="4229029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In summary: they capture micro-scale details for tiny patches of the skin – in this case the nose –  and smartly clone it over the face, which allows us to accurately capture the skin reflection structure and properties.</a:t>
            </a:r>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39</a:t>
            </a:fld>
            <a:endParaRPr lang="es-ES" dirty="0"/>
          </a:p>
        </p:txBody>
      </p:sp>
    </p:spTree>
    <p:extLst>
      <p:ext uri="{BB962C8B-B14F-4D97-AF65-F5344CB8AC3E}">
        <p14:creationId xmlns:p14="http://schemas.microsoft.com/office/powerpoint/2010/main" val="1271160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In my opinion, one of the key contributions of the paper is that it reveals the importance of having two specular lobes for rendering skin.</a:t>
            </a:r>
          </a:p>
          <a:p>
            <a:endParaRPr lang="en-US" baseline="0" dirty="0"/>
          </a:p>
          <a:p>
            <a:r>
              <a:rPr lang="en-US" baseline="0" dirty="0"/>
              <a:t>They obtain the lobe parameters using fitting techniques, but we managed to get similar results by visually adjusting them…</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40</a:t>
            </a:fld>
            <a:endParaRPr lang="es-ES" dirty="0"/>
          </a:p>
        </p:txBody>
      </p:sp>
    </p:spTree>
    <p:extLst>
      <p:ext uri="{BB962C8B-B14F-4D97-AF65-F5344CB8AC3E}">
        <p14:creationId xmlns:p14="http://schemas.microsoft.com/office/powerpoint/2010/main" val="211970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a:t>
            </a:r>
            <a:r>
              <a:rPr lang="en-US" baseline="0" noProof="0" dirty="0"/>
              <a:t>you have </a:t>
            </a:r>
            <a:r>
              <a:rPr lang="en-US" noProof="0" dirty="0"/>
              <a:t>the full team,</a:t>
            </a:r>
            <a:r>
              <a:rPr lang="en-US" baseline="0" noProof="0" dirty="0"/>
              <a:t> </a:t>
            </a:r>
            <a:r>
              <a:rPr lang="en-US" noProof="0" dirty="0"/>
              <a:t>with Javier</a:t>
            </a:r>
            <a:r>
              <a:rPr lang="en-US" baseline="0" noProof="0" dirty="0"/>
              <a:t> Pahlen leading the research.</a:t>
            </a:r>
            <a:endParaRPr lang="en-US" noProof="0" dirty="0"/>
          </a:p>
        </p:txBody>
      </p:sp>
      <p:sp>
        <p:nvSpPr>
          <p:cNvPr id="4" name="Slide Number Placeholder 3"/>
          <p:cNvSpPr>
            <a:spLocks noGrp="1"/>
          </p:cNvSpPr>
          <p:nvPr>
            <p:ph type="sldNum" sz="quarter" idx="10"/>
          </p:nvPr>
        </p:nvSpPr>
        <p:spPr/>
        <p:txBody>
          <a:bodyPr/>
          <a:lstStyle/>
          <a:p>
            <a:pPr>
              <a:defRPr/>
            </a:pPr>
            <a:fld id="{D6D5176D-F9DC-4643-81BC-DF10432F2FC2}" type="slidenum">
              <a:rPr lang="en-US" smtClean="0"/>
              <a:pPr>
                <a:defRPr/>
              </a:pPr>
              <a:t>5</a:t>
            </a:fld>
            <a:endParaRPr lang="en-US" dirty="0"/>
          </a:p>
        </p:txBody>
      </p:sp>
    </p:spTree>
    <p:extLst>
      <p:ext uri="{BB962C8B-B14F-4D97-AF65-F5344CB8AC3E}">
        <p14:creationId xmlns:p14="http://schemas.microsoft.com/office/powerpoint/2010/main" val="2369673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…and as you can see in this comparison, the results are quite similar.</a:t>
            </a:r>
          </a:p>
          <a:p>
            <a:endParaRPr lang="en-US" baseline="0" dirty="0"/>
          </a:p>
          <a:p>
            <a:r>
              <a:rPr lang="en-US" baseline="0" dirty="0"/>
              <a:t>[Back and forth]</a:t>
            </a:r>
            <a:endParaRPr lang="en-US" dirty="0"/>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41</a:t>
            </a:fld>
            <a:endParaRPr lang="es-ES" dirty="0"/>
          </a:p>
        </p:txBody>
      </p:sp>
    </p:spTree>
    <p:extLst>
      <p:ext uri="{BB962C8B-B14F-4D97-AF65-F5344CB8AC3E}">
        <p14:creationId xmlns:p14="http://schemas.microsoft.com/office/powerpoint/2010/main" val="75234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Rendering with two specular lobes instead of a single one is </a:t>
            </a:r>
            <a:r>
              <a:rPr lang="en-US" b="1" baseline="0" dirty="0"/>
              <a:t>critical</a:t>
            </a:r>
            <a:r>
              <a:rPr lang="en-US" baseline="0" dirty="0"/>
              <a:t> for accurately rendering skin reflections.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42</a:t>
            </a:fld>
            <a:endParaRPr lang="es-ES" dirty="0"/>
          </a:p>
        </p:txBody>
      </p:sp>
    </p:spTree>
    <p:extLst>
      <p:ext uri="{BB962C8B-B14F-4D97-AF65-F5344CB8AC3E}">
        <p14:creationId xmlns:p14="http://schemas.microsoft.com/office/powerpoint/2010/main" val="752340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difference</a:t>
            </a:r>
            <a:r>
              <a:rPr lang="en-US" baseline="0" dirty="0"/>
              <a:t> of using one lobe…</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43</a:t>
            </a:fld>
            <a:endParaRPr lang="es-ES" dirty="0"/>
          </a:p>
        </p:txBody>
      </p:sp>
    </p:spTree>
    <p:extLst>
      <p:ext uri="{BB962C8B-B14F-4D97-AF65-F5344CB8AC3E}">
        <p14:creationId xmlns:p14="http://schemas.microsoft.com/office/powerpoint/2010/main" val="4224074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…versus</a:t>
            </a:r>
            <a:r>
              <a:rPr lang="en-US" baseline="0" dirty="0"/>
              <a:t> using two.</a:t>
            </a:r>
          </a:p>
          <a:p>
            <a:endParaRPr lang="en-US" baseline="0" dirty="0"/>
          </a:p>
          <a:p>
            <a:r>
              <a:rPr lang="en-US" baseline="0" dirty="0"/>
              <a:t>[Back and forth]</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44</a:t>
            </a:fld>
            <a:endParaRPr lang="es-ES" dirty="0"/>
          </a:p>
        </p:txBody>
      </p:sp>
    </p:spTree>
    <p:extLst>
      <p:ext uri="{BB962C8B-B14F-4D97-AF65-F5344CB8AC3E}">
        <p14:creationId xmlns:p14="http://schemas.microsoft.com/office/powerpoint/2010/main" val="3910815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In</a:t>
            </a:r>
            <a:r>
              <a:rPr lang="en-US" baseline="0" dirty="0"/>
              <a:t> this slide you have some numbers we used for the two-lobe specular parameters.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45</a:t>
            </a:fld>
            <a:endParaRPr lang="es-ES" dirty="0"/>
          </a:p>
        </p:txBody>
      </p:sp>
    </p:spTree>
    <p:extLst>
      <p:ext uri="{BB962C8B-B14F-4D97-AF65-F5344CB8AC3E}">
        <p14:creationId xmlns:p14="http://schemas.microsoft.com/office/powerpoint/2010/main" val="3406036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You may be</a:t>
            </a:r>
            <a:r>
              <a:rPr lang="en-US" baseline="0" dirty="0"/>
              <a:t> thinking “this is going to be expensive!”,  b</a:t>
            </a:r>
            <a:r>
              <a:rPr lang="en-US" dirty="0"/>
              <a:t>ut I’ve got good news!</a:t>
            </a:r>
          </a:p>
          <a:p>
            <a:endParaRPr lang="en-US" dirty="0"/>
          </a:p>
          <a:p>
            <a:r>
              <a:rPr lang="en-US" dirty="0"/>
              <a:t>By</a:t>
            </a:r>
            <a:r>
              <a:rPr lang="en-US" baseline="0" dirty="0"/>
              <a:t> using proper vectorization, this only adds two instructions per light.</a:t>
            </a:r>
          </a:p>
          <a:p>
            <a:r>
              <a:rPr lang="en-US" baseline="0" dirty="0"/>
              <a:t>(But unfortunately, this only applies to vector-based architectures)</a:t>
            </a:r>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46</a:t>
            </a:fld>
            <a:endParaRPr lang="es-ES" dirty="0"/>
          </a:p>
        </p:txBody>
      </p:sp>
    </p:spTree>
    <p:extLst>
      <p:ext uri="{BB962C8B-B14F-4D97-AF65-F5344CB8AC3E}">
        <p14:creationId xmlns:p14="http://schemas.microsoft.com/office/powerpoint/2010/main" val="4284666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Diving further into the technical details of the ICT paper, you can see that</a:t>
            </a:r>
          </a:p>
          <a:p>
            <a:r>
              <a:rPr lang="en-US" baseline="0" dirty="0"/>
              <a:t>they not only fit the BRDF using captured microgeometry…</a:t>
            </a:r>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47</a:t>
            </a:fld>
            <a:endParaRPr lang="es-ES" dirty="0"/>
          </a:p>
        </p:txBody>
      </p:sp>
    </p:spTree>
    <p:extLst>
      <p:ext uri="{BB962C8B-B14F-4D97-AF65-F5344CB8AC3E}">
        <p14:creationId xmlns:p14="http://schemas.microsoft.com/office/powerpoint/2010/main" val="1308851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…but actually render with it.</a:t>
            </a:r>
          </a:p>
          <a:p>
            <a:endParaRPr lang="en-US" baseline="0" dirty="0"/>
          </a:p>
          <a:p>
            <a:r>
              <a:rPr lang="en-US" baseline="0" dirty="0"/>
              <a:t>Notice how the microstructure pattern breaks the synthetic appearance of the reflections.</a:t>
            </a:r>
          </a:p>
          <a:p>
            <a:endParaRPr lang="en-US" baseline="0" dirty="0"/>
          </a:p>
          <a:p>
            <a:r>
              <a:rPr lang="en-US" baseline="0" dirty="0"/>
              <a:t>Again, we wondered if we could find a plausible solution for real-time.</a:t>
            </a:r>
          </a:p>
          <a:p>
            <a:endParaRPr lang="en-US" baseline="0" dirty="0"/>
          </a:p>
          <a:p>
            <a:r>
              <a:rPr lang="en-US" baseline="0" dirty="0"/>
              <a:t>If you look closely at the microstructure distortions, you’ll notice that they look pretty much sinusoidal.</a:t>
            </a:r>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48</a:t>
            </a:fld>
            <a:endParaRPr lang="es-ES" dirty="0"/>
          </a:p>
        </p:txBody>
      </p:sp>
    </p:spTree>
    <p:extLst>
      <p:ext uri="{BB962C8B-B14F-4D97-AF65-F5344CB8AC3E}">
        <p14:creationId xmlns:p14="http://schemas.microsoft.com/office/powerpoint/2010/main" val="1308851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 we thought</a:t>
            </a:r>
            <a:r>
              <a:rPr lang="en-US" baseline="0" dirty="0"/>
              <a:t>: why not perturb the original base map with tiled sinusoidal noise?</a:t>
            </a:r>
          </a:p>
          <a:p>
            <a:endParaRPr lang="en-US" baseline="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49</a:t>
            </a:fld>
            <a:endParaRPr lang="es-ES" dirty="0"/>
          </a:p>
        </p:txBody>
      </p:sp>
    </p:spTree>
    <p:extLst>
      <p:ext uri="{BB962C8B-B14F-4D97-AF65-F5344CB8AC3E}">
        <p14:creationId xmlns:p14="http://schemas.microsoft.com/office/powerpoint/2010/main" val="3758767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We found</a:t>
            </a:r>
            <a:r>
              <a:rPr lang="en-US" baseline="0" dirty="0"/>
              <a:t> this simple approach to yield very good results.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50</a:t>
            </a:fld>
            <a:endParaRPr lang="es-ES" dirty="0"/>
          </a:p>
        </p:txBody>
      </p:sp>
    </p:spTree>
    <p:extLst>
      <p:ext uri="{BB962C8B-B14F-4D97-AF65-F5344CB8AC3E}">
        <p14:creationId xmlns:p14="http://schemas.microsoft.com/office/powerpoint/2010/main" val="151978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 presentation is composed of two parts:</a:t>
            </a:r>
            <a:r>
              <a:rPr lang="en-US" baseline="0" dirty="0"/>
              <a:t> r</a:t>
            </a:r>
            <a:r>
              <a:rPr lang="en-US" dirty="0"/>
              <a:t>endering</a:t>
            </a:r>
            <a:r>
              <a:rPr lang="en-US" baseline="0" dirty="0"/>
              <a:t> and animation.</a:t>
            </a:r>
          </a:p>
          <a:p>
            <a:endParaRPr lang="en-US" baseline="0" dirty="0"/>
          </a:p>
          <a:p>
            <a:r>
              <a:rPr lang="en-US" baseline="0" dirty="0"/>
              <a:t>I’ll present the rendering part first, and Javier will continue with the animation/compression part.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6</a:t>
            </a:fld>
            <a:endParaRPr lang="es-ES" dirty="0"/>
          </a:p>
        </p:txBody>
      </p:sp>
    </p:spTree>
    <p:extLst>
      <p:ext uri="{BB962C8B-B14F-4D97-AF65-F5344CB8AC3E}">
        <p14:creationId xmlns:p14="http://schemas.microsoft.com/office/powerpoint/2010/main" val="924390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a:t>
            </a:r>
            <a:r>
              <a:rPr lang="en-US" baseline="0" dirty="0"/>
              <a:t> you have the ICT reference… [Back and forth]</a:t>
            </a:r>
          </a:p>
          <a:p>
            <a:endParaRPr lang="en-US" baseline="0" dirty="0"/>
          </a:p>
          <a:p>
            <a:r>
              <a:rPr lang="en-US" baseline="0" dirty="0"/>
              <a:t>Again, the result is good enough for our purposes.</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51</a:t>
            </a:fld>
            <a:endParaRPr lang="es-ES" dirty="0"/>
          </a:p>
        </p:txBody>
      </p:sp>
    </p:spTree>
    <p:extLst>
      <p:ext uri="{BB962C8B-B14F-4D97-AF65-F5344CB8AC3E}">
        <p14:creationId xmlns:p14="http://schemas.microsoft.com/office/powerpoint/2010/main" val="1802187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we have a render</a:t>
            </a:r>
            <a:r>
              <a:rPr lang="en-US" baseline="0" dirty="0"/>
              <a:t> with two lobes…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52</a:t>
            </a:fld>
            <a:endParaRPr lang="es-ES" dirty="0"/>
          </a:p>
        </p:txBody>
      </p:sp>
    </p:spTree>
    <p:extLst>
      <p:ext uri="{BB962C8B-B14F-4D97-AF65-F5344CB8AC3E}">
        <p14:creationId xmlns:p14="http://schemas.microsoft.com/office/powerpoint/2010/main" val="2679967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here with two lobes and microgeometry noise.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53</a:t>
            </a:fld>
            <a:endParaRPr lang="es-ES" dirty="0"/>
          </a:p>
        </p:txBody>
      </p:sp>
    </p:spTree>
    <p:extLst>
      <p:ext uri="{BB962C8B-B14F-4D97-AF65-F5344CB8AC3E}">
        <p14:creationId xmlns:p14="http://schemas.microsoft.com/office/powerpoint/2010/main" val="559444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For creating</a:t>
            </a:r>
            <a:r>
              <a:rPr lang="en-US" baseline="0" noProof="0" dirty="0"/>
              <a:t> this noise map, we used 100 radial sinusoidal generators to</a:t>
            </a:r>
          </a:p>
          <a:p>
            <a:r>
              <a:rPr lang="en-US" baseline="0" noProof="0" dirty="0"/>
              <a:t>produce a height map, which was then converted to a normal map using </a:t>
            </a:r>
            <a:r>
              <a:rPr lang="en-US" sz="1200" b="0" i="0" kern="1200" noProof="0" dirty="0">
                <a:solidFill>
                  <a:schemeClr val="tx1"/>
                </a:solidFill>
                <a:effectLst/>
                <a:latin typeface="+mn-lt"/>
                <a:ea typeface="+mn-ea"/>
                <a:cs typeface="+mn-cs"/>
              </a:rPr>
              <a:t>NVIDIA Texture Tools.</a:t>
            </a:r>
          </a:p>
          <a:p>
            <a:endParaRPr lang="en-US" sz="1200" b="0" i="0" kern="1200" noProof="0" dirty="0">
              <a:solidFill>
                <a:schemeClr val="tx1"/>
              </a:solidFill>
              <a:effectLst/>
              <a:latin typeface="+mn-lt"/>
              <a:ea typeface="+mn-ea"/>
              <a:cs typeface="+mn-cs"/>
            </a:endParaRPr>
          </a:p>
          <a:p>
            <a:r>
              <a:rPr lang="en-US" sz="1200" b="0" i="0" kern="1200" noProof="0" dirty="0">
                <a:solidFill>
                  <a:schemeClr val="tx1"/>
                </a:solidFill>
                <a:effectLst/>
                <a:latin typeface="+mn-lt"/>
                <a:ea typeface="+mn-ea"/>
                <a:cs typeface="+mn-cs"/>
              </a:rPr>
              <a:t>This</a:t>
            </a:r>
            <a:r>
              <a:rPr lang="en-US" sz="1200" b="0" i="0" kern="1200" baseline="0" noProof="0" dirty="0">
                <a:solidFill>
                  <a:schemeClr val="tx1"/>
                </a:solidFill>
                <a:effectLst/>
                <a:latin typeface="+mn-lt"/>
                <a:ea typeface="+mn-ea"/>
                <a:cs typeface="+mn-cs"/>
              </a:rPr>
              <a:t> same texture was also useful for the eyes, as we’ll see later on.</a:t>
            </a:r>
          </a:p>
          <a:p>
            <a:endParaRPr lang="en-US" noProof="0" dirty="0"/>
          </a:p>
          <a:p>
            <a:r>
              <a:rPr lang="en-US" noProof="0" dirty="0"/>
              <a:t>Notes on the equation </a:t>
            </a:r>
            <a:r>
              <a:rPr lang="en-US" sz="1200" kern="1200" dirty="0">
                <a:solidFill>
                  <a:schemeClr val="tx1"/>
                </a:solidFill>
                <a:effectLst/>
                <a:latin typeface="+mn-lt"/>
                <a:ea typeface="+mn-ea"/>
                <a:cs typeface="+mn-cs"/>
              </a:rPr>
              <a:t>(for a 1024</a:t>
            </a:r>
            <a:r>
              <a:rPr lang="en-US" sz="1200" kern="1200" baseline="0" dirty="0">
                <a:solidFill>
                  <a:schemeClr val="tx1"/>
                </a:solidFill>
                <a:effectLst/>
                <a:latin typeface="+mn-lt"/>
                <a:ea typeface="+mn-ea"/>
                <a:cs typeface="+mn-cs"/>
              </a:rPr>
              <a:t>x1024 texture)</a:t>
            </a:r>
            <a:r>
              <a:rPr lang="en-US" noProof="0" dirty="0"/>
              <a:t>:</a:t>
            </a:r>
          </a:p>
          <a:p>
            <a:pPr marL="171450" indent="-171450">
              <a:buFontTx/>
              <a:buChar char="-"/>
            </a:pPr>
            <a:r>
              <a:rPr lang="en-US" sz="1200" kern="1200" dirty="0">
                <a:solidFill>
                  <a:schemeClr val="tx1"/>
                </a:solidFill>
                <a:effectLst/>
                <a:latin typeface="+mn-lt"/>
                <a:ea typeface="+mn-ea"/>
                <a:cs typeface="+mn-cs"/>
              </a:rPr>
              <a:t>It is a sum of randomly positioned sine waves with each having a different frequency.</a:t>
            </a:r>
          </a:p>
          <a:p>
            <a:pPr marL="171450" indent="-171450">
              <a:buFontTx/>
              <a:buChar char="-"/>
            </a:pPr>
            <a:r>
              <a:rPr lang="en-US" sz="1200" kern="1200" dirty="0">
                <a:solidFill>
                  <a:schemeClr val="tx1"/>
                </a:solidFill>
                <a:effectLst/>
                <a:latin typeface="+mn-lt"/>
                <a:ea typeface="+mn-ea"/>
                <a:cs typeface="+mn-cs"/>
              </a:rPr>
              <a:t>The variables p_x and</a:t>
            </a:r>
            <a:r>
              <a:rPr lang="en-US" sz="1200" kern="1200" baseline="0" dirty="0">
                <a:solidFill>
                  <a:schemeClr val="tx1"/>
                </a:solidFill>
                <a:effectLst/>
                <a:latin typeface="+mn-lt"/>
                <a:ea typeface="+mn-ea"/>
                <a:cs typeface="+mn-cs"/>
              </a:rPr>
              <a:t> p_y are the pixel positions in </a:t>
            </a:r>
            <a:r>
              <a:rPr lang="en-US" sz="1200" kern="1200" dirty="0">
                <a:solidFill>
                  <a:schemeClr val="tx1"/>
                </a:solidFill>
                <a:effectLst/>
                <a:latin typeface="+mn-lt"/>
                <a:ea typeface="+mn-ea"/>
                <a:cs typeface="+mn-cs"/>
              </a:rPr>
              <a:t>[1,1024].</a:t>
            </a:r>
            <a:endParaRPr lang="es-ES" sz="1200" kern="1200" dirty="0">
              <a:solidFill>
                <a:schemeClr val="tx1"/>
              </a:solidFill>
              <a:effectLst/>
              <a:latin typeface="+mn-lt"/>
              <a:ea typeface="+mn-ea"/>
              <a:cs typeface="+mn-cs"/>
            </a:endParaRPr>
          </a:p>
          <a:p>
            <a:pPr marL="171450" indent="-171450">
              <a:buFontTx/>
              <a:buChar char="-"/>
            </a:pPr>
            <a:r>
              <a:rPr lang="en-US" sz="1200" kern="1200" baseline="0" dirty="0">
                <a:solidFill>
                  <a:schemeClr val="tx1"/>
                </a:solidFill>
                <a:effectLst/>
                <a:latin typeface="+mn-lt"/>
                <a:ea typeface="+mn-ea"/>
                <a:cs typeface="+mn-cs"/>
              </a:rPr>
              <a:t>The rand() functions</a:t>
            </a:r>
            <a:r>
              <a:rPr lang="en-US" sz="1200" kern="1200" dirty="0">
                <a:solidFill>
                  <a:schemeClr val="tx1"/>
                </a:solidFill>
                <a:effectLst/>
                <a:latin typeface="+mn-lt"/>
                <a:ea typeface="+mn-ea"/>
                <a:cs typeface="+mn-cs"/>
              </a:rPr>
              <a:t> inside of the sqrt (same for</a:t>
            </a:r>
            <a:r>
              <a:rPr lang="en-US" sz="1200" kern="1200" baseline="0" dirty="0">
                <a:solidFill>
                  <a:schemeClr val="tx1"/>
                </a:solidFill>
                <a:effectLst/>
                <a:latin typeface="+mn-lt"/>
                <a:ea typeface="+mn-ea"/>
                <a:cs typeface="+mn-cs"/>
              </a:rPr>
              <a:t> all pixels) </a:t>
            </a:r>
            <a:r>
              <a:rPr lang="en-US" sz="1200" kern="1200" dirty="0">
                <a:solidFill>
                  <a:schemeClr val="tx1"/>
                </a:solidFill>
                <a:effectLst/>
                <a:latin typeface="+mn-lt"/>
                <a:ea typeface="+mn-ea"/>
                <a:cs typeface="+mn-cs"/>
              </a:rPr>
              <a:t>defines the center of the i-th sine wave in [1,1024].</a:t>
            </a:r>
            <a:endParaRPr lang="es-E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Last rand() (same for all pixels) controls the frequency of the i-th sine wave.</a:t>
            </a:r>
            <a:endParaRPr lang="es-ES" sz="1200" kern="1200" dirty="0">
              <a:solidFill>
                <a:schemeClr val="tx1"/>
              </a:solidFill>
              <a:effectLst/>
              <a:latin typeface="+mn-lt"/>
              <a:ea typeface="+mn-ea"/>
              <a:cs typeface="+mn-cs"/>
            </a:endParaRPr>
          </a:p>
          <a:p>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54</a:t>
            </a:fld>
            <a:endParaRPr lang="es-ES" dirty="0"/>
          </a:p>
        </p:txBody>
      </p:sp>
    </p:spTree>
    <p:extLst>
      <p:ext uri="{BB962C8B-B14F-4D97-AF65-F5344CB8AC3E}">
        <p14:creationId xmlns:p14="http://schemas.microsoft.com/office/powerpoint/2010/main" val="56971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For</a:t>
            </a:r>
            <a:r>
              <a:rPr lang="en-US" baseline="0" dirty="0"/>
              <a:t> blending, we modified the base normal using reoriented normal mapping, which gave very good results.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55</a:t>
            </a:fld>
            <a:endParaRPr lang="es-ES" dirty="0"/>
          </a:p>
        </p:txBody>
      </p:sp>
    </p:spTree>
    <p:extLst>
      <p:ext uri="{BB962C8B-B14F-4D97-AF65-F5344CB8AC3E}">
        <p14:creationId xmlns:p14="http://schemas.microsoft.com/office/powerpoint/2010/main" val="12440480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Something important</a:t>
            </a:r>
            <a:r>
              <a:rPr lang="en-US" baseline="0" dirty="0"/>
              <a:t> related with microgeometry is roughness.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56</a:t>
            </a:fld>
            <a:endParaRPr lang="es-ES" dirty="0"/>
          </a:p>
        </p:txBody>
      </p:sp>
    </p:spTree>
    <p:extLst>
      <p:ext uri="{BB962C8B-B14F-4D97-AF65-F5344CB8AC3E}">
        <p14:creationId xmlns:p14="http://schemas.microsoft.com/office/powerpoint/2010/main" val="116949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roughness</a:t>
            </a:r>
            <a:r>
              <a:rPr lang="en-US" baseline="0" dirty="0"/>
              <a:t> of a material depends on how flat or randomly oriented are its microfacets.</a:t>
            </a:r>
          </a:p>
        </p:txBody>
      </p:sp>
      <p:sp>
        <p:nvSpPr>
          <p:cNvPr id="4" name="Slide Number Placeholder 3"/>
          <p:cNvSpPr>
            <a:spLocks noGrp="1"/>
          </p:cNvSpPr>
          <p:nvPr>
            <p:ph type="sldNum" sz="quarter" idx="10"/>
          </p:nvPr>
        </p:nvSpPr>
        <p:spPr/>
        <p:txBody>
          <a:bodyPr/>
          <a:lstStyle/>
          <a:p>
            <a:fld id="{380B396E-FB55-400A-87FB-880D9F3DDA9F}" type="slidenum">
              <a:rPr lang="es-ES" smtClean="0"/>
              <a:t>57</a:t>
            </a:fld>
            <a:endParaRPr lang="es-ES" dirty="0"/>
          </a:p>
        </p:txBody>
      </p:sp>
    </p:spTree>
    <p:extLst>
      <p:ext uri="{BB962C8B-B14F-4D97-AF65-F5344CB8AC3E}">
        <p14:creationId xmlns:p14="http://schemas.microsoft.com/office/powerpoint/2010/main" val="40644981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glossy material, as seen on the top, will have a flat surface at microscopic level, leading to sharp reflections.</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58</a:t>
            </a:fld>
            <a:endParaRPr lang="es-ES" dirty="0"/>
          </a:p>
        </p:txBody>
      </p:sp>
    </p:spTree>
    <p:extLst>
      <p:ext uri="{BB962C8B-B14F-4D97-AF65-F5344CB8AC3E}">
        <p14:creationId xmlns:p14="http://schemas.microsoft.com/office/powerpoint/2010/main" val="19397694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a:t>
            </a:r>
            <a:r>
              <a:rPr lang="en-US" baseline="0" dirty="0"/>
              <a:t> side, a rougher material will have a more random distribution of facets, as shown in the bottom, leading to blurrier reflections.</a:t>
            </a:r>
            <a:endParaRPr lang="es-ES" dirty="0"/>
          </a:p>
        </p:txBody>
      </p:sp>
      <p:sp>
        <p:nvSpPr>
          <p:cNvPr id="4" name="Slide Number Placeholder 3"/>
          <p:cNvSpPr>
            <a:spLocks noGrp="1"/>
          </p:cNvSpPr>
          <p:nvPr>
            <p:ph type="sldNum" sz="quarter" idx="10"/>
          </p:nvPr>
        </p:nvSpPr>
        <p:spPr/>
        <p:txBody>
          <a:bodyPr/>
          <a:lstStyle/>
          <a:p>
            <a:fld id="{380B396E-FB55-400A-87FB-880D9F3DDA9F}" type="slidenum">
              <a:rPr lang="es-ES" smtClean="0"/>
              <a:t>59</a:t>
            </a:fld>
            <a:endParaRPr lang="es-ES" dirty="0"/>
          </a:p>
        </p:txBody>
      </p:sp>
    </p:spTree>
    <p:extLst>
      <p:ext uri="{BB962C8B-B14F-4D97-AF65-F5344CB8AC3E}">
        <p14:creationId xmlns:p14="http://schemas.microsoft.com/office/powerpoint/2010/main" val="32984485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this where</a:t>
            </a:r>
            <a:r>
              <a:rPr lang="en-US" baseline="0" dirty="0"/>
              <a:t> things get interesting.</a:t>
            </a:r>
          </a:p>
          <a:p>
            <a:endParaRPr lang="en-US" baseline="0" dirty="0"/>
          </a:p>
          <a:p>
            <a:r>
              <a:rPr lang="en-US" baseline="0" dirty="0"/>
              <a:t>Our microgeometry is small enough to be considered microfacets if we look at the skin surface from far away.</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60</a:t>
            </a:fld>
            <a:endParaRPr lang="es-ES" dirty="0"/>
          </a:p>
        </p:txBody>
      </p:sp>
    </p:spTree>
    <p:extLst>
      <p:ext uri="{BB962C8B-B14F-4D97-AF65-F5344CB8AC3E}">
        <p14:creationId xmlns:p14="http://schemas.microsoft.com/office/powerpoint/2010/main" val="326502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We tried to keep this </a:t>
            </a:r>
            <a:r>
              <a:rPr lang="en-US" baseline="0" dirty="0"/>
              <a:t>as self-contained as possible, but given the time limit of talk, we refer to our previous work for more details.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a:t>
            </a:fld>
            <a:endParaRPr lang="es-ES" dirty="0"/>
          </a:p>
        </p:txBody>
      </p:sp>
    </p:spTree>
    <p:extLst>
      <p:ext uri="{BB962C8B-B14F-4D97-AF65-F5344CB8AC3E}">
        <p14:creationId xmlns:p14="http://schemas.microsoft.com/office/powerpoint/2010/main" val="8294235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This means that our tiled</a:t>
            </a:r>
            <a:r>
              <a:rPr lang="en-US" baseline="0" dirty="0"/>
              <a:t> normal map can convert to roughness when we see the head from far away.</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61</a:t>
            </a:fld>
            <a:endParaRPr lang="es-ES" dirty="0"/>
          </a:p>
        </p:txBody>
      </p:sp>
    </p:spTree>
    <p:extLst>
      <p:ext uri="{BB962C8B-B14F-4D97-AF65-F5344CB8AC3E}">
        <p14:creationId xmlns:p14="http://schemas.microsoft.com/office/powerpoint/2010/main" val="35463435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Just to</a:t>
            </a:r>
            <a:r>
              <a:rPr lang="en-US" baseline="0" dirty="0"/>
              <a:t> show it with an example, h</a:t>
            </a:r>
            <a:r>
              <a:rPr lang="en-US" dirty="0"/>
              <a:t>ere we have the normal </a:t>
            </a:r>
            <a:r>
              <a:rPr lang="en-US" baseline="0" dirty="0"/>
              <a:t>mip-maps.</a:t>
            </a:r>
          </a:p>
          <a:p>
            <a:endParaRPr lang="en-US" baseline="0" dirty="0"/>
          </a:p>
          <a:p>
            <a:r>
              <a:rPr lang="en-US" baseline="0" dirty="0"/>
              <a:t>As you can see, the normals flatten with distance.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62</a:t>
            </a:fld>
            <a:endParaRPr lang="es-ES" dirty="0"/>
          </a:p>
        </p:txBody>
      </p:sp>
    </p:spTree>
    <p:extLst>
      <p:ext uri="{BB962C8B-B14F-4D97-AF65-F5344CB8AC3E}">
        <p14:creationId xmlns:p14="http://schemas.microsoft.com/office/powerpoint/2010/main" val="25856507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convert this normal map into a gloss</a:t>
            </a:r>
            <a:r>
              <a:rPr lang="en-US" baseline="0" dirty="0"/>
              <a:t> map </a:t>
            </a:r>
            <a:r>
              <a:rPr lang="en-US" dirty="0"/>
              <a:t>by estimating </a:t>
            </a:r>
            <a:r>
              <a:rPr lang="en-US" baseline="0" dirty="0"/>
              <a:t>normal variance…</a:t>
            </a:r>
          </a:p>
        </p:txBody>
      </p:sp>
      <p:sp>
        <p:nvSpPr>
          <p:cNvPr id="4" name="Slide Number Placeholder 3"/>
          <p:cNvSpPr>
            <a:spLocks noGrp="1"/>
          </p:cNvSpPr>
          <p:nvPr>
            <p:ph type="sldNum" sz="quarter" idx="10"/>
          </p:nvPr>
        </p:nvSpPr>
        <p:spPr/>
        <p:txBody>
          <a:bodyPr/>
          <a:lstStyle/>
          <a:p>
            <a:fld id="{380B396E-FB55-400A-87FB-880D9F3DDA9F}" type="slidenum">
              <a:rPr lang="es-ES" smtClean="0"/>
              <a:t>63</a:t>
            </a:fld>
            <a:endParaRPr lang="es-ES" dirty="0"/>
          </a:p>
        </p:txBody>
      </p:sp>
    </p:spTree>
    <p:extLst>
      <p:ext uri="{BB962C8B-B14F-4D97-AF65-F5344CB8AC3E}">
        <p14:creationId xmlns:p14="http://schemas.microsoft.com/office/powerpoint/2010/main" val="3159999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…obtaining </a:t>
            </a:r>
            <a:r>
              <a:rPr lang="en-US" dirty="0"/>
              <a:t>this result.</a:t>
            </a:r>
          </a:p>
          <a:p>
            <a:endParaRPr lang="en-US" dirty="0"/>
          </a:p>
          <a:p>
            <a:r>
              <a:rPr lang="en-US" baseline="0" dirty="0"/>
              <a:t>We are then obtaining a physically plausible gloss, instead of relying on painted maps, which some times, have no real meaning from a physical-based rendering stand point.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a:t>
            </a:r>
            <a:r>
              <a:rPr lang="en-US" baseline="0" dirty="0"/>
              <a:t>otice how the gloss noise, unlike the normal map one, is present even when far away from the model.</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64</a:t>
            </a:fld>
            <a:endParaRPr lang="es-ES" dirty="0"/>
          </a:p>
        </p:txBody>
      </p:sp>
    </p:spTree>
    <p:extLst>
      <p:ext uri="{BB962C8B-B14F-4D97-AF65-F5344CB8AC3E}">
        <p14:creationId xmlns:p14="http://schemas.microsoft.com/office/powerpoint/2010/main" val="34859429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we still want to have some control on the base gloss of each part of the face. So, we will have now two sources of glossiness: the artist authored gloss map and the gloss values obtained from the tiled noise.</a:t>
            </a:r>
          </a:p>
          <a:p>
            <a:endParaRPr lang="en-US" baseline="0" dirty="0"/>
          </a:p>
          <a:p>
            <a:r>
              <a:rPr lang="en-US" baseline="0" dirty="0"/>
              <a:t>For combining them, we need to store the noise variance alongside with the normals,</a:t>
            </a:r>
          </a:p>
          <a:p>
            <a:r>
              <a:rPr lang="en-US" baseline="0" dirty="0"/>
              <a:t>and combine it with the original artist authored gloss map.</a:t>
            </a:r>
          </a:p>
          <a:p>
            <a:endParaRPr lang="en-US" baseline="0" dirty="0"/>
          </a:p>
          <a:p>
            <a:r>
              <a:rPr lang="en-US" baseline="0" dirty="0"/>
              <a:t>We refer you to Stephen Hill and Dan Baker’s presentation about specular antialiasing for more details.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65</a:t>
            </a:fld>
            <a:endParaRPr lang="es-ES" dirty="0"/>
          </a:p>
        </p:txBody>
      </p:sp>
    </p:spTree>
    <p:extLst>
      <p:ext uri="{BB962C8B-B14F-4D97-AF65-F5344CB8AC3E}">
        <p14:creationId xmlns:p14="http://schemas.microsoft.com/office/powerpoint/2010/main" val="40068509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highlight the extreme importance</a:t>
            </a:r>
            <a:r>
              <a:rPr lang="en-US" baseline="0" dirty="0"/>
              <a:t> of taking specular antialiasing seriously.</a:t>
            </a:r>
          </a:p>
          <a:p>
            <a:endParaRPr lang="en-US" baseline="0" dirty="0"/>
          </a:p>
          <a:p>
            <a:r>
              <a:rPr lang="en-US" baseline="0" dirty="0"/>
              <a:t>If you don’t…</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66</a:t>
            </a:fld>
            <a:endParaRPr lang="es-ES" dirty="0"/>
          </a:p>
        </p:txBody>
      </p:sp>
    </p:spTree>
    <p:extLst>
      <p:ext uri="{BB962C8B-B14F-4D97-AF65-F5344CB8AC3E}">
        <p14:creationId xmlns:p14="http://schemas.microsoft.com/office/powerpoint/2010/main" val="1857974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end up with sweaty</a:t>
            </a:r>
            <a:r>
              <a:rPr lang="en-US" baseline="0" dirty="0"/>
              <a:t> faces when you look at them from far away.</a:t>
            </a:r>
          </a:p>
          <a:p>
            <a:endParaRPr lang="en-US" baseline="0" dirty="0"/>
          </a:p>
          <a:p>
            <a:r>
              <a:rPr lang="en-US" baseline="0" dirty="0"/>
              <a:t>Even if they are not sweaty in a close up.</a:t>
            </a:r>
          </a:p>
          <a:p>
            <a:endParaRPr lang="en-US" baseline="0" dirty="0"/>
          </a:p>
          <a:p>
            <a:r>
              <a:rPr lang="en-US" baseline="0" dirty="0"/>
              <a:t>(Previous slide was normal map variance in action)</a:t>
            </a:r>
          </a:p>
        </p:txBody>
      </p:sp>
      <p:sp>
        <p:nvSpPr>
          <p:cNvPr id="4" name="Slide Number Placeholder 3"/>
          <p:cNvSpPr>
            <a:spLocks noGrp="1"/>
          </p:cNvSpPr>
          <p:nvPr>
            <p:ph type="sldNum" sz="quarter" idx="10"/>
          </p:nvPr>
        </p:nvSpPr>
        <p:spPr/>
        <p:txBody>
          <a:bodyPr/>
          <a:lstStyle/>
          <a:p>
            <a:fld id="{380B396E-FB55-400A-87FB-880D9F3DDA9F}" type="slidenum">
              <a:rPr lang="es-ES" smtClean="0"/>
              <a:t>67</a:t>
            </a:fld>
            <a:endParaRPr lang="es-ES" dirty="0"/>
          </a:p>
        </p:txBody>
      </p:sp>
    </p:spTree>
    <p:extLst>
      <p:ext uri="{BB962C8B-B14F-4D97-AF65-F5344CB8AC3E}">
        <p14:creationId xmlns:p14="http://schemas.microsoft.com/office/powerpoint/2010/main" val="3498240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G</a:t>
            </a:r>
            <a:r>
              <a:rPr lang="en-US" baseline="0" dirty="0"/>
              <a:t>eometry normal variance is important as well, especially for the eye wetness geometry.</a:t>
            </a:r>
          </a:p>
          <a:p>
            <a:endParaRPr lang="en-US" baseline="0" dirty="0"/>
          </a:p>
          <a:p>
            <a:r>
              <a:rPr lang="en-US" baseline="0" dirty="0"/>
              <a:t>(More on the geometry itself later on.)</a:t>
            </a:r>
          </a:p>
          <a:p>
            <a:endParaRPr lang="en-US" baseline="0" dirty="0"/>
          </a:p>
          <a:p>
            <a:r>
              <a:rPr lang="en-US" dirty="0"/>
              <a:t>Without it…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68</a:t>
            </a:fld>
            <a:endParaRPr lang="es-ES" dirty="0"/>
          </a:p>
        </p:txBody>
      </p:sp>
    </p:spTree>
    <p:extLst>
      <p:ext uri="{BB962C8B-B14F-4D97-AF65-F5344CB8AC3E}">
        <p14:creationId xmlns:p14="http://schemas.microsoft.com/office/powerpoint/2010/main" val="217217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…you end with an</a:t>
            </a:r>
            <a:r>
              <a:rPr lang="en-US" baseline="0" dirty="0"/>
              <a:t> unbearable amount of aliasing, given the high specular power used for this area.</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69</a:t>
            </a:fld>
            <a:endParaRPr lang="es-ES" dirty="0"/>
          </a:p>
        </p:txBody>
      </p:sp>
    </p:spTree>
    <p:extLst>
      <p:ext uri="{BB962C8B-B14F-4D97-AF65-F5344CB8AC3E}">
        <p14:creationId xmlns:p14="http://schemas.microsoft.com/office/powerpoint/2010/main" val="35195454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As a final comment on this, our recommendation is to author low-frequency details in the gloss map, and then add microdetails using tiled bump/gloss.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the end, the noise texture allows for very intuitive map editing, as</a:t>
            </a:r>
            <a:r>
              <a:rPr lang="en-US" sz="1200" baseline="0" dirty="0"/>
              <a:t> an artist only has to paint low-frequency gloss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High-frequency details are automatically generated on the fly from the tiled microstructure texture.</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70</a:t>
            </a:fld>
            <a:endParaRPr lang="es-ES" dirty="0"/>
          </a:p>
        </p:txBody>
      </p:sp>
    </p:spTree>
    <p:extLst>
      <p:ext uri="{BB962C8B-B14F-4D97-AF65-F5344CB8AC3E}">
        <p14:creationId xmlns:p14="http://schemas.microsoft.com/office/powerpoint/2010/main" val="1523985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let me present Lauren, one of our test characters, rendered at 180 frames per second.</a:t>
            </a:r>
          </a:p>
          <a:p>
            <a:r>
              <a:rPr lang="en-US" baseline="0" dirty="0"/>
              <a:t>(On a </a:t>
            </a:r>
            <a:r>
              <a:rPr lang="en-US" b="0" noProof="0" dirty="0"/>
              <a:t>GeForce GTX 680</a:t>
            </a:r>
            <a:r>
              <a:rPr lang="en-US" b="0" baseline="0" noProof="0" dirty="0"/>
              <a:t> at 720p, using SMAA T2x.</a:t>
            </a:r>
            <a:r>
              <a:rPr lang="en-US" baseline="0" dirty="0"/>
              <a:t>)</a:t>
            </a:r>
            <a:endParaRPr lang="en-US" dirty="0"/>
          </a:p>
          <a:p>
            <a:endParaRPr lang="en-US" dirty="0"/>
          </a:p>
          <a:p>
            <a:r>
              <a:rPr lang="en-US" dirty="0"/>
              <a:t>There are many</a:t>
            </a:r>
            <a:r>
              <a:rPr lang="en-US" baseline="0" dirty="0"/>
              <a:t> things important for character rendering.</a:t>
            </a:r>
          </a:p>
          <a:p>
            <a:endParaRPr lang="en-US" baseline="0" dirty="0"/>
          </a:p>
          <a:p>
            <a:r>
              <a:rPr lang="en-US" baseline="0" dirty="0"/>
              <a:t>For example, the modeling, the shadows, the eyelashes…</a:t>
            </a:r>
          </a:p>
          <a:p>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8</a:t>
            </a:fld>
            <a:endParaRPr lang="es-ES" dirty="0"/>
          </a:p>
        </p:txBody>
      </p:sp>
    </p:spTree>
    <p:extLst>
      <p:ext uri="{BB962C8B-B14F-4D97-AF65-F5344CB8AC3E}">
        <p14:creationId xmlns:p14="http://schemas.microsoft.com/office/powerpoint/2010/main" val="31347914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a:solidFill>
                  <a:schemeClr val="tx1"/>
                </a:solidFill>
                <a:effectLst/>
                <a:latin typeface="+mn-lt"/>
                <a:ea typeface="+mn-ea"/>
                <a:cs typeface="+mn-cs"/>
              </a:rPr>
              <a:t>In this slide you have the values we</a:t>
            </a:r>
            <a:r>
              <a:rPr lang="en-US" sz="1200" b="0" i="0" kern="1200" baseline="0" dirty="0">
                <a:solidFill>
                  <a:schemeClr val="tx1"/>
                </a:solidFill>
                <a:effectLst/>
                <a:latin typeface="+mn-lt"/>
                <a:ea typeface="+mn-ea"/>
                <a:cs typeface="+mn-cs"/>
              </a:rPr>
              <a:t> used for authoring the gloss for the first lobe, both as specular power and log-encoded.</a:t>
            </a:r>
          </a:p>
          <a:p>
            <a:r>
              <a:rPr lang="en-US" sz="1200" b="0" i="0" kern="1200" baseline="0" dirty="0">
                <a:solidFill>
                  <a:schemeClr val="tx1"/>
                </a:solidFill>
                <a:effectLst/>
                <a:latin typeface="+mn-lt"/>
                <a:ea typeface="+mn-ea"/>
                <a:cs typeface="+mn-cs"/>
              </a:rPr>
              <a:t>More details in </a:t>
            </a:r>
            <a:r>
              <a:rPr lang="en-US" noProof="0" dirty="0"/>
              <a:t>[Lazarov2011] - </a:t>
            </a:r>
            <a:r>
              <a:rPr lang="en-US" i="1" noProof="0" dirty="0"/>
              <a:t>Physically-based lighting in Call of Duty: Black Ops</a:t>
            </a:r>
            <a:r>
              <a:rPr lang="en-US" sz="1200" b="0" i="0" kern="1200" baseline="0" noProof="0" dirty="0">
                <a:solidFill>
                  <a:schemeClr val="tx1"/>
                </a:solidFill>
                <a:effectLst/>
                <a:latin typeface="+mn-lt"/>
                <a:ea typeface="+mn-ea"/>
                <a:cs typeface="+mn-cs"/>
              </a:rPr>
              <a:t>.</a:t>
            </a:r>
          </a:p>
          <a:p>
            <a:endParaRPr lang="en-US" sz="1200" b="0" i="0" kern="1200" baseline="0" noProof="0" dirty="0">
              <a:solidFill>
                <a:schemeClr val="tx1"/>
              </a:solidFill>
              <a:effectLst/>
              <a:latin typeface="+mn-lt"/>
              <a:ea typeface="+mn-ea"/>
              <a:cs typeface="+mn-cs"/>
            </a:endParaRPr>
          </a:p>
          <a:p>
            <a:r>
              <a:rPr lang="en-US" sz="1200" b="0" i="0" kern="1200" baseline="0" noProof="0" dirty="0">
                <a:solidFill>
                  <a:schemeClr val="tx1"/>
                </a:solidFill>
                <a:effectLst/>
                <a:latin typeface="+mn-lt"/>
                <a:ea typeface="+mn-ea"/>
                <a:cs typeface="+mn-cs"/>
              </a:rPr>
              <a:t>The second lobe should be either 2.0*G or S^2.0.</a:t>
            </a:r>
          </a:p>
          <a:p>
            <a:endParaRPr lang="en-US" sz="1200" b="0" i="0" kern="1200" baseline="0" noProof="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noProof="0" dirty="0">
                <a:solidFill>
                  <a:schemeClr val="tx1"/>
                </a:solidFill>
                <a:effectLst/>
                <a:latin typeface="+mn-lt"/>
                <a:ea typeface="+mn-ea"/>
                <a:cs typeface="+mn-cs"/>
              </a:rPr>
              <a:t>Using the “Main” gloss preset for the whole face works surprisingly well.</a:t>
            </a:r>
          </a:p>
          <a:p>
            <a:endParaRPr lang="en-US" sz="1200" b="0" i="0" kern="1200" baseline="0" noProof="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These values work well for regular skin, but not for old skin (for instance), which is usually more dry.</a:t>
            </a:r>
            <a:endParaRPr lang="en-US" sz="1200" b="0" i="0" kern="1200" dirty="0">
              <a:solidFill>
                <a:schemeClr val="tx1"/>
              </a:solidFill>
              <a:effectLst/>
              <a:latin typeface="+mn-lt"/>
              <a:ea typeface="+mn-ea"/>
              <a:cs typeface="+mn-cs"/>
            </a:endParaRPr>
          </a:p>
          <a:p>
            <a:endParaRPr lang="en-US" dirty="0"/>
          </a:p>
          <a:p>
            <a:r>
              <a:rPr lang="en-US" baseline="0" dirty="0"/>
              <a:t>In case of sweat, the forehead, cheeks and nose should typically have higher gloss values, since they contain larger pores than other facial areas, and thus sweat is more intensively produced in those zones.</a:t>
            </a:r>
          </a:p>
          <a:p>
            <a:endParaRPr lang="en-US" baseline="0" dirty="0"/>
          </a:p>
          <a:p>
            <a:r>
              <a:rPr lang="en-US" baseline="0" dirty="0"/>
              <a:t>In particular, the forehead and the nose are part of the T-zone, which is usually more glossy than the rest of the face in the case of people with oily skin.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a:t>
            </a:r>
            <a:r>
              <a:rPr lang="en-US" sz="1200" b="0" i="0" kern="1200" baseline="0" dirty="0">
                <a:solidFill>
                  <a:schemeClr val="tx1"/>
                </a:solidFill>
                <a:effectLst/>
                <a:latin typeface="+mn-lt"/>
                <a:ea typeface="+mn-ea"/>
                <a:cs typeface="+mn-cs"/>
              </a:rPr>
              <a:t> notes:</a:t>
            </a: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The image colors on</a:t>
            </a:r>
            <a:r>
              <a:rPr lang="en-US" sz="1200" b="0" i="0" kern="1200" baseline="0" dirty="0">
                <a:solidFill>
                  <a:schemeClr val="tx1"/>
                </a:solidFill>
                <a:effectLst/>
                <a:latin typeface="+mn-lt"/>
                <a:ea typeface="+mn-ea"/>
                <a:cs typeface="+mn-cs"/>
              </a:rPr>
              <a:t> the right</a:t>
            </a:r>
            <a:r>
              <a:rPr lang="en-US" sz="1200" b="0" i="0" kern="1200" dirty="0">
                <a:solidFill>
                  <a:schemeClr val="tx1"/>
                </a:solidFill>
                <a:effectLst/>
                <a:latin typeface="+mn-lt"/>
                <a:ea typeface="+mn-ea"/>
                <a:cs typeface="+mn-cs"/>
              </a:rPr>
              <a:t> won't match the values in the second column, they are only shown for</a:t>
            </a:r>
            <a:r>
              <a:rPr lang="en-US" sz="1200" b="0" i="0" kern="1200" baseline="0" dirty="0">
                <a:solidFill>
                  <a:schemeClr val="tx1"/>
                </a:solidFill>
                <a:effectLst/>
                <a:latin typeface="+mn-lt"/>
                <a:ea typeface="+mn-ea"/>
                <a:cs typeface="+mn-cs"/>
              </a:rPr>
              <a:t> illustration purposes</a:t>
            </a: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values </a:t>
            </a:r>
            <a:r>
              <a:rPr lang="en-US" sz="1200" b="0" i="0" kern="1200" dirty="0">
                <a:solidFill>
                  <a:schemeClr val="tx1"/>
                </a:solidFill>
                <a:effectLst/>
                <a:latin typeface="+mn-lt"/>
                <a:ea typeface="+mn-ea"/>
                <a:cs typeface="+mn-cs"/>
              </a:rPr>
              <a:t>are intended for the</a:t>
            </a:r>
            <a:r>
              <a:rPr lang="en-US" sz="1200" b="0" i="0" kern="1200" baseline="0" dirty="0">
                <a:solidFill>
                  <a:schemeClr val="tx1"/>
                </a:solidFill>
                <a:effectLst/>
                <a:latin typeface="+mn-lt"/>
                <a:ea typeface="+mn-ea"/>
                <a:cs typeface="+mn-cs"/>
              </a:rPr>
              <a:t> Black Ops 2 BRDF specular model, so they may need to be adjusted for other models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baseline="0" dirty="0">
                <a:solidFill>
                  <a:schemeClr val="tx1"/>
                </a:solidFill>
                <a:effectLst/>
                <a:latin typeface="+mn-lt"/>
                <a:ea typeface="+mn-ea"/>
                <a:cs typeface="+mn-cs"/>
              </a:rPr>
              <a:t>Gloss G has a range of 0 - 255</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71</a:t>
            </a:fld>
            <a:endParaRPr lang="es-ES" dirty="0"/>
          </a:p>
        </p:txBody>
      </p:sp>
    </p:spTree>
    <p:extLst>
      <p:ext uri="{BB962C8B-B14F-4D97-AF65-F5344CB8AC3E}">
        <p14:creationId xmlns:p14="http://schemas.microsoft.com/office/powerpoint/2010/main" val="17205815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I’d like to also highlight</a:t>
            </a:r>
            <a:r>
              <a:rPr lang="en-US" baseline="0" dirty="0"/>
              <a:t> how hard authoring gloss can be, as it depends a lot on the lighting setup.</a:t>
            </a:r>
          </a:p>
          <a:p>
            <a:endParaRPr lang="en-US" baseline="0" dirty="0"/>
          </a:p>
          <a:p>
            <a:r>
              <a:rPr lang="en-US" baseline="0" dirty="0"/>
              <a:t>The size of the light, and its distance is something to take into account.</a:t>
            </a:r>
          </a:p>
          <a:p>
            <a:endParaRPr lang="en-US" baseline="0" dirty="0"/>
          </a:p>
          <a:p>
            <a:r>
              <a:rPr lang="en-US" baseline="0" dirty="0"/>
              <a:t>Here we have a point light source…</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72</a:t>
            </a:fld>
            <a:endParaRPr lang="es-ES" dirty="0"/>
          </a:p>
        </p:txBody>
      </p:sp>
    </p:spTree>
    <p:extLst>
      <p:ext uri="{BB962C8B-B14F-4D97-AF65-F5344CB8AC3E}">
        <p14:creationId xmlns:p14="http://schemas.microsoft.com/office/powerpoint/2010/main" val="2190023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here a bigger</a:t>
            </a:r>
            <a:r>
              <a:rPr lang="en-US" baseline="0" dirty="0"/>
              <a:t> area light.</a:t>
            </a:r>
          </a:p>
          <a:p>
            <a:endParaRPr lang="en-US" baseline="0" dirty="0"/>
          </a:p>
          <a:p>
            <a:r>
              <a:rPr lang="en-US" baseline="0" dirty="0"/>
              <a:t>Notice how specular reflections have softened.</a:t>
            </a:r>
          </a:p>
          <a:p>
            <a:endParaRPr lang="en-US" baseline="0" dirty="0"/>
          </a:p>
          <a:p>
            <a:r>
              <a:rPr lang="en-US" baseline="0" dirty="0"/>
              <a:t>We like to think of gloss and the size of the light as two sides of the same coin, as they both blur/sharpen the specular highlights.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73</a:t>
            </a:fld>
            <a:endParaRPr lang="es-ES" dirty="0"/>
          </a:p>
        </p:txBody>
      </p:sp>
    </p:spTree>
    <p:extLst>
      <p:ext uri="{BB962C8B-B14F-4D97-AF65-F5344CB8AC3E}">
        <p14:creationId xmlns:p14="http://schemas.microsoft.com/office/powerpoint/2010/main" val="17960962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With</a:t>
            </a:r>
            <a:r>
              <a:rPr lang="en-US" baseline="0" dirty="0"/>
              <a:t> probe lighting it can get even less predictable (and hence, we recommend authoring with procedural lighting).</a:t>
            </a:r>
          </a:p>
          <a:p>
            <a:endParaRPr lang="en-US" baseline="0" dirty="0"/>
          </a:p>
          <a:p>
            <a:r>
              <a:rPr lang="en-US" baseline="0" dirty="0"/>
              <a:t>This is a harsh probe lighting setup…</a:t>
            </a:r>
          </a:p>
          <a:p>
            <a:endParaRPr lang="en-US" baseline="0" dirty="0"/>
          </a:p>
          <a:p>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74</a:t>
            </a:fld>
            <a:endParaRPr lang="es-ES" dirty="0"/>
          </a:p>
        </p:txBody>
      </p:sp>
    </p:spTree>
    <p:extLst>
      <p:ext uri="{BB962C8B-B14F-4D97-AF65-F5344CB8AC3E}">
        <p14:creationId xmlns:p14="http://schemas.microsoft.com/office/powerpoint/2010/main" val="21648405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this is a softer one.</a:t>
            </a:r>
          </a:p>
          <a:p>
            <a:endParaRPr lang="en-US" dirty="0"/>
          </a:p>
          <a:p>
            <a:r>
              <a:rPr lang="en-US" dirty="0"/>
              <a:t>The degree to which </a:t>
            </a:r>
            <a:r>
              <a:rPr lang="en-US" baseline="0" dirty="0"/>
              <a:t>the </a:t>
            </a:r>
            <a:r>
              <a:rPr lang="en-US" dirty="0"/>
              <a:t>specular ‘pops’ depends on the input.</a:t>
            </a:r>
          </a:p>
          <a:p>
            <a:endParaRPr lang="en-US" dirty="0"/>
          </a:p>
          <a:p>
            <a:r>
              <a:rPr lang="en-US" sz="1200" kern="1200" dirty="0">
                <a:solidFill>
                  <a:schemeClr val="tx1"/>
                </a:solidFill>
                <a:effectLst/>
                <a:latin typeface="+mn-lt"/>
                <a:ea typeface="+mn-ea"/>
                <a:cs typeface="+mn-cs"/>
              </a:rPr>
              <a:t>It’s very easy to adjust the gloss to make this happen all the time, but in reality this is wrong.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Specular highlights should only</a:t>
            </a:r>
            <a:r>
              <a:rPr lang="en-US" sz="1200" kern="1200" baseline="0" dirty="0">
                <a:solidFill>
                  <a:schemeClr val="tx1"/>
                </a:solidFill>
                <a:effectLst/>
                <a:latin typeface="+mn-lt"/>
                <a:ea typeface="+mn-ea"/>
                <a:cs typeface="+mn-cs"/>
              </a:rPr>
              <a:t> be visible </a:t>
            </a:r>
            <a:r>
              <a:rPr lang="en-US" sz="1200" kern="1200" dirty="0">
                <a:solidFill>
                  <a:schemeClr val="tx1"/>
                </a:solidFill>
                <a:effectLst/>
                <a:latin typeface="+mn-lt"/>
                <a:ea typeface="+mn-ea"/>
                <a:cs typeface="+mn-cs"/>
              </a:rPr>
              <a:t>if there is a very strong directional light source somewhere.</a:t>
            </a:r>
          </a:p>
          <a:p>
            <a:r>
              <a:rPr lang="en-US" sz="1200" kern="1200" dirty="0">
                <a:solidFill>
                  <a:schemeClr val="tx1"/>
                </a:solidFill>
                <a:effectLst/>
                <a:latin typeface="+mn-lt"/>
                <a:ea typeface="+mn-ea"/>
                <a:cs typeface="+mn-cs"/>
              </a:rPr>
              <a:t>(Strong with respect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the rest of the environment.)</a:t>
            </a:r>
            <a:endParaRPr lang="en-US" dirty="0"/>
          </a:p>
          <a:p>
            <a:endParaRPr lang="en-US" dirty="0"/>
          </a:p>
          <a:p>
            <a:r>
              <a:rPr lang="en-US" dirty="0"/>
              <a:t>This</a:t>
            </a:r>
            <a:r>
              <a:rPr lang="en-US" baseline="0" dirty="0"/>
              <a:t> makes specular more difficult to author in a robust way.</a:t>
            </a:r>
          </a:p>
          <a:p>
            <a:endParaRPr lang="en-US" baseline="0" dirty="0"/>
          </a:p>
          <a:p>
            <a:r>
              <a:rPr lang="en-US" baseline="0" dirty="0"/>
              <a:t>Authoring for a single direct light is possibly the best option.</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75</a:t>
            </a:fld>
            <a:endParaRPr lang="es-ES" dirty="0"/>
          </a:p>
        </p:txBody>
      </p:sp>
    </p:spTree>
    <p:extLst>
      <p:ext uri="{BB962C8B-B14F-4D97-AF65-F5344CB8AC3E}">
        <p14:creationId xmlns:p14="http://schemas.microsoft.com/office/powerpoint/2010/main" val="14752897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For me, the takeaway is that there are too many parameters that control the appearance of a material.</a:t>
            </a:r>
          </a:p>
          <a:p>
            <a:endParaRPr lang="en-US" baseline="0" dirty="0"/>
          </a:p>
          <a:p>
            <a:r>
              <a:rPr lang="en-US" baseline="0" dirty="0"/>
              <a:t>It’s easy to find a solution for a particular lighting configuration, but extremely hard to find something that works all time.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76</a:t>
            </a:fld>
            <a:endParaRPr lang="es-ES" dirty="0"/>
          </a:p>
        </p:txBody>
      </p:sp>
    </p:spTree>
    <p:extLst>
      <p:ext uri="{BB962C8B-B14F-4D97-AF65-F5344CB8AC3E}">
        <p14:creationId xmlns:p14="http://schemas.microsoft.com/office/powerpoint/2010/main" val="31942755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One</a:t>
            </a:r>
            <a:r>
              <a:rPr lang="en-US" baseline="0" dirty="0"/>
              <a:t> of the aspects we worked on is the percentage of diffuse reflection for various character parts.</a:t>
            </a:r>
          </a:p>
          <a:p>
            <a:endParaRPr lang="en-US" baseline="0" dirty="0"/>
          </a:p>
          <a:p>
            <a:r>
              <a:rPr lang="en-US" baseline="0" dirty="0"/>
              <a:t>For this we created a reference chart for artists, using spectral measurements (which should be fairly accurate).</a:t>
            </a:r>
          </a:p>
          <a:p>
            <a:endParaRPr lang="en-US" dirty="0"/>
          </a:p>
          <a:p>
            <a:r>
              <a:rPr lang="en-US" dirty="0"/>
              <a:t>We think</a:t>
            </a:r>
            <a:r>
              <a:rPr lang="en-US" baseline="0" dirty="0"/>
              <a:t> that when using a physically based render system, we should provide a range of good values to artists, as this is probably the main advantage of such a system.</a:t>
            </a:r>
          </a:p>
          <a:p>
            <a:endParaRPr lang="en-US" baseline="0" dirty="0"/>
          </a:p>
          <a:p>
            <a:r>
              <a:rPr lang="en-US" baseline="0" dirty="0"/>
              <a:t>(Note that sclera color is not correct. Unfortunately it’s based on an in-vitro experiment, </a:t>
            </a:r>
            <a:r>
              <a:rPr lang="en-US" sz="1200" b="0" i="0" kern="1200" dirty="0">
                <a:solidFill>
                  <a:schemeClr val="tx1"/>
                </a:solidFill>
                <a:effectLst/>
                <a:latin typeface="+mn-lt"/>
                <a:ea typeface="+mn-ea"/>
                <a:cs typeface="+mn-cs"/>
              </a:rPr>
              <a:t>which means that the eye was dead tissue.</a:t>
            </a:r>
            <a:r>
              <a:rPr lang="en-US" baseline="0" dirty="0"/>
              <a:t>)</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77</a:t>
            </a:fld>
            <a:endParaRPr lang="es-ES" dirty="0"/>
          </a:p>
        </p:txBody>
      </p:sp>
    </p:spTree>
    <p:extLst>
      <p:ext uri="{BB962C8B-B14F-4D97-AF65-F5344CB8AC3E}">
        <p14:creationId xmlns:p14="http://schemas.microsoft.com/office/powerpoint/2010/main" val="30396468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Now, to the next topic,</a:t>
            </a:r>
            <a:r>
              <a:rPr lang="en-US" baseline="0" dirty="0"/>
              <a:t> human pores.</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78</a:t>
            </a:fld>
            <a:endParaRPr lang="es-ES" dirty="0"/>
          </a:p>
        </p:txBody>
      </p:sp>
    </p:spTree>
    <p:extLst>
      <p:ext uri="{BB962C8B-B14F-4D97-AF65-F5344CB8AC3E}">
        <p14:creationId xmlns:p14="http://schemas.microsoft.com/office/powerpoint/2010/main" val="31906894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This beautiful</a:t>
            </a:r>
            <a:r>
              <a:rPr lang="en-US" b="0" baseline="0" dirty="0"/>
              <a:t> image </a:t>
            </a:r>
            <a:r>
              <a:rPr lang="en-US" b="0" dirty="0"/>
              <a:t>is</a:t>
            </a:r>
            <a:r>
              <a:rPr lang="en-US" b="0" baseline="0" dirty="0"/>
              <a:t> a </a:t>
            </a:r>
            <a:r>
              <a:rPr lang="en-US" sz="1200" b="0" i="0" kern="1200" noProof="0" dirty="0">
                <a:solidFill>
                  <a:schemeClr val="tx1"/>
                </a:solidFill>
                <a:effectLst/>
                <a:latin typeface="+mn-lt"/>
                <a:ea typeface="+mn-ea"/>
                <a:cs typeface="+mn-cs"/>
              </a:rPr>
              <a:t>scanning</a:t>
            </a:r>
            <a:r>
              <a:rPr lang="en-US" sz="1200" b="0" i="0" kern="1200" dirty="0">
                <a:solidFill>
                  <a:schemeClr val="tx1"/>
                </a:solidFill>
                <a:effectLst/>
                <a:latin typeface="+mn-lt"/>
                <a:ea typeface="+mn-ea"/>
                <a:cs typeface="+mn-cs"/>
              </a:rPr>
              <a:t> electron micrograph of a human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pore, taken by </a:t>
            </a:r>
            <a:r>
              <a:rPr lang="en-US" sz="1200" b="0" i="0" kern="1200" baseline="0" dirty="0">
                <a:solidFill>
                  <a:schemeClr val="tx1"/>
                </a:solidFill>
                <a:effectLst/>
                <a:latin typeface="+mn-lt"/>
                <a:ea typeface="+mn-ea"/>
                <a:cs typeface="+mn-cs"/>
              </a:rPr>
              <a:t>Steve </a:t>
            </a:r>
            <a:r>
              <a:rPr lang="en-US" b="0" dirty="0">
                <a:solidFill>
                  <a:srgbClr val="FFFFFF"/>
                </a:solidFill>
              </a:rPr>
              <a:t>Gschmeissner (www.theworldcloseup.com</a:t>
            </a:r>
            <a:r>
              <a:rPr lang="es-ES" b="0" dirty="0">
                <a:solidFill>
                  <a:srgbClr val="FFFFFF"/>
                </a:solidFill>
              </a:rPr>
              <a:t>)</a:t>
            </a:r>
            <a:r>
              <a:rPr lang="en-US" sz="1200" b="0" i="0" kern="120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Notice that there is a lot occlusion happening</a:t>
            </a:r>
            <a:r>
              <a:rPr lang="en-US" sz="1200" b="0" i="0" kern="1200" baseline="0" dirty="0">
                <a:solidFill>
                  <a:schemeClr val="tx1"/>
                </a:solidFill>
                <a:effectLst/>
                <a:latin typeface="+mn-lt"/>
                <a:ea typeface="+mn-ea"/>
                <a:cs typeface="+mn-cs"/>
              </a:rPr>
              <a:t> there.</a:t>
            </a:r>
            <a:endParaRPr lang="es-E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may be thinking that this completely irrelevant for</a:t>
            </a:r>
            <a:r>
              <a:rPr lang="en-US" sz="1200" b="0" i="0" kern="1200" baseline="0" dirty="0">
                <a:solidFill>
                  <a:schemeClr val="tx1"/>
                </a:solidFill>
                <a:effectLst/>
                <a:latin typeface="+mn-lt"/>
                <a:ea typeface="+mn-ea"/>
                <a:cs typeface="+mn-cs"/>
              </a:rPr>
              <a:t> rendering. We thought the same…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(Photograph used with the permission of Steve </a:t>
            </a:r>
            <a:r>
              <a:rPr lang="en-US" b="0" dirty="0">
                <a:solidFill>
                  <a:srgbClr val="FFFFFF"/>
                </a:solidFill>
              </a:rPr>
              <a:t>Gschmeissner)</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79</a:t>
            </a:fld>
            <a:endParaRPr lang="es-ES" dirty="0"/>
          </a:p>
        </p:txBody>
      </p:sp>
    </p:spTree>
    <p:extLst>
      <p:ext uri="{BB962C8B-B14F-4D97-AF65-F5344CB8AC3E}">
        <p14:creationId xmlns:p14="http://schemas.microsoft.com/office/powerpoint/2010/main" val="10097871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…but we were wrong!</a:t>
            </a:r>
          </a:p>
          <a:p>
            <a:endParaRPr lang="en-US" dirty="0"/>
          </a:p>
          <a:p>
            <a:r>
              <a:rPr lang="en-US" dirty="0"/>
              <a:t>If we </a:t>
            </a:r>
            <a:r>
              <a:rPr lang="en-US" baseline="0" dirty="0"/>
              <a:t>compare a render with a photograph…</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80</a:t>
            </a:fld>
            <a:endParaRPr lang="es-ES" dirty="0"/>
          </a:p>
        </p:txBody>
      </p:sp>
    </p:spTree>
    <p:extLst>
      <p:ext uri="{BB962C8B-B14F-4D97-AF65-F5344CB8AC3E}">
        <p14:creationId xmlns:p14="http://schemas.microsoft.com/office/powerpoint/2010/main" val="248539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specular reflections, the occlusion, the skin, post fx and of course…</a:t>
            </a:r>
          </a:p>
        </p:txBody>
      </p:sp>
      <p:sp>
        <p:nvSpPr>
          <p:cNvPr id="4" name="Slide Number Placeholder 3"/>
          <p:cNvSpPr>
            <a:spLocks noGrp="1"/>
          </p:cNvSpPr>
          <p:nvPr>
            <p:ph type="sldNum" sz="quarter" idx="10"/>
          </p:nvPr>
        </p:nvSpPr>
        <p:spPr/>
        <p:txBody>
          <a:bodyPr/>
          <a:lstStyle/>
          <a:p>
            <a:fld id="{380B396E-FB55-400A-87FB-880D9F3DDA9F}" type="slidenum">
              <a:rPr lang="es-ES" smtClean="0"/>
              <a:t>9</a:t>
            </a:fld>
            <a:endParaRPr lang="es-ES" dirty="0"/>
          </a:p>
        </p:txBody>
      </p:sp>
    </p:spTree>
    <p:extLst>
      <p:ext uri="{BB962C8B-B14F-4D97-AF65-F5344CB8AC3E}">
        <p14:creationId xmlns:p14="http://schemas.microsoft.com/office/powerpoint/2010/main" val="21404825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…you</a:t>
            </a:r>
            <a:r>
              <a:rPr lang="en-US" baseline="0" dirty="0"/>
              <a:t> will notice that we’re getting specular reflections inside of the pores.</a:t>
            </a:r>
          </a:p>
          <a:p>
            <a:endParaRPr lang="en-US" baseline="0" dirty="0"/>
          </a:p>
          <a:p>
            <a:r>
              <a:rPr lang="en-US" baseline="0" dirty="0"/>
              <a:t>In general this is not physically possible, as there is a hole in the pore.</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81</a:t>
            </a:fld>
            <a:endParaRPr lang="es-ES" dirty="0"/>
          </a:p>
        </p:txBody>
      </p:sp>
    </p:spTree>
    <p:extLst>
      <p:ext uri="{BB962C8B-B14F-4D97-AF65-F5344CB8AC3E}">
        <p14:creationId xmlns:p14="http://schemas.microsoft.com/office/powerpoint/2010/main" val="30598594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So, to</a:t>
            </a:r>
            <a:r>
              <a:rPr lang="en-US" baseline="0" dirty="0"/>
              <a:t> solve this, we thought a good idea would be to use a cavity map, using it as a specular occlusion term.</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82</a:t>
            </a:fld>
            <a:endParaRPr lang="es-ES" dirty="0"/>
          </a:p>
        </p:txBody>
      </p:sp>
    </p:spTree>
    <p:extLst>
      <p:ext uri="{BB962C8B-B14F-4D97-AF65-F5344CB8AC3E}">
        <p14:creationId xmlns:p14="http://schemas.microsoft.com/office/powerpoint/2010/main" val="23564643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Here we</a:t>
            </a:r>
            <a:r>
              <a:rPr lang="en-US" baseline="0" dirty="0"/>
              <a:t> have a comparison…</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83</a:t>
            </a:fld>
            <a:endParaRPr lang="es-ES" dirty="0"/>
          </a:p>
        </p:txBody>
      </p:sp>
    </p:spTree>
    <p:extLst>
      <p:ext uri="{BB962C8B-B14F-4D97-AF65-F5344CB8AC3E}">
        <p14:creationId xmlns:p14="http://schemas.microsoft.com/office/powerpoint/2010/main" val="1383350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 you can</a:t>
            </a:r>
            <a:r>
              <a:rPr lang="en-US" baseline="0" dirty="0"/>
              <a:t> see how using the cavity map further breaks the specular pattern, adding more imperfections to the skin appearance.</a:t>
            </a:r>
          </a:p>
          <a:p>
            <a:endParaRPr lang="en-US" baseline="0" dirty="0"/>
          </a:p>
          <a:p>
            <a:r>
              <a:rPr lang="en-US" baseline="0" dirty="0"/>
              <a:t>(Microgeometry effect diminished to better showcase cavity map effect.)</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84</a:t>
            </a:fld>
            <a:endParaRPr lang="es-ES" dirty="0"/>
          </a:p>
        </p:txBody>
      </p:sp>
    </p:spTree>
    <p:extLst>
      <p:ext uri="{BB962C8B-B14F-4D97-AF65-F5344CB8AC3E}">
        <p14:creationId xmlns:p14="http://schemas.microsoft.com/office/powerpoint/2010/main" val="31126209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helps to add occlusion to the pores, which is important for</a:t>
            </a:r>
            <a:r>
              <a:rPr lang="en-US" baseline="0" dirty="0"/>
              <a:t> ambient lighting</a:t>
            </a:r>
            <a:r>
              <a:rPr lang="en-US" dirty="0"/>
              <a:t>…</a:t>
            </a:r>
            <a:endParaRPr lang="es-ES" dirty="0"/>
          </a:p>
          <a:p>
            <a:endParaRPr lang="en-U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85</a:t>
            </a:fld>
            <a:endParaRPr lang="es-ES" dirty="0"/>
          </a:p>
        </p:txBody>
      </p:sp>
    </p:spTree>
    <p:extLst>
      <p:ext uri="{BB962C8B-B14F-4D97-AF65-F5344CB8AC3E}">
        <p14:creationId xmlns:p14="http://schemas.microsoft.com/office/powerpoint/2010/main" val="31819387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…as you can see on this slide [back and forth].</a:t>
            </a:r>
          </a:p>
          <a:p>
            <a:endParaRPr lang="en-US" noProof="0" dirty="0"/>
          </a:p>
          <a:p>
            <a:r>
              <a:rPr lang="en-US" noProof="0" dirty="0"/>
              <a:t>Here we’re using </a:t>
            </a:r>
            <a:r>
              <a:rPr lang="en-US" baseline="0" noProof="0" dirty="0"/>
              <a:t>the </a:t>
            </a:r>
            <a:r>
              <a:rPr lang="en-US" noProof="0" dirty="0"/>
              <a:t>default cavity map straight from ZBrush.</a:t>
            </a:r>
            <a:endParaRPr lang="en-US" sz="1200" kern="1200" noProof="0" dirty="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86</a:t>
            </a:fld>
            <a:endParaRPr lang="es-ES" dirty="0"/>
          </a:p>
        </p:txBody>
      </p:sp>
    </p:spTree>
    <p:extLst>
      <p:ext uri="{BB962C8B-B14F-4D97-AF65-F5344CB8AC3E}">
        <p14:creationId xmlns:p14="http://schemas.microsoft.com/office/powerpoint/2010/main" val="20066640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However</a:t>
            </a:r>
            <a:r>
              <a:rPr lang="en-US" baseline="0" dirty="0"/>
              <a:t> it’s not that simple. </a:t>
            </a:r>
            <a:r>
              <a:rPr lang="en-US" dirty="0"/>
              <a:t>If we turn</a:t>
            </a:r>
            <a:r>
              <a:rPr lang="en-US" baseline="0" dirty="0"/>
              <a:t> the light to the side, we are in trouble.</a:t>
            </a:r>
          </a:p>
          <a:p>
            <a:endParaRPr lang="en-US" baseline="0" dirty="0"/>
          </a:p>
          <a:p>
            <a:r>
              <a:rPr lang="en-US" baseline="0" dirty="0"/>
              <a:t>Notice that the specular looks rather unnaturally contrasted. In this case we are using the cavity map as a specular occlusion factor, effectively multiplying the specular by the cavity map.</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87</a:t>
            </a:fld>
            <a:endParaRPr lang="es-ES" dirty="0"/>
          </a:p>
        </p:txBody>
      </p:sp>
    </p:spTree>
    <p:extLst>
      <p:ext uri="{BB962C8B-B14F-4D97-AF65-F5344CB8AC3E}">
        <p14:creationId xmlns:p14="http://schemas.microsoft.com/office/powerpoint/2010/main" val="28989373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And</a:t>
            </a:r>
            <a:r>
              <a:rPr lang="en-US" baseline="0" dirty="0"/>
              <a:t> the problem is that you don’t see holes from the side.</a:t>
            </a:r>
          </a:p>
          <a:p>
            <a:endParaRPr lang="en-US" baseline="0" dirty="0"/>
          </a:p>
          <a:p>
            <a:r>
              <a:rPr lang="en-US" baseline="0" dirty="0"/>
              <a:t>But fortunately the solution is simple: just remove the cavity map at grazing angles.</a:t>
            </a:r>
          </a:p>
          <a:p>
            <a:endParaRPr lang="en-US" baseline="0" dirty="0"/>
          </a:p>
          <a:p>
            <a:r>
              <a:rPr lang="en-US" baseline="0" dirty="0"/>
              <a:t>For cheaply achieving this, we can just multiply the reflectance inside of the Fresnel function, instead of multiplying the resulting specular.</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88</a:t>
            </a:fld>
            <a:endParaRPr lang="es-ES" dirty="0"/>
          </a:p>
        </p:txBody>
      </p:sp>
    </p:spTree>
    <p:extLst>
      <p:ext uri="{BB962C8B-B14F-4D97-AF65-F5344CB8AC3E}">
        <p14:creationId xmlns:p14="http://schemas.microsoft.com/office/powerpoint/2010/main" val="8745423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aseline="0" dirty="0"/>
              <a:t>This is not good…</a:t>
            </a:r>
          </a:p>
        </p:txBody>
      </p:sp>
      <p:sp>
        <p:nvSpPr>
          <p:cNvPr id="4" name="3 Marcador de número de diapositiva"/>
          <p:cNvSpPr>
            <a:spLocks noGrp="1"/>
          </p:cNvSpPr>
          <p:nvPr>
            <p:ph type="sldNum" sz="quarter" idx="10"/>
          </p:nvPr>
        </p:nvSpPr>
        <p:spPr/>
        <p:txBody>
          <a:bodyPr/>
          <a:lstStyle/>
          <a:p>
            <a:fld id="{380B396E-FB55-400A-87FB-880D9F3DDA9F}" type="slidenum">
              <a:rPr lang="es-ES" smtClean="0"/>
              <a:t>89</a:t>
            </a:fld>
            <a:endParaRPr lang="es-ES" dirty="0"/>
          </a:p>
        </p:txBody>
      </p:sp>
    </p:spTree>
    <p:extLst>
      <p:ext uri="{BB962C8B-B14F-4D97-AF65-F5344CB8AC3E}">
        <p14:creationId xmlns:p14="http://schemas.microsoft.com/office/powerpoint/2010/main" val="17565874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a:t>
            </a:r>
            <a:r>
              <a:rPr lang="en-US" baseline="0" dirty="0"/>
              <a:t> t</a:t>
            </a:r>
            <a:r>
              <a:rPr lang="en-US" dirty="0"/>
              <a:t>his is better!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keep in mind that we still preserve</a:t>
            </a:r>
            <a:r>
              <a:rPr lang="en-US" baseline="0" dirty="0"/>
              <a:t> the good results we got when we were looking from the front.</a:t>
            </a:r>
            <a:endParaRPr lang="en-U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90</a:t>
            </a:fld>
            <a:endParaRPr lang="es-ES" dirty="0"/>
          </a:p>
        </p:txBody>
      </p:sp>
    </p:spTree>
    <p:extLst>
      <p:ext uri="{BB962C8B-B14F-4D97-AF65-F5344CB8AC3E}">
        <p14:creationId xmlns:p14="http://schemas.microsoft.com/office/powerpoint/2010/main" val="318065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eyes.</a:t>
            </a:r>
          </a:p>
          <a:p>
            <a:endParaRPr lang="en-US" baseline="0" dirty="0"/>
          </a:p>
          <a:p>
            <a:r>
              <a:rPr lang="en-US" baseline="0" dirty="0"/>
              <a:t>Described as “windows to the soul”, they are, in my opinion, of extreme importance for showing emotions.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Notice</a:t>
            </a:r>
            <a:r>
              <a:rPr lang="en-US" baseline="0" dirty="0"/>
              <a:t> that, to a certain degree, we manage to maintain realism even in tight macro shots, with very fine skin details.</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10</a:t>
            </a:fld>
            <a:endParaRPr lang="es-ES" dirty="0"/>
          </a:p>
        </p:txBody>
      </p:sp>
    </p:spTree>
    <p:extLst>
      <p:ext uri="{BB962C8B-B14F-4D97-AF65-F5344CB8AC3E}">
        <p14:creationId xmlns:p14="http://schemas.microsoft.com/office/powerpoint/2010/main" val="32893232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a:t>
            </a:r>
            <a:r>
              <a:rPr lang="en-US" baseline="0" dirty="0"/>
              <a:t> simple terms, the takeaway is to use the cavity map in the specular map rather than in the specular occlusion slot.</a:t>
            </a:r>
          </a:p>
        </p:txBody>
      </p:sp>
      <p:sp>
        <p:nvSpPr>
          <p:cNvPr id="4" name="Slide Number Placeholder 3"/>
          <p:cNvSpPr>
            <a:spLocks noGrp="1"/>
          </p:cNvSpPr>
          <p:nvPr>
            <p:ph type="sldNum" sz="quarter" idx="10"/>
          </p:nvPr>
        </p:nvSpPr>
        <p:spPr/>
        <p:txBody>
          <a:bodyPr/>
          <a:lstStyle/>
          <a:p>
            <a:fld id="{380B396E-FB55-400A-87FB-880D9F3DDA9F}" type="slidenum">
              <a:rPr lang="es-ES" smtClean="0"/>
              <a:t>91</a:t>
            </a:fld>
            <a:endParaRPr lang="es-ES" dirty="0"/>
          </a:p>
        </p:txBody>
      </p:sp>
    </p:spTree>
    <p:extLst>
      <p:ext uri="{BB962C8B-B14F-4D97-AF65-F5344CB8AC3E}">
        <p14:creationId xmlns:p14="http://schemas.microsoft.com/office/powerpoint/2010/main" val="26985594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a:t>
            </a:r>
            <a:r>
              <a:rPr lang="en-US" baseline="0" dirty="0"/>
              <a:t> next topic related to light transport is global illumination.</a:t>
            </a:r>
          </a:p>
          <a:p>
            <a:endParaRPr lang="en-US" baseline="0" dirty="0"/>
          </a:p>
          <a:p>
            <a:r>
              <a:rPr lang="en-US" baseline="0" dirty="0"/>
              <a:t>Or more accurately: in our case, faking it.</a:t>
            </a:r>
            <a:endParaRPr lang="es-ES"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92</a:t>
            </a:fld>
            <a:endParaRPr lang="es-ES" dirty="0"/>
          </a:p>
        </p:txBody>
      </p:sp>
    </p:spTree>
    <p:extLst>
      <p:ext uri="{BB962C8B-B14F-4D97-AF65-F5344CB8AC3E}">
        <p14:creationId xmlns:p14="http://schemas.microsoft.com/office/powerpoint/2010/main" val="33399829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93</a:t>
            </a:fld>
            <a:endParaRPr lang="es-ES" dirty="0"/>
          </a:p>
        </p:txBody>
      </p:sp>
    </p:spTree>
    <p:extLst>
      <p:ext uri="{BB962C8B-B14F-4D97-AF65-F5344CB8AC3E}">
        <p14:creationId xmlns:p14="http://schemas.microsoft.com/office/powerpoint/2010/main" val="30426545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This</a:t>
            </a:r>
            <a:r>
              <a:rPr lang="en-US" baseline="0" noProof="0" dirty="0"/>
              <a:t> is a shot using our full occlusion solution…</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94</a:t>
            </a:fld>
            <a:endParaRPr lang="es-ES" dirty="0"/>
          </a:p>
        </p:txBody>
      </p:sp>
    </p:spTree>
    <p:extLst>
      <p:ext uri="{BB962C8B-B14F-4D97-AF65-F5344CB8AC3E}">
        <p14:creationId xmlns:p14="http://schemas.microsoft.com/office/powerpoint/2010/main" val="37295878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…and this is where</a:t>
            </a:r>
            <a:r>
              <a:rPr lang="en-US" baseline="0" noProof="0" dirty="0"/>
              <a:t> we started.</a:t>
            </a:r>
          </a:p>
          <a:p>
            <a:endParaRPr lang="en-US" baseline="0" noProof="0" dirty="0"/>
          </a:p>
          <a:p>
            <a:r>
              <a:rPr lang="en-US" baseline="0" noProof="0" dirty="0"/>
              <a:t>I’ll quickly go through each step before digging into the details</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95</a:t>
            </a:fld>
            <a:endParaRPr lang="es-ES" dirty="0"/>
          </a:p>
        </p:txBody>
      </p:sp>
    </p:spTree>
    <p:extLst>
      <p:ext uri="{BB962C8B-B14F-4D97-AF65-F5344CB8AC3E}">
        <p14:creationId xmlns:p14="http://schemas.microsoft.com/office/powerpoint/2010/main" val="11245055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first add screen-space ambient occlusion.</a:t>
            </a:r>
          </a:p>
          <a:p>
            <a:endParaRPr lang="en-US" dirty="0"/>
          </a:p>
          <a:p>
            <a:r>
              <a:rPr lang="en-US" dirty="0"/>
              <a:t>I</a:t>
            </a:r>
            <a:r>
              <a:rPr lang="en-US" baseline="0" dirty="0"/>
              <a:t>t improves the situation, especially for the eyes, but it is still not enough.</a:t>
            </a:r>
            <a:endParaRPr lang="en-US" dirty="0"/>
          </a:p>
        </p:txBody>
      </p:sp>
      <p:sp>
        <p:nvSpPr>
          <p:cNvPr id="4" name="Slide Number Placeholder 3"/>
          <p:cNvSpPr>
            <a:spLocks noGrp="1"/>
          </p:cNvSpPr>
          <p:nvPr>
            <p:ph type="sldNum" sz="quarter" idx="10"/>
          </p:nvPr>
        </p:nvSpPr>
        <p:spPr/>
        <p:txBody>
          <a:bodyPr/>
          <a:lstStyle/>
          <a:p>
            <a:fld id="{380B396E-FB55-400A-87FB-880D9F3DDA9F}" type="slidenum">
              <a:rPr lang="es-ES" smtClean="0"/>
              <a:t>96</a:t>
            </a:fld>
            <a:endParaRPr lang="es-ES" dirty="0"/>
          </a:p>
        </p:txBody>
      </p:sp>
    </p:spTree>
    <p:extLst>
      <p:ext uri="{BB962C8B-B14F-4D97-AF65-F5344CB8AC3E}">
        <p14:creationId xmlns:p14="http://schemas.microsoft.com/office/powerpoint/2010/main" val="20402268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noProof="0" dirty="0"/>
              <a:t>So, we added </a:t>
            </a:r>
            <a:r>
              <a:rPr lang="en-US" baseline="0" noProof="0" dirty="0"/>
              <a:t>low-frequency baked occlusion for “static” facial features.</a:t>
            </a:r>
            <a:endParaRPr lang="en-US" noProof="0" dirty="0"/>
          </a:p>
          <a:p>
            <a:endParaRPr lang="en-US" noProof="0" dirty="0"/>
          </a:p>
          <a:p>
            <a:r>
              <a:rPr lang="en-US" noProof="0" dirty="0"/>
              <a:t>It’s starting to look better, but it’s</a:t>
            </a:r>
            <a:r>
              <a:rPr lang="en-US" baseline="0" noProof="0" dirty="0"/>
              <a:t> still not there, especially because the Fresnel is producing</a:t>
            </a:r>
          </a:p>
          <a:p>
            <a:r>
              <a:rPr lang="en-US" baseline="0" noProof="0" dirty="0"/>
              <a:t>very high specularity on the silhouette of the character.</a:t>
            </a:r>
            <a:endParaRPr lang="en-US" noProof="0" dirty="0"/>
          </a:p>
        </p:txBody>
      </p:sp>
      <p:sp>
        <p:nvSpPr>
          <p:cNvPr id="4" name="3 Marcador de número de diapositiva"/>
          <p:cNvSpPr>
            <a:spLocks noGrp="1"/>
          </p:cNvSpPr>
          <p:nvPr>
            <p:ph type="sldNum" sz="quarter" idx="10"/>
          </p:nvPr>
        </p:nvSpPr>
        <p:spPr/>
        <p:txBody>
          <a:bodyPr/>
          <a:lstStyle/>
          <a:p>
            <a:fld id="{380B396E-FB55-400A-87FB-880D9F3DDA9F}" type="slidenum">
              <a:rPr lang="es-ES" smtClean="0"/>
              <a:t>97</a:t>
            </a:fld>
            <a:endParaRPr lang="es-ES" dirty="0"/>
          </a:p>
        </p:txBody>
      </p:sp>
    </p:spTree>
    <p:extLst>
      <p:ext uri="{BB962C8B-B14F-4D97-AF65-F5344CB8AC3E}">
        <p14:creationId xmlns:p14="http://schemas.microsoft.com/office/powerpoint/2010/main" val="21537168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a:t>
            </a:r>
            <a:r>
              <a:rPr lang="en-US" baseline="0" dirty="0"/>
              <a:t> stronger specular occlusion helps a little bit with that…</a:t>
            </a:r>
          </a:p>
        </p:txBody>
      </p:sp>
      <p:sp>
        <p:nvSpPr>
          <p:cNvPr id="4" name="Slide Number Placeholder 3"/>
          <p:cNvSpPr>
            <a:spLocks noGrp="1"/>
          </p:cNvSpPr>
          <p:nvPr>
            <p:ph type="sldNum" sz="quarter" idx="10"/>
          </p:nvPr>
        </p:nvSpPr>
        <p:spPr/>
        <p:txBody>
          <a:bodyPr/>
          <a:lstStyle/>
          <a:p>
            <a:fld id="{380B396E-FB55-400A-87FB-880D9F3DDA9F}" type="slidenum">
              <a:rPr lang="es-ES" smtClean="0"/>
              <a:t>98</a:t>
            </a:fld>
            <a:endParaRPr lang="es-ES" dirty="0"/>
          </a:p>
        </p:txBody>
      </p:sp>
    </p:spTree>
    <p:extLst>
      <p:ext uri="{BB962C8B-B14F-4D97-AF65-F5344CB8AC3E}">
        <p14:creationId xmlns:p14="http://schemas.microsoft.com/office/powerpoint/2010/main" val="37426687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using bent</a:t>
            </a:r>
            <a:r>
              <a:rPr lang="en-US" baseline="0" dirty="0"/>
              <a:t> normals almost completely eliminates the problem.</a:t>
            </a:r>
          </a:p>
          <a:p>
            <a:endParaRPr lang="en-US" baseline="0" dirty="0"/>
          </a:p>
          <a:p>
            <a:r>
              <a:rPr lang="en-US" baseline="0" dirty="0"/>
              <a:t>(To be specific, bent normals are vectors that point to the direction of minimum occlusion: </a:t>
            </a:r>
            <a:r>
              <a:rPr lang="es-ES" dirty="0">
                <a:hlinkClick r:id="rId3"/>
              </a:rPr>
              <a:t>http://renderman.pixar.com/view/production-ready-global-illumination</a:t>
            </a:r>
            <a:r>
              <a:rPr lang="en-US" baseline="0" dirty="0"/>
              <a:t>)</a:t>
            </a:r>
          </a:p>
        </p:txBody>
      </p:sp>
      <p:sp>
        <p:nvSpPr>
          <p:cNvPr id="4" name="Slide Number Placeholder 3"/>
          <p:cNvSpPr>
            <a:spLocks noGrp="1"/>
          </p:cNvSpPr>
          <p:nvPr>
            <p:ph type="sldNum" sz="quarter" idx="10"/>
          </p:nvPr>
        </p:nvSpPr>
        <p:spPr/>
        <p:txBody>
          <a:bodyPr/>
          <a:lstStyle/>
          <a:p>
            <a:fld id="{380B396E-FB55-400A-87FB-880D9F3DDA9F}" type="slidenum">
              <a:rPr lang="es-ES" smtClean="0"/>
              <a:t>99</a:t>
            </a:fld>
            <a:endParaRPr lang="es-ES" dirty="0"/>
          </a:p>
        </p:txBody>
      </p:sp>
    </p:spTree>
    <p:extLst>
      <p:ext uri="{BB962C8B-B14F-4D97-AF65-F5344CB8AC3E}">
        <p14:creationId xmlns:p14="http://schemas.microsoft.com/office/powerpoint/2010/main" val="37492522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using “color-bleed”</a:t>
            </a:r>
            <a:r>
              <a:rPr lang="en-US" baseline="0" dirty="0"/>
              <a:t> </a:t>
            </a:r>
            <a:r>
              <a:rPr lang="en-US" dirty="0"/>
              <a:t>ambient occlusion</a:t>
            </a:r>
            <a:r>
              <a:rPr lang="en-US" baseline="0" dirty="0"/>
              <a:t> enables colored shadowing and reflections,</a:t>
            </a:r>
          </a:p>
          <a:p>
            <a:r>
              <a:rPr lang="en-US" baseline="0" dirty="0"/>
              <a:t>resulting in more coherent lighting on the face.</a:t>
            </a:r>
          </a:p>
          <a:p>
            <a:endParaRPr lang="en-US" baseline="0" dirty="0"/>
          </a:p>
        </p:txBody>
      </p:sp>
      <p:sp>
        <p:nvSpPr>
          <p:cNvPr id="4" name="Slide Number Placeholder 3"/>
          <p:cNvSpPr>
            <a:spLocks noGrp="1"/>
          </p:cNvSpPr>
          <p:nvPr>
            <p:ph type="sldNum" sz="quarter" idx="10"/>
          </p:nvPr>
        </p:nvSpPr>
        <p:spPr/>
        <p:txBody>
          <a:bodyPr/>
          <a:lstStyle/>
          <a:p>
            <a:fld id="{380B396E-FB55-400A-87FB-880D9F3DDA9F}" type="slidenum">
              <a:rPr lang="es-ES" smtClean="0"/>
              <a:t>100</a:t>
            </a:fld>
            <a:endParaRPr lang="es-ES" dirty="0"/>
          </a:p>
        </p:txBody>
      </p:sp>
    </p:spTree>
    <p:extLst>
      <p:ext uri="{BB962C8B-B14F-4D97-AF65-F5344CB8AC3E}">
        <p14:creationId xmlns:p14="http://schemas.microsoft.com/office/powerpoint/2010/main" val="2739868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05979"/>
            <a:ext cx="2057400" cy="4388644"/>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05979"/>
            <a:ext cx="6019800" cy="438864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2" name="Picture 1" descr="GDC13_PPT_Titl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Tree>
    <p:extLst>
      <p:ext uri="{BB962C8B-B14F-4D97-AF65-F5344CB8AC3E}">
        <p14:creationId xmlns:p14="http://schemas.microsoft.com/office/powerpoint/2010/main" val="128882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8" name="7 Marcador de pie de página"/>
          <p:cNvSpPr>
            <a:spLocks noGrp="1"/>
          </p:cNvSpPr>
          <p:nvPr>
            <p:ph type="ftr" sz="quarter" idx="11"/>
          </p:nvPr>
        </p:nvSpPr>
        <p:spPr/>
        <p:txBody>
          <a:bodyPr/>
          <a:lstStyle/>
          <a:p>
            <a:endParaRPr lang="es-ES" dirty="0"/>
          </a:p>
        </p:txBody>
      </p:sp>
      <p:sp>
        <p:nvSpPr>
          <p:cNvPr id="9" name="8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3" name="2 Marcador de pie de página"/>
          <p:cNvSpPr>
            <a:spLocks noGrp="1"/>
          </p:cNvSpPr>
          <p:nvPr>
            <p:ph type="ftr" sz="quarter" idx="11"/>
          </p:nvPr>
        </p:nvSpPr>
        <p:spPr/>
        <p:txBody>
          <a:bodyPr/>
          <a:lstStyle/>
          <a:p>
            <a:endParaRPr lang="es-ES" dirty="0"/>
          </a:p>
        </p:txBody>
      </p:sp>
      <p:sp>
        <p:nvSpPr>
          <p:cNvPr id="4" name="3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31/10/2021</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31/10/2021</a:t>
            </a:fld>
            <a:endParaRPr lang="es-ES" dirty="0"/>
          </a:p>
        </p:txBody>
      </p:sp>
      <p:sp>
        <p:nvSpPr>
          <p:cNvPr id="5" name="4 Marcador de pie de página"/>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a:t>
            </a:fld>
            <a:endParaRPr lang="es-E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arget="../media/image12.jpeg" Type="http://schemas.openxmlformats.org/officeDocument/2006/relationships/image"/><Relationship Id="rId2" Target="../notesSlides/notesSlide9.xml" Type="http://schemas.openxmlformats.org/officeDocument/2006/relationships/notesSlide"/><Relationship Id="rId1" Target="../slideLayouts/slideLayout2.xml" Type="http://schemas.openxmlformats.org/officeDocument/2006/relationships/slideLayout"/></Relationships>
</file>

<file path=ppt/slides/_rels/slide100.xml.rels><?xml version="1.0" encoding="UTF-8" standalone="yes" ?><Relationships xmlns="http://schemas.openxmlformats.org/package/2006/relationships"><Relationship Id="rId3" Target="../media/image80.jpeg" Type="http://schemas.openxmlformats.org/officeDocument/2006/relationships/image"/><Relationship Id="rId2" Target="../notesSlides/notesSlide99.xml" Type="http://schemas.openxmlformats.org/officeDocument/2006/relationships/notesSlide"/><Relationship Id="rId1" Target="../slideLayouts/slideLayout7.xml" Type="http://schemas.openxmlformats.org/officeDocument/2006/relationships/slideLayout"/><Relationship Id="rId5" Target="../media/image85.jpeg" Type="http://schemas.openxmlformats.org/officeDocument/2006/relationships/image"/><Relationship Id="rId4" Target="../media/image89.jpeg" Type="http://schemas.openxmlformats.org/officeDocument/2006/relationships/image"/></Relationships>
</file>

<file path=ppt/slides/_rels/slide101.xml.rels><?xml version="1.0" encoding="UTF-8" standalone="yes" ?><Relationships xmlns="http://schemas.openxmlformats.org/package/2006/relationships"><Relationship Id="rId3" Target="../media/image3.jpeg" Type="http://schemas.openxmlformats.org/officeDocument/2006/relationships/image"/><Relationship Id="rId2" Target="../notesSlides/notesSlide100.xml" Type="http://schemas.openxmlformats.org/officeDocument/2006/relationships/notesSlide"/><Relationship Id="rId1" Target="../slideLayouts/slideLayout2.xml" Type="http://schemas.openxmlformats.org/officeDocument/2006/relationships/slideLayout"/></Relationships>
</file>

<file path=ppt/slides/_rels/slide102.xml.rels><?xml version="1.0" encoding="UTF-8" standalone="yes" ?><Relationships xmlns="http://schemas.openxmlformats.org/package/2006/relationships"><Relationship Id="rId3" Target="../media/image3.jpeg" Type="http://schemas.openxmlformats.org/officeDocument/2006/relationships/image"/><Relationship Id="rId2" Target="../notesSlides/notesSlide101.xml" Type="http://schemas.openxmlformats.org/officeDocument/2006/relationships/notesSlide"/><Relationship Id="rId1" Target="../slideLayouts/slideLayout2.xml" Type="http://schemas.openxmlformats.org/officeDocument/2006/relationships/slideLayout"/></Relationships>
</file>

<file path=ppt/slides/_rels/slide10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arget="../media/image94.jpeg" Type="http://schemas.openxmlformats.org/officeDocument/2006/relationships/image"/><Relationship Id="rId2" Target="../notesSlides/notesSlide106.xml" Type="http://schemas.openxmlformats.org/officeDocument/2006/relationships/notesSlide"/><Relationship Id="rId1" Target="../slideLayouts/slideLayout5.xml" Type="http://schemas.openxmlformats.org/officeDocument/2006/relationships/slideLayout"/><Relationship Id="rId4" Target="../media/image3.jpeg" Type="http://schemas.openxmlformats.org/officeDocument/2006/relationships/image"/></Relationships>
</file>

<file path=ppt/slides/_rels/slide10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arget="../media/image13.jpeg" Type="http://schemas.openxmlformats.org/officeDocument/2006/relationships/image"/><Relationship Id="rId2" Target="../notesSlides/notesSlide10.xml" Type="http://schemas.openxmlformats.org/officeDocument/2006/relationships/notesSlide"/><Relationship Id="rId1" Target="../slideLayouts/slideLayout2.xml" Type="http://schemas.openxmlformats.org/officeDocument/2006/relationships/slideLayout"/></Relationships>
</file>

<file path=ppt/slides/_rels/slide110.xml.rels><?xml version="1.0" encoding="UTF-8" standalone="yes" ?><Relationships xmlns="http://schemas.openxmlformats.org/package/2006/relationships"><Relationship Id="rId3" Target="../media/image3.jpeg" Type="http://schemas.openxmlformats.org/officeDocument/2006/relationships/image"/><Relationship Id="rId2" Target="../notesSlides/notesSlide109.xml" Type="http://schemas.openxmlformats.org/officeDocument/2006/relationships/notesSlide"/><Relationship Id="rId1" Target="../slideLayouts/slideLayout2.xml" Type="http://schemas.openxmlformats.org/officeDocument/2006/relationships/slideLayout"/></Relationships>
</file>

<file path=ppt/slides/_rels/slide11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arget="../media/image3.jpeg" Type="http://schemas.openxmlformats.org/officeDocument/2006/relationships/image"/><Relationship Id="rId2" Target="../notesSlides/notesSlide111.xml" Type="http://schemas.openxmlformats.org/officeDocument/2006/relationships/notesSlide"/><Relationship Id="rId1" Target="../slideLayouts/slideLayout2.xml" Type="http://schemas.openxmlformats.org/officeDocument/2006/relationships/slideLayout"/></Relationships>
</file>

<file path=ppt/slides/_rels/slide113.xml.rels><?xml version="1.0" encoding="UTF-8" standalone="yes" ?><Relationships xmlns="http://schemas.openxmlformats.org/package/2006/relationships"><Relationship Id="rId3" Target="../media/image3.jpeg" Type="http://schemas.openxmlformats.org/officeDocument/2006/relationships/image"/><Relationship Id="rId2" Target="../notesSlides/notesSlide112.xml" Type="http://schemas.openxmlformats.org/officeDocument/2006/relationships/notesSlide"/><Relationship Id="rId1" Target="../slideLayouts/slideLayout2.xml" Type="http://schemas.openxmlformats.org/officeDocument/2006/relationships/slideLayout"/></Relationships>
</file>

<file path=ppt/slides/_rels/slide114.xml.rels><?xml version="1.0" encoding="UTF-8" standalone="yes" ?><Relationships xmlns="http://schemas.openxmlformats.org/package/2006/relationships"><Relationship Id="rId3" Target="../media/image98.jpeg" Type="http://schemas.openxmlformats.org/officeDocument/2006/relationships/image"/><Relationship Id="rId2" Target="../notesSlides/notesSlide113.xml" Type="http://schemas.openxmlformats.org/officeDocument/2006/relationships/notesSlide"/><Relationship Id="rId1" Target="../slideLayouts/slideLayout4.xml" Type="http://schemas.openxmlformats.org/officeDocument/2006/relationships/slideLayout"/><Relationship Id="rId4" Target="../media/image99.jpeg" Type="http://schemas.openxmlformats.org/officeDocument/2006/relationships/image"/></Relationships>
</file>

<file path=ppt/slides/_rels/slide115.xml.rels><?xml version="1.0" encoding="UTF-8" standalone="yes" ?><Relationships xmlns="http://schemas.openxmlformats.org/package/2006/relationships"><Relationship Id="rId3" Target="../media/image3.jpeg" Type="http://schemas.openxmlformats.org/officeDocument/2006/relationships/image"/><Relationship Id="rId2" Target="../notesSlides/notesSlide114.xml" Type="http://schemas.openxmlformats.org/officeDocument/2006/relationships/notesSlide"/><Relationship Id="rId1" Target="../slideLayouts/slideLayout2.xml" Type="http://schemas.openxmlformats.org/officeDocument/2006/relationships/slideLayout"/></Relationships>
</file>

<file path=ppt/slides/_rels/slide11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arget="../media/image3.jpeg" Type="http://schemas.openxmlformats.org/officeDocument/2006/relationships/image"/><Relationship Id="rId2" Target="../notesSlides/notesSlide117.xml" Type="http://schemas.openxmlformats.org/officeDocument/2006/relationships/notesSlide"/><Relationship Id="rId1" Target="../slideLayouts/slideLayout2.xml" Type="http://schemas.openxmlformats.org/officeDocument/2006/relationships/slideLayout"/></Relationships>
</file>

<file path=ppt/slides/_rels/slide11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arget="../media/image3.jpeg" Type="http://schemas.openxmlformats.org/officeDocument/2006/relationships/image"/><Relationship Id="rId2" Target="../notesSlides/notesSlide121.xml" Type="http://schemas.openxmlformats.org/officeDocument/2006/relationships/notesSlide"/><Relationship Id="rId1" Target="../slideLayouts/slideLayout2.xml" Type="http://schemas.openxmlformats.org/officeDocument/2006/relationships/slideLayout"/></Relationships>
</file>

<file path=ppt/slides/_rels/slide12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arget="../media/image109.png" Type="http://schemas.openxmlformats.org/officeDocument/2006/relationships/image"/><Relationship Id="rId2" Target="../notesSlides/notesSlide126.xml" Type="http://schemas.openxmlformats.org/officeDocument/2006/relationships/notesSlide"/><Relationship Id="rId1" Target="../slideLayouts/slideLayout6.xml" Type="http://schemas.openxmlformats.org/officeDocument/2006/relationships/slideLayout"/><Relationship Id="rId5" Target="../media/image30.jpeg" Type="http://schemas.openxmlformats.org/officeDocument/2006/relationships/image"/><Relationship Id="rId4" Target="../media/image3.jpeg" Type="http://schemas.openxmlformats.org/officeDocument/2006/relationships/image"/></Relationships>
</file>

<file path=ppt/slides/_rels/slide128.xml.rels><?xml version="1.0" encoding="UTF-8" standalone="yes" ?><Relationships xmlns="http://schemas.openxmlformats.org/package/2006/relationships"><Relationship Id="rId3" Target="../media/image3.jpeg" Type="http://schemas.openxmlformats.org/officeDocument/2006/relationships/image"/><Relationship Id="rId2" Target="../notesSlides/notesSlide127.xml" Type="http://schemas.openxmlformats.org/officeDocument/2006/relationships/notesSlide"/><Relationship Id="rId1" Target="../slideLayouts/slideLayout2.xml" Type="http://schemas.openxmlformats.org/officeDocument/2006/relationships/slideLayout"/><Relationship Id="rId5" Target="../media/image110.jpeg" Type="http://schemas.openxmlformats.org/officeDocument/2006/relationships/image"/><Relationship Id="rId4" Target="../media/image109.png" Type="http://schemas.openxmlformats.org/officeDocument/2006/relationships/image"/></Relationships>
</file>

<file path=ppt/slides/_rels/slide129.xml.rels><?xml version="1.0" encoding="UTF-8" standalone="yes" ?><Relationships xmlns="http://schemas.openxmlformats.org/package/2006/relationships"><Relationship Id="rId3" Target="../media/image111.jpeg" Type="http://schemas.openxmlformats.org/officeDocument/2006/relationships/image"/><Relationship Id="rId2" Target="../notesSlides/notesSlide128.xml" Type="http://schemas.openxmlformats.org/officeDocument/2006/relationships/notesSlide"/><Relationship Id="rId1" Target="../slideLayouts/slideLayout2.xml" Type="http://schemas.openxmlformats.org/officeDocument/2006/relationships/slideLayout"/></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arget="../media/image112.jpeg" Type="http://schemas.openxmlformats.org/officeDocument/2006/relationships/image"/><Relationship Id="rId2" Target="../notesSlides/notesSlide129.xml" Type="http://schemas.openxmlformats.org/officeDocument/2006/relationships/notesSlide"/><Relationship Id="rId1" Target="../slideLayouts/slideLayout2.xml" Type="http://schemas.openxmlformats.org/officeDocument/2006/relationships/slideLayout"/><Relationship Id="rId4" Target="../media/image113.png" Type="http://schemas.openxmlformats.org/officeDocument/2006/relationships/image"/></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arget="../media/image114.jpeg" Type="http://schemas.openxmlformats.org/officeDocument/2006/relationships/image"/><Relationship Id="rId2" Target="../notesSlides/notesSlide131.xml" Type="http://schemas.openxmlformats.org/officeDocument/2006/relationships/notesSlide"/><Relationship Id="rId1" Target="../slideLayouts/slideLayout2.xml" Type="http://schemas.openxmlformats.org/officeDocument/2006/relationships/slideLayout"/></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arget="../media/image115.jpeg" Type="http://schemas.openxmlformats.org/officeDocument/2006/relationships/image"/><Relationship Id="rId2" Target="../notesSlides/notesSlide133.xml" Type="http://schemas.openxmlformats.org/officeDocument/2006/relationships/notesSlide"/><Relationship Id="rId1" Target="../slideLayouts/slideLayout2.xml" Type="http://schemas.openxmlformats.org/officeDocument/2006/relationships/slideLayout"/></Relationships>
</file>

<file path=ppt/slides/_rels/slide135.xml.rels><?xml version="1.0" encoding="UTF-8" standalone="yes" ?><Relationships xmlns="http://schemas.openxmlformats.org/package/2006/relationships"><Relationship Id="rId3" Target="../media/image3.jpeg" Type="http://schemas.openxmlformats.org/officeDocument/2006/relationships/image"/><Relationship Id="rId2" Target="../notesSlides/notesSlide134.xml" Type="http://schemas.openxmlformats.org/officeDocument/2006/relationships/notesSlide"/><Relationship Id="rId1" Target="../slideLayouts/slideLayout2.xml" Type="http://schemas.openxmlformats.org/officeDocument/2006/relationships/slideLayout"/></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arget="../media/image116.jpeg" Type="http://schemas.openxmlformats.org/officeDocument/2006/relationships/image"/><Relationship Id="rId2" Target="../notesSlides/notesSlide136.xml" Type="http://schemas.openxmlformats.org/officeDocument/2006/relationships/notesSlide"/><Relationship Id="rId1" Target="../slideLayouts/slideLayout4.xml" Type="http://schemas.openxmlformats.org/officeDocument/2006/relationships/slideLayout"/><Relationship Id="rId4" Target="../media/hdphoto1.wdp" Type="http://schemas.microsoft.com/office/2007/relationships/hdphoto"/></Relationships>
</file>

<file path=ppt/slides/_rels/slide1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arget="../media/image3.jpeg" Type="http://schemas.openxmlformats.org/officeDocument/2006/relationships/image"/><Relationship Id="rId2" Target="../notesSlides/notesSlide138.xml" Type="http://schemas.openxmlformats.org/officeDocument/2006/relationships/notesSlide"/><Relationship Id="rId1" Target="../slideLayouts/slideLayout5.xml" Type="http://schemas.openxmlformats.org/officeDocument/2006/relationships/slideLayout"/><Relationship Id="rId6" Target="../media/image118.jpeg" Type="http://schemas.openxmlformats.org/officeDocument/2006/relationships/image"/><Relationship Id="rId5" Target="../media/hdphoto1.wdp" Type="http://schemas.microsoft.com/office/2007/relationships/hdphoto"/><Relationship Id="rId4" Target="../media/image116.jpeg" Type="http://schemas.openxmlformats.org/officeDocument/2006/relationships/image"/></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arget="../media/image119.jpeg" Type="http://schemas.openxmlformats.org/officeDocument/2006/relationships/image"/><Relationship Id="rId2" Target="../notesSlides/notesSlide139.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141.xml.rels><?xml version="1.0" encoding="UTF-8" standalone="yes" ?><Relationships xmlns="http://schemas.openxmlformats.org/package/2006/relationships"><Relationship Id="rId3" Target="../media/image120.jpeg" Type="http://schemas.openxmlformats.org/officeDocument/2006/relationships/image"/><Relationship Id="rId2" Target="../notesSlides/notesSlide140.xml" Type="http://schemas.openxmlformats.org/officeDocument/2006/relationships/notesSlide"/><Relationship Id="rId1" Target="../slideLayouts/slideLayout2.xml" Type="http://schemas.openxmlformats.org/officeDocument/2006/relationships/slideLayout"/></Relationships>
</file>

<file path=ppt/slides/_rels/slide142.xml.rels><?xml version="1.0" encoding="UTF-8" standalone="yes" ?><Relationships xmlns="http://schemas.openxmlformats.org/package/2006/relationships"><Relationship Id="rId3" Target="../media/image121.jpeg" Type="http://schemas.openxmlformats.org/officeDocument/2006/relationships/image"/><Relationship Id="rId2" Target="../notesSlides/notesSlide141.xml" Type="http://schemas.openxmlformats.org/officeDocument/2006/relationships/notesSlide"/><Relationship Id="rId1" Target="../slideLayouts/slideLayout2.xml" Type="http://schemas.openxmlformats.org/officeDocument/2006/relationships/slideLayout"/></Relationships>
</file>

<file path=ppt/slides/_rels/slide143.xml.rels><?xml version="1.0" encoding="UTF-8" standalone="yes" ?><Relationships xmlns="http://schemas.openxmlformats.org/package/2006/relationships"><Relationship Id="rId3" Target="../media/image3.jpeg" Type="http://schemas.openxmlformats.org/officeDocument/2006/relationships/image"/><Relationship Id="rId2" Target="../notesSlides/notesSlide142.xml" Type="http://schemas.openxmlformats.org/officeDocument/2006/relationships/notesSlide"/><Relationship Id="rId1" Target="../slideLayouts/slideLayout2.xml" Type="http://schemas.openxmlformats.org/officeDocument/2006/relationships/slideLayout"/></Relationships>
</file>

<file path=ppt/slides/_rels/slide144.xml.rels><?xml version="1.0" encoding="UTF-8" standalone="yes" ?><Relationships xmlns="http://schemas.openxmlformats.org/package/2006/relationships"><Relationship Id="rId3" Target="../media/image3.jpeg" Type="http://schemas.openxmlformats.org/officeDocument/2006/relationships/image"/><Relationship Id="rId2" Target="../notesSlides/notesSlide143.xml" Type="http://schemas.openxmlformats.org/officeDocument/2006/relationships/notesSlide"/><Relationship Id="rId1" Target="../slideLayouts/slideLayout2.xml" Type="http://schemas.openxmlformats.org/officeDocument/2006/relationships/slideLayout"/></Relationships>
</file>

<file path=ppt/slides/_rels/slide145.xml.rels><?xml version="1.0" encoding="UTF-8" standalone="yes" ?><Relationships xmlns="http://schemas.openxmlformats.org/package/2006/relationships"><Relationship Id="rId3" Target="../media/image3.jpeg" Type="http://schemas.openxmlformats.org/officeDocument/2006/relationships/image"/><Relationship Id="rId2" Target="../notesSlides/notesSlide144.xml" Type="http://schemas.openxmlformats.org/officeDocument/2006/relationships/notesSlide"/><Relationship Id="rId1" Target="../slideLayouts/slideLayout2.xml" Type="http://schemas.openxmlformats.org/officeDocument/2006/relationships/slideLayout"/></Relationships>
</file>

<file path=ppt/slides/_rels/slide146.xml.rels><?xml version="1.0" encoding="UTF-8" standalone="yes" ?><Relationships xmlns="http://schemas.openxmlformats.org/package/2006/relationships"><Relationship Id="rId3" Target="../media/image122.jpeg" Type="http://schemas.openxmlformats.org/officeDocument/2006/relationships/image"/><Relationship Id="rId2" Target="../notesSlides/notesSlide145.xml" Type="http://schemas.openxmlformats.org/officeDocument/2006/relationships/notesSlide"/><Relationship Id="rId1" Target="../slideLayouts/slideLayout4.xml" Type="http://schemas.openxmlformats.org/officeDocument/2006/relationships/slideLayout"/><Relationship Id="rId4" Target="../media/image3.jpeg" Type="http://schemas.openxmlformats.org/officeDocument/2006/relationships/image"/></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arget="../media/image123.jpeg" Type="http://schemas.openxmlformats.org/officeDocument/2006/relationships/image"/><Relationship Id="rId2" Target="../notesSlides/notesSlide147.xml" Type="http://schemas.openxmlformats.org/officeDocument/2006/relationships/notesSlide"/><Relationship Id="rId1" Target="../slideLayouts/slideLayout7.xml" Type="http://schemas.openxmlformats.org/officeDocument/2006/relationships/slideLayout"/></Relationships>
</file>

<file path=ppt/slides/_rels/slide149.xml.rels><?xml version="1.0" encoding="UTF-8" standalone="yes" ?><Relationships xmlns="http://schemas.openxmlformats.org/package/2006/relationships"><Relationship Id="rId3" Target="../media/image124.jpeg" Type="http://schemas.openxmlformats.org/officeDocument/2006/relationships/image"/><Relationship Id="rId2" Target="../notesSlides/notesSlide148.xml" Type="http://schemas.openxmlformats.org/officeDocument/2006/relationships/notesSlide"/><Relationship Id="rId1" Target="../slideLayouts/slideLayout2.xml" Type="http://schemas.openxmlformats.org/officeDocument/2006/relationships/slideLayout"/></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arget="../media/image125.jpeg" Type="http://schemas.openxmlformats.org/officeDocument/2006/relationships/image"/><Relationship Id="rId2" Target="../notesSlides/notesSlide149.xml" Type="http://schemas.openxmlformats.org/officeDocument/2006/relationships/notesSlide"/><Relationship Id="rId1" Target="../slideLayouts/slideLayout2.xml" Type="http://schemas.openxmlformats.org/officeDocument/2006/relationships/slideLayout"/></Relationships>
</file>

<file path=ppt/slides/_rels/slide151.xml.rels><?xml version="1.0" encoding="UTF-8" standalone="yes" ?><Relationships xmlns="http://schemas.openxmlformats.org/package/2006/relationships"><Relationship Id="rId3" Target="../media/image126.jpeg" Type="http://schemas.openxmlformats.org/officeDocument/2006/relationships/image"/><Relationship Id="rId2" Target="../notesSlides/notesSlide150.xml" Type="http://schemas.openxmlformats.org/officeDocument/2006/relationships/notesSlide"/><Relationship Id="rId1" Target="../slideLayouts/slideLayout7.xml" Type="http://schemas.openxmlformats.org/officeDocument/2006/relationships/slideLayout"/></Relationships>
</file>

<file path=ppt/slides/_rels/slide152.xml.rels><?xml version="1.0" encoding="UTF-8" standalone="yes" ?><Relationships xmlns="http://schemas.openxmlformats.org/package/2006/relationships"><Relationship Id="rId3" Target="../media/image127.jpeg" Type="http://schemas.openxmlformats.org/officeDocument/2006/relationships/image"/><Relationship Id="rId2" Target="../notesSlides/notesSlide151.xml" Type="http://schemas.openxmlformats.org/officeDocument/2006/relationships/notesSlide"/><Relationship Id="rId1" Target="../slideLayouts/slideLayout4.xml" Type="http://schemas.openxmlformats.org/officeDocument/2006/relationships/slideLayout"/></Relationships>
</file>

<file path=ppt/slides/_rels/slide15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arget="../media/image3.jpeg" Type="http://schemas.openxmlformats.org/officeDocument/2006/relationships/image"/><Relationship Id="rId2" Target="../notesSlides/notesSlide155.xml" Type="http://schemas.openxmlformats.org/officeDocument/2006/relationships/notesSlide"/><Relationship Id="rId1" Target="../slideLayouts/slideLayout4.xml" Type="http://schemas.openxmlformats.org/officeDocument/2006/relationships/slideLayout"/></Relationships>
</file>

<file path=ppt/slides/_rels/slide15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arget="../media/image135.jpeg" Type="http://schemas.openxmlformats.org/officeDocument/2006/relationships/image"/><Relationship Id="rId2" Target="../notesSlides/notesSlide160.xml" Type="http://schemas.openxmlformats.org/officeDocument/2006/relationships/notesSlide"/><Relationship Id="rId1" Target="../slideLayouts/slideLayout2.xml" Type="http://schemas.openxmlformats.org/officeDocument/2006/relationships/slideLayout"/></Relationships>
</file>

<file path=ppt/slides/_rels/slide162.xml.rels><?xml version="1.0" encoding="UTF-8" standalone="yes" ?><Relationships xmlns="http://schemas.openxmlformats.org/package/2006/relationships"><Relationship Id="rId3" Target="../media/image136.jpeg" Type="http://schemas.openxmlformats.org/officeDocument/2006/relationships/image"/><Relationship Id="rId2" Target="../notesSlides/notesSlide161.xml" Type="http://schemas.openxmlformats.org/officeDocument/2006/relationships/notesSlide"/><Relationship Id="rId1" Target="../slideLayouts/slideLayout7.xml" Type="http://schemas.openxmlformats.org/officeDocument/2006/relationships/slideLayout"/></Relationships>
</file>

<file path=ppt/slides/_rels/slide163.xml.rels><?xml version="1.0" encoding="UTF-8" standalone="yes" ?><Relationships xmlns="http://schemas.openxmlformats.org/package/2006/relationships"><Relationship Id="rId3" Target="../media/image3.jpeg" Type="http://schemas.openxmlformats.org/officeDocument/2006/relationships/image"/><Relationship Id="rId2" Target="../notesSlides/notesSlide162.xml" Type="http://schemas.openxmlformats.org/officeDocument/2006/relationships/notesSlide"/><Relationship Id="rId1" Target="../slideLayouts/slideLayout2.xml" Type="http://schemas.openxmlformats.org/officeDocument/2006/relationships/slideLayout"/></Relationships>
</file>

<file path=ppt/slides/_rels/slide164.xml.rels><?xml version="1.0" encoding="UTF-8" standalone="yes" ?><Relationships xmlns="http://schemas.openxmlformats.org/package/2006/relationships"><Relationship Id="rId3" Target="../media/image3.jpeg" Type="http://schemas.openxmlformats.org/officeDocument/2006/relationships/image"/><Relationship Id="rId2" Target="../notesSlides/notesSlide163.xml" Type="http://schemas.openxmlformats.org/officeDocument/2006/relationships/notesSlide"/><Relationship Id="rId1" Target="../slideLayouts/slideLayout7.xml" Type="http://schemas.openxmlformats.org/officeDocument/2006/relationships/slideLayout"/></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arget="../media/image138.jpeg" Type="http://schemas.openxmlformats.org/officeDocument/2006/relationships/image"/><Relationship Id="rId2" Target="../notesSlides/notesSlide166.xml" Type="http://schemas.openxmlformats.org/officeDocument/2006/relationships/notesSlide"/><Relationship Id="rId1" Target="../slideLayouts/slideLayout2.xml" Type="http://schemas.openxmlformats.org/officeDocument/2006/relationships/slideLayout"/><Relationship Id="rId4" Target="../media/image139.jpeg" Type="http://schemas.openxmlformats.org/officeDocument/2006/relationships/image"/></Relationships>
</file>

<file path=ppt/slides/_rels/slide16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169.xml.rels><?xml version="1.0" encoding="UTF-8" standalone="yes" ?><Relationships xmlns="http://schemas.openxmlformats.org/package/2006/relationships"><Relationship Id="rId3" Target="../media/image3.jpeg" Type="http://schemas.openxmlformats.org/officeDocument/2006/relationships/image"/><Relationship Id="rId2" Target="../notesSlides/notesSlide168.xml" Type="http://schemas.openxmlformats.org/officeDocument/2006/relationships/notesSlide"/><Relationship Id="rId1" Target="../slideLayouts/slideLayout2.xml" Type="http://schemas.openxmlformats.org/officeDocument/2006/relationships/slideLayout"/></Relationships>
</file>

<file path=ppt/slides/_rels/slide17.xml.rels><?xml version="1.0" encoding="UTF-8" standalone="yes" ?><Relationships xmlns="http://schemas.openxmlformats.org/package/2006/relationships"><Relationship Id="rId3" Target="../media/image19.jpeg" Type="http://schemas.openxmlformats.org/officeDocument/2006/relationships/image"/><Relationship Id="rId2" Target="../notesSlides/notesSlide16.xml" Type="http://schemas.openxmlformats.org/officeDocument/2006/relationships/notesSlide"/><Relationship Id="rId1" Target="../slideLayouts/slideLayout7.xml" Type="http://schemas.openxmlformats.org/officeDocument/2006/relationships/slideLayout"/></Relationships>
</file>

<file path=ppt/slides/_rels/slide170.xml.rels><?xml version="1.0" encoding="UTF-8" standalone="yes" ?><Relationships xmlns="http://schemas.openxmlformats.org/package/2006/relationships"><Relationship Id="rId3" Target="../media/image3.jpeg" Type="http://schemas.openxmlformats.org/officeDocument/2006/relationships/image"/><Relationship Id="rId2" Target="../notesSlides/notesSlide169.xml" Type="http://schemas.openxmlformats.org/officeDocument/2006/relationships/notesSlide"/><Relationship Id="rId1" Target="../slideLayouts/slideLayout2.xml" Type="http://schemas.openxmlformats.org/officeDocument/2006/relationships/slideLayout"/></Relationships>
</file>

<file path=ppt/slides/_rels/slide171.xml.rels><?xml version="1.0" encoding="UTF-8" standalone="yes" ?><Relationships xmlns="http://schemas.openxmlformats.org/package/2006/relationships"><Relationship Id="rId3" Target="../media/image3.jpeg" Type="http://schemas.openxmlformats.org/officeDocument/2006/relationships/image"/><Relationship Id="rId2" Target="../notesSlides/notesSlide170.xml" Type="http://schemas.openxmlformats.org/officeDocument/2006/relationships/notesSlide"/><Relationship Id="rId1" Target="../slideLayouts/slideLayout4.xml" Type="http://schemas.openxmlformats.org/officeDocument/2006/relationships/slideLayout"/><Relationship Id="rId4" Target="../media/image142.png" Type="http://schemas.openxmlformats.org/officeDocument/2006/relationships/image"/></Relationships>
</file>

<file path=ppt/slides/_rels/slide172.xml.rels><?xml version="1.0" encoding="UTF-8" standalone="yes" ?><Relationships xmlns="http://schemas.openxmlformats.org/package/2006/relationships"><Relationship Id="rId3" Target="../media/image3.jpeg" Type="http://schemas.openxmlformats.org/officeDocument/2006/relationships/image"/><Relationship Id="rId2" Target="../notesSlides/notesSlide171.xml" Type="http://schemas.openxmlformats.org/officeDocument/2006/relationships/notesSlide"/><Relationship Id="rId1" Target="../slideLayouts/slideLayout2.xml" Type="http://schemas.openxmlformats.org/officeDocument/2006/relationships/slideLayout"/></Relationships>
</file>

<file path=ppt/slides/_rels/slide173.xml.rels><?xml version="1.0" encoding="UTF-8" standalone="yes" ?><Relationships xmlns="http://schemas.openxmlformats.org/package/2006/relationships"><Relationship Id="rId3" Target="../media/image143.jpeg" Type="http://schemas.openxmlformats.org/officeDocument/2006/relationships/image"/><Relationship Id="rId2" Target="../notesSlides/notesSlide172.xml" Type="http://schemas.openxmlformats.org/officeDocument/2006/relationships/notesSlide"/><Relationship Id="rId1" Target="../slideLayouts/slideLayout2.xml" Type="http://schemas.openxmlformats.org/officeDocument/2006/relationships/slideLayout"/></Relationships>
</file>

<file path=ppt/slides/_rels/slide174.xml.rels><?xml version="1.0" encoding="UTF-8" standalone="yes" ?><Relationships xmlns="http://schemas.openxmlformats.org/package/2006/relationships"><Relationship Id="rId3" Target="../media/image144.jpeg" Type="http://schemas.openxmlformats.org/officeDocument/2006/relationships/image"/><Relationship Id="rId2" Target="../notesSlides/notesSlide173.xml" Type="http://schemas.openxmlformats.org/officeDocument/2006/relationships/notesSlide"/><Relationship Id="rId1" Target="../slideLayouts/slideLayout2.xml" Type="http://schemas.openxmlformats.org/officeDocument/2006/relationships/slideLayout"/></Relationships>
</file>

<file path=ppt/slides/_rels/slide175.xml.rels><?xml version="1.0" encoding="UTF-8" standalone="yes" ?><Relationships xmlns="http://schemas.openxmlformats.org/package/2006/relationships"><Relationship Id="rId3" Target="../media/image145.jpeg" Type="http://schemas.openxmlformats.org/officeDocument/2006/relationships/image"/><Relationship Id="rId2" Target="../notesSlides/notesSlide174.xml" Type="http://schemas.openxmlformats.org/officeDocument/2006/relationships/notesSlide"/><Relationship Id="rId1" Target="../slideLayouts/slideLayout7.xml" Type="http://schemas.openxmlformats.org/officeDocument/2006/relationships/slideLayout"/></Relationships>
</file>

<file path=ppt/slides/_rels/slide17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7.png"/><Relationship Id="rId4" Type="http://schemas.openxmlformats.org/officeDocument/2006/relationships/notesSlide" Target="../notesSlides/notesSlide176.xml"/></Relationships>
</file>

<file path=ppt/slides/_rels/slide178.xml.rels><?xml version="1.0" encoding="UTF-8" standalone="yes" ?><Relationships xmlns="http://schemas.openxmlformats.org/package/2006/relationships"><Relationship Id="rId3" Target="../media/image3.jpeg" Type="http://schemas.openxmlformats.org/officeDocument/2006/relationships/image"/><Relationship Id="rId2" Target="../notesSlides/notesSlide177.xml" Type="http://schemas.openxmlformats.org/officeDocument/2006/relationships/notesSlide"/><Relationship Id="rId1" Target="../slideLayouts/slideLayout2.xml" Type="http://schemas.openxmlformats.org/officeDocument/2006/relationships/slideLayout"/></Relationships>
</file>

<file path=ppt/slides/_rels/slide179.xml.rels><?xml version="1.0" encoding="UTF-8" standalone="yes" ?><Relationships xmlns="http://schemas.openxmlformats.org/package/2006/relationships"><Relationship Id="rId3" Target="../media/image3.jpeg" Type="http://schemas.openxmlformats.org/officeDocument/2006/relationships/image"/><Relationship Id="rId2" Target="../notesSlides/notesSlide178.xml" Type="http://schemas.openxmlformats.org/officeDocument/2006/relationships/notesSlide"/><Relationship Id="rId1" Target="../slideLayouts/slideLayout2.xml" Type="http://schemas.openxmlformats.org/officeDocument/2006/relationships/slideLayout"/></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arget="../media/image148.jpeg" Type="http://schemas.openxmlformats.org/officeDocument/2006/relationships/image"/><Relationship Id="rId2" Target="../notesSlides/notesSlide179.xml" Type="http://schemas.openxmlformats.org/officeDocument/2006/relationships/notesSlide"/><Relationship Id="rId1" Target="../slideLayouts/slideLayout2.xml" Type="http://schemas.openxmlformats.org/officeDocument/2006/relationships/slideLayout"/></Relationships>
</file>

<file path=ppt/slides/_rels/slide181.xml.rels><?xml version="1.0" encoding="UTF-8" standalone="yes" ?><Relationships xmlns="http://schemas.openxmlformats.org/package/2006/relationships"><Relationship Id="rId3" Target="../media/image149.jpeg" Type="http://schemas.openxmlformats.org/officeDocument/2006/relationships/image"/><Relationship Id="rId2" Target="../notesSlides/notesSlide180.xml" Type="http://schemas.openxmlformats.org/officeDocument/2006/relationships/notesSlide"/><Relationship Id="rId1" Target="../slideLayouts/slideLayout2.xml" Type="http://schemas.openxmlformats.org/officeDocument/2006/relationships/slideLayout"/></Relationships>
</file>

<file path=ppt/slides/_rels/slide182.xml.rels><?xml version="1.0" encoding="UTF-8" standalone="yes" ?><Relationships xmlns="http://schemas.openxmlformats.org/package/2006/relationships"><Relationship Id="rId3" Target="../media/image3.jpeg" Type="http://schemas.openxmlformats.org/officeDocument/2006/relationships/image"/><Relationship Id="rId2" Target="../notesSlides/notesSlide181.xml" Type="http://schemas.openxmlformats.org/officeDocument/2006/relationships/notesSlide"/><Relationship Id="rId1" Target="../slideLayouts/slideLayout2.xml" Type="http://schemas.openxmlformats.org/officeDocument/2006/relationships/slideLayout"/></Relationships>
</file>

<file path=ppt/slides/_rels/slide183.xml.rels><?xml version="1.0" encoding="UTF-8" standalone="yes" ?><Relationships xmlns="http://schemas.openxmlformats.org/package/2006/relationships"><Relationship Id="rId3" Target="../media/image150.jpeg" Type="http://schemas.openxmlformats.org/officeDocument/2006/relationships/image"/><Relationship Id="rId2" Target="../notesSlides/notesSlide182.xml" Type="http://schemas.openxmlformats.org/officeDocument/2006/relationships/notesSlide"/><Relationship Id="rId1" Target="../slideLayouts/slideLayout2.xml" Type="http://schemas.openxmlformats.org/officeDocument/2006/relationships/slideLayout"/></Relationships>
</file>

<file path=ppt/slides/_rels/slide184.xml.rels><?xml version="1.0" encoding="UTF-8" standalone="yes" ?><Relationships xmlns="http://schemas.openxmlformats.org/package/2006/relationships"><Relationship Id="rId3" Target="../media/image3.jpeg" Type="http://schemas.openxmlformats.org/officeDocument/2006/relationships/image"/><Relationship Id="rId2" Target="../notesSlides/notesSlide183.xml" Type="http://schemas.openxmlformats.org/officeDocument/2006/relationships/notesSlide"/><Relationship Id="rId1" Target="../slideLayouts/slideLayout2.xml" Type="http://schemas.openxmlformats.org/officeDocument/2006/relationships/slideLayout"/></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7.png"/><Relationship Id="rId4" Type="http://schemas.openxmlformats.org/officeDocument/2006/relationships/notesSlide" Target="../notesSlides/notesSlide184.xml"/></Relationships>
</file>

<file path=ppt/slides/_rels/slide186.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arget="../media/image3.jpeg" Type="http://schemas.openxmlformats.org/officeDocument/2006/relationships/image"/><Relationship Id="rId2" Target="../notesSlides/notesSlide188.xml" Type="http://schemas.openxmlformats.org/officeDocument/2006/relationships/notesSlide"/><Relationship Id="rId1" Target="../slideLayouts/slideLayout2.xml" Type="http://schemas.openxmlformats.org/officeDocument/2006/relationships/slideLayout"/></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arget="../media/image3.jpeg" Type="http://schemas.openxmlformats.org/officeDocument/2006/relationships/image"/><Relationship Id="rId2" Target="../notesSlides/notesSlide191.xml" Type="http://schemas.openxmlformats.org/officeDocument/2006/relationships/notesSlide"/><Relationship Id="rId1" Target="../slideLayouts/slideLayout2.xml" Type="http://schemas.openxmlformats.org/officeDocument/2006/relationships/slideLayout"/></Relationships>
</file>

<file path=ppt/slides/_rels/slide193.xml.rels><?xml version="1.0" encoding="UTF-8" standalone="yes" ?><Relationships xmlns="http://schemas.openxmlformats.org/package/2006/relationships"><Relationship Id="rId3" Target="../media/image155.jpeg" Type="http://schemas.openxmlformats.org/officeDocument/2006/relationships/image"/><Relationship Id="rId2" Target="../notesSlides/notesSlide192.xml" Type="http://schemas.openxmlformats.org/officeDocument/2006/relationships/notesSlide"/><Relationship Id="rId1" Target="../slideLayouts/slideLayout2.xml" Type="http://schemas.openxmlformats.org/officeDocument/2006/relationships/slideLayout"/></Relationships>
</file>

<file path=ppt/slides/_rels/slide194.xml.rels><?xml version="1.0" encoding="UTF-8" standalone="yes" ?><Relationships xmlns="http://schemas.openxmlformats.org/package/2006/relationships"><Relationship Id="rId3" Target="../media/image156.jpeg" Type="http://schemas.openxmlformats.org/officeDocument/2006/relationships/image"/><Relationship Id="rId2" Target="../notesSlides/notesSlide193.xml" Type="http://schemas.openxmlformats.org/officeDocument/2006/relationships/notesSlide"/><Relationship Id="rId1" Target="../slideLayouts/slideLayout2.xml" Type="http://schemas.openxmlformats.org/officeDocument/2006/relationships/slideLayout"/></Relationships>
</file>

<file path=ppt/slides/_rels/slide195.xml.rels><?xml version="1.0" encoding="UTF-8" standalone="yes" ?><Relationships xmlns="http://schemas.openxmlformats.org/package/2006/relationships"><Relationship Id="rId3" Target="../media/image157.jpeg" Type="http://schemas.openxmlformats.org/officeDocument/2006/relationships/image"/><Relationship Id="rId2" Target="../notesSlides/notesSlide194.xml" Type="http://schemas.openxmlformats.org/officeDocument/2006/relationships/notesSlide"/><Relationship Id="rId1" Target="../slideLayouts/slideLayout2.xml" Type="http://schemas.openxmlformats.org/officeDocument/2006/relationships/slideLayout"/></Relationships>
</file>

<file path=ppt/slides/_rels/slide196.xml.rels><?xml version="1.0" encoding="UTF-8" standalone="yes" ?><Relationships xmlns="http://schemas.openxmlformats.org/package/2006/relationships"><Relationship Id="rId2" Target="../media/image158.jpeg" Type="http://schemas.openxmlformats.org/officeDocument/2006/relationships/image"/><Relationship Id="rId1" Target="../slideLayouts/slideLayout2.xml" Type="http://schemas.openxmlformats.org/officeDocument/2006/relationships/slideLayout"/></Relationships>
</file>

<file path=ppt/slides/_rels/slide197.xml.rels><?xml version="1.0" encoding="UTF-8" standalone="yes" ?><Relationships xmlns="http://schemas.openxmlformats.org/package/2006/relationships"><Relationship Id="rId3" Target="../media/image3.jpeg" Type="http://schemas.openxmlformats.org/officeDocument/2006/relationships/image"/><Relationship Id="rId2" Target="../notesSlides/notesSlide195.xml" Type="http://schemas.openxmlformats.org/officeDocument/2006/relationships/notesSlide"/><Relationship Id="rId1" Target="../slideLayouts/slideLayout4.xml" Type="http://schemas.openxmlformats.org/officeDocument/2006/relationships/slideLayout"/><Relationship Id="rId4" Target="../media/image159.jpeg" Type="http://schemas.openxmlformats.org/officeDocument/2006/relationships/image"/></Relationships>
</file>

<file path=ppt/slides/_rels/slide198.xml.rels><?xml version="1.0" encoding="UTF-8" standalone="yes" ?><Relationships xmlns="http://schemas.openxmlformats.org/package/2006/relationships"><Relationship Id="rId3" Target="../media/image160.jpeg" Type="http://schemas.openxmlformats.org/officeDocument/2006/relationships/image"/><Relationship Id="rId2" Target="../notesSlides/notesSlide196.xml" Type="http://schemas.openxmlformats.org/officeDocument/2006/relationships/notesSlide"/><Relationship Id="rId1" Target="../slideLayouts/slideLayout2.xml" Type="http://schemas.openxmlformats.org/officeDocument/2006/relationships/slideLayout"/></Relationships>
</file>

<file path=ppt/slides/_rels/slide199.xml.rels><?xml version="1.0" encoding="UTF-8" standalone="yes" ?><Relationships xmlns="http://schemas.openxmlformats.org/package/2006/relationships"><Relationship Id="rId3" Target="../media/image161.jpeg" Type="http://schemas.openxmlformats.org/officeDocument/2006/relationships/image"/><Relationship Id="rId2" Target="../notesSlides/notesSlide197.xml" Type="http://schemas.openxmlformats.org/officeDocument/2006/relationships/notesSlide"/><Relationship Id="rId1" Target="../slideLayouts/slideLayout2.xml" Type="http://schemas.openxmlformats.org/officeDocument/2006/relationships/slideLayout"/></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arget="../media/image162.jpeg" Type="http://schemas.openxmlformats.org/officeDocument/2006/relationships/image"/><Relationship Id="rId2" Target="../notesSlides/notesSlide198.xml" Type="http://schemas.openxmlformats.org/officeDocument/2006/relationships/notesSlide"/><Relationship Id="rId1" Target="../slideLayouts/slideLayout2.xml" Type="http://schemas.openxmlformats.org/officeDocument/2006/relationships/slideLayout"/></Relationships>
</file>

<file path=ppt/slides/_rels/slide201.xml.rels><?xml version="1.0" encoding="UTF-8" standalone="yes" ?><Relationships xmlns="http://schemas.openxmlformats.org/package/2006/relationships"><Relationship Id="rId3" Target="../media/image163.jpeg" Type="http://schemas.openxmlformats.org/officeDocument/2006/relationships/image"/><Relationship Id="rId2" Target="../notesSlides/notesSlide199.xml" Type="http://schemas.openxmlformats.org/officeDocument/2006/relationships/notesSlide"/><Relationship Id="rId1" Target="../slideLayouts/slideLayout7.xml" Type="http://schemas.openxmlformats.org/officeDocument/2006/relationships/slideLayout"/></Relationships>
</file>

<file path=ppt/slides/_rels/slide202.xml.rels><?xml version="1.0" encoding="UTF-8" standalone="yes" ?><Relationships xmlns="http://schemas.openxmlformats.org/package/2006/relationships"><Relationship Id="rId3" Target="../media/image164.jpeg" Type="http://schemas.openxmlformats.org/officeDocument/2006/relationships/image"/><Relationship Id="rId2" Target="../notesSlides/notesSlide200.xml" Type="http://schemas.openxmlformats.org/officeDocument/2006/relationships/notesSlide"/><Relationship Id="rId1" Target="../slideLayouts/slideLayout2.xml" Type="http://schemas.openxmlformats.org/officeDocument/2006/relationships/slideLayout"/></Relationships>
</file>

<file path=ppt/slides/_rels/slide203.xml.rels><?xml version="1.0" encoding="UTF-8" standalone="yes" ?><Relationships xmlns="http://schemas.openxmlformats.org/package/2006/relationships"><Relationship Id="rId3" Target="../media/image165.jpeg" Type="http://schemas.openxmlformats.org/officeDocument/2006/relationships/image"/><Relationship Id="rId2" Target="../notesSlides/notesSlide201.xml" Type="http://schemas.openxmlformats.org/officeDocument/2006/relationships/notesSlide"/><Relationship Id="rId1" Target="../slideLayouts/slideLayout2.xml" Type="http://schemas.openxmlformats.org/officeDocument/2006/relationships/slideLayout"/><Relationship Id="rId5" Target="../media/image3.jpeg" Type="http://schemas.openxmlformats.org/officeDocument/2006/relationships/image"/><Relationship Id="rId4" Target="../media/image166.jpeg" Type="http://schemas.openxmlformats.org/officeDocument/2006/relationships/image"/></Relationships>
</file>

<file path=ppt/slides/_rels/slide204.xml.rels><?xml version="1.0" encoding="UTF-8" standalone="yes" ?><Relationships xmlns="http://schemas.openxmlformats.org/package/2006/relationships"><Relationship Id="rId3" Target="../media/image167.jpeg" Type="http://schemas.openxmlformats.org/officeDocument/2006/relationships/image"/><Relationship Id="rId2" Target="../notesSlides/notesSlide202.xml" Type="http://schemas.openxmlformats.org/officeDocument/2006/relationships/notesSlide"/><Relationship Id="rId1" Target="../slideLayouts/slideLayout2.xml" Type="http://schemas.openxmlformats.org/officeDocument/2006/relationships/slideLayout"/></Relationships>
</file>

<file path=ppt/slides/_rels/slide205.xml.rels><?xml version="1.0" encoding="UTF-8" standalone="yes" ?><Relationships xmlns="http://schemas.openxmlformats.org/package/2006/relationships"><Relationship Id="rId3" Target="../media/image162.jpeg" Type="http://schemas.openxmlformats.org/officeDocument/2006/relationships/image"/><Relationship Id="rId2" Target="../notesSlides/notesSlide203.xml" Type="http://schemas.openxmlformats.org/officeDocument/2006/relationships/notesSlide"/><Relationship Id="rId1" Target="../slideLayouts/slideLayout2.xml" Type="http://schemas.openxmlformats.org/officeDocument/2006/relationships/slideLayout"/></Relationships>
</file>

<file path=ppt/slides/_rels/slide206.xml.rels><?xml version="1.0" encoding="UTF-8" standalone="yes" ?><Relationships xmlns="http://schemas.openxmlformats.org/package/2006/relationships"><Relationship Id="rId3" Target="../media/image3.jpeg" Type="http://schemas.openxmlformats.org/officeDocument/2006/relationships/image"/><Relationship Id="rId2" Target="../notesSlides/notesSlide204.xml" Type="http://schemas.openxmlformats.org/officeDocument/2006/relationships/notesSlide"/><Relationship Id="rId1" Target="../slideLayouts/slideLayout2.xml" Type="http://schemas.openxmlformats.org/officeDocument/2006/relationships/slideLayout"/></Relationships>
</file>

<file path=ppt/slides/_rels/slide207.xml.rels><?xml version="1.0" encoding="UTF-8" standalone="yes" ?><Relationships xmlns="http://schemas.openxmlformats.org/package/2006/relationships"><Relationship Id="rId3" Target="../media/image168.jpeg" Type="http://schemas.openxmlformats.org/officeDocument/2006/relationships/image"/><Relationship Id="rId2" Target="../notesSlides/notesSlide205.xml" Type="http://schemas.openxmlformats.org/officeDocument/2006/relationships/notesSlide"/><Relationship Id="rId1" Target="../slideLayouts/slideLayout2.xml" Type="http://schemas.openxmlformats.org/officeDocument/2006/relationships/slideLayout"/></Relationships>
</file>

<file path=ppt/slides/_rels/slide208.xml.rels><?xml version="1.0" encoding="UTF-8" standalone="yes" ?><Relationships xmlns="http://schemas.openxmlformats.org/package/2006/relationships"><Relationship Id="rId3" Target="../media/image169.jpeg" Type="http://schemas.openxmlformats.org/officeDocument/2006/relationships/image"/><Relationship Id="rId2" Target="../notesSlides/notesSlide206.xml" Type="http://schemas.openxmlformats.org/officeDocument/2006/relationships/notesSlide"/><Relationship Id="rId1" Target="../slideLayouts/slideLayout2.xml" Type="http://schemas.openxmlformats.org/officeDocument/2006/relationships/slideLayout"/><Relationship Id="rId5" Target="../media/image171.jpeg" Type="http://schemas.openxmlformats.org/officeDocument/2006/relationships/image"/><Relationship Id="rId4" Target="../media/image170.jpeg" Type="http://schemas.openxmlformats.org/officeDocument/2006/relationships/image"/></Relationships>
</file>

<file path=ppt/slides/_rels/slide209.xml.rels><?xml version="1.0" encoding="UTF-8" standalone="yes" ?><Relationships xmlns="http://schemas.openxmlformats.org/package/2006/relationships"><Relationship Id="rId8" Target="../media/image177.jpeg" Type="http://schemas.openxmlformats.org/officeDocument/2006/relationships/image"/><Relationship Id="rId3" Target="../media/image172.jpeg" Type="http://schemas.openxmlformats.org/officeDocument/2006/relationships/image"/><Relationship Id="rId7" Target="../media/image176.jpeg" Type="http://schemas.openxmlformats.org/officeDocument/2006/relationships/image"/><Relationship Id="rId2" Target="../notesSlides/notesSlide207.xml" Type="http://schemas.openxmlformats.org/officeDocument/2006/relationships/notesSlide"/><Relationship Id="rId1" Target="../slideLayouts/slideLayout7.xml" Type="http://schemas.openxmlformats.org/officeDocument/2006/relationships/slideLayout"/><Relationship Id="rId6" Target="../media/image175.jpeg" Type="http://schemas.openxmlformats.org/officeDocument/2006/relationships/image"/><Relationship Id="rId5" Target="../media/image174.jpeg" Type="http://schemas.openxmlformats.org/officeDocument/2006/relationships/image"/><Relationship Id="rId4" Target="../media/image173.jpeg" Type="http://schemas.openxmlformats.org/officeDocument/2006/relationships/image"/></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arget="../media/image178.jpeg" Type="http://schemas.openxmlformats.org/officeDocument/2006/relationships/image"/><Relationship Id="rId2" Target="../notesSlides/notesSlide208.xml" Type="http://schemas.openxmlformats.org/officeDocument/2006/relationships/notesSlide"/><Relationship Id="rId1" Target="../slideLayouts/slideLayout7.xml" Type="http://schemas.openxmlformats.org/officeDocument/2006/relationships/slideLayout"/><Relationship Id="rId4" Target="../media/image179.jpeg" Type="http://schemas.openxmlformats.org/officeDocument/2006/relationships/image"/></Relationships>
</file>

<file path=ppt/slides/_rels/slide211.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arget="../media/image181.jpeg" Type="http://schemas.openxmlformats.org/officeDocument/2006/relationships/image"/><Relationship Id="rId2" Target="../notesSlides/notesSlide210.xml" Type="http://schemas.openxmlformats.org/officeDocument/2006/relationships/notesSlide"/><Relationship Id="rId1" Target="../slideLayouts/slideLayout2.xml" Type="http://schemas.openxmlformats.org/officeDocument/2006/relationships/slideLayout"/></Relationships>
</file>

<file path=ppt/slides/_rels/slide213.xml.rels><?xml version="1.0" encoding="UTF-8" standalone="yes" ?><Relationships xmlns="http://schemas.openxmlformats.org/package/2006/relationships"><Relationship Id="rId3" Target="../media/image182.jpeg" Type="http://schemas.openxmlformats.org/officeDocument/2006/relationships/image"/><Relationship Id="rId2" Target="../notesSlides/notesSlide211.xml" Type="http://schemas.openxmlformats.org/officeDocument/2006/relationships/notesSlide"/><Relationship Id="rId1" Target="../slideLayouts/slideLayout2.xml" Type="http://schemas.openxmlformats.org/officeDocument/2006/relationships/slideLayout"/></Relationships>
</file>

<file path=ppt/slides/_rels/slide214.xml.rels><?xml version="1.0" encoding="UTF-8" standalone="yes" ?><Relationships xmlns="http://schemas.openxmlformats.org/package/2006/relationships"><Relationship Id="rId3" Target="../media/image183.jpeg" Type="http://schemas.openxmlformats.org/officeDocument/2006/relationships/image"/><Relationship Id="rId2" Target="../notesSlides/notesSlide212.xml" Type="http://schemas.openxmlformats.org/officeDocument/2006/relationships/notesSlide"/><Relationship Id="rId1" Target="../slideLayouts/slideLayout7.xml" Type="http://schemas.openxmlformats.org/officeDocument/2006/relationships/slideLayout"/></Relationships>
</file>

<file path=ppt/slides/_rels/slide215.xml.rels><?xml version="1.0" encoding="UTF-8" standalone="yes" ?><Relationships xmlns="http://schemas.openxmlformats.org/package/2006/relationships"><Relationship Id="rId3" Target="../media/image184.jpeg" Type="http://schemas.openxmlformats.org/officeDocument/2006/relationships/image"/><Relationship Id="rId2" Target="../notesSlides/notesSlide213.xml" Type="http://schemas.openxmlformats.org/officeDocument/2006/relationships/notesSlide"/><Relationship Id="rId1" Target="../slideLayouts/slideLayout2.xml" Type="http://schemas.openxmlformats.org/officeDocument/2006/relationships/slideLayout"/></Relationships>
</file>

<file path=ppt/slides/_rels/slide216.xml.rels><?xml version="1.0" encoding="UTF-8" standalone="yes" ?><Relationships xmlns="http://schemas.openxmlformats.org/package/2006/relationships"><Relationship Id="rId3" Target="../media/image185.jpeg" Type="http://schemas.openxmlformats.org/officeDocument/2006/relationships/image"/><Relationship Id="rId2" Target="../notesSlides/notesSlide214.xml" Type="http://schemas.openxmlformats.org/officeDocument/2006/relationships/notesSlide"/><Relationship Id="rId1" Target="../slideLayouts/slideLayout2.xml" Type="http://schemas.openxmlformats.org/officeDocument/2006/relationships/slideLayout"/></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arget="../media/image187.jpeg" Type="http://schemas.openxmlformats.org/officeDocument/2006/relationships/image"/><Relationship Id="rId2" Target="../notesSlides/notesSlide217.xml" Type="http://schemas.openxmlformats.org/officeDocument/2006/relationships/notesSlid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3" Target="../media/image24.jpeg" Type="http://schemas.openxmlformats.org/officeDocument/2006/relationships/image"/><Relationship Id="rId2" Target="../notesSlides/notesSlide21.xml" Type="http://schemas.openxmlformats.org/officeDocument/2006/relationships/notesSlide"/><Relationship Id="rId1" Target="../slideLayouts/slideLayout2.xml" Type="http://schemas.openxmlformats.org/officeDocument/2006/relationships/slideLayout"/></Relationships>
</file>

<file path=ppt/slides/_rels/slide220.xml.rels><?xml version="1.0" encoding="UTF-8" standalone="yes" ?><Relationships xmlns="http://schemas.openxmlformats.org/package/2006/relationships"><Relationship Id="rId3" Target="../media/image188.jpeg" Type="http://schemas.openxmlformats.org/officeDocument/2006/relationships/image"/><Relationship Id="rId2" Target="../notesSlides/notesSlide218.xml" Type="http://schemas.openxmlformats.org/officeDocument/2006/relationships/notesSlide"/><Relationship Id="rId1" Target="../slideLayouts/slideLayout2.xml" Type="http://schemas.openxmlformats.org/officeDocument/2006/relationships/slideLayout"/></Relationships>
</file>

<file path=ppt/slides/_rels/slide221.xml.rels><?xml version="1.0" encoding="UTF-8" standalone="yes" ?><Relationships xmlns="http://schemas.openxmlformats.org/package/2006/relationships"><Relationship Id="rId3" Target="../media/image3.jpeg" Type="http://schemas.openxmlformats.org/officeDocument/2006/relationships/image"/><Relationship Id="rId2" Target="../notesSlides/notesSlide219.xml" Type="http://schemas.openxmlformats.org/officeDocument/2006/relationships/notesSlide"/><Relationship Id="rId1" Target="../slideLayouts/slideLayout5.xml" Type="http://schemas.openxmlformats.org/officeDocument/2006/relationships/slideLayout"/><Relationship Id="rId4" Target="../media/image189.jpeg" Type="http://schemas.openxmlformats.org/officeDocument/2006/relationships/image"/></Relationships>
</file>

<file path=ppt/slides/_rels/slide222.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3.mp4" Type="http://schemas.openxmlformats.org/officeDocument/2006/relationships/video"/><Relationship Id="rId1" Target="../media/media3.mp4" Type="http://schemas.microsoft.com/office/2007/relationships/media"/><Relationship Id="rId5" Target="../media/image190.jpeg" Type="http://schemas.openxmlformats.org/officeDocument/2006/relationships/image"/><Relationship Id="rId4" Target="../notesSlides/notesSlide220.xml" Type="http://schemas.openxmlformats.org/officeDocument/2006/relationships/notesSlide"/></Relationships>
</file>

<file path=ppt/slides/_rels/slide223.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arget="../media/image3.jpeg" Type="http://schemas.openxmlformats.org/officeDocument/2006/relationships/image"/><Relationship Id="rId2" Target="../notesSlides/notesSlide223.xml" Type="http://schemas.openxmlformats.org/officeDocument/2006/relationships/notesSlide"/><Relationship Id="rId1" Target="../slideLayouts/slideLayout2.xml" Type="http://schemas.openxmlformats.org/officeDocument/2006/relationships/slideLayout"/></Relationships>
</file>

<file path=ppt/slides/_rels/slide226.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arget="../media/image196.jpeg" Type="http://schemas.openxmlformats.org/officeDocument/2006/relationships/image"/><Relationship Id="rId2" Target="../notesSlides/notesSlide227.xml" Type="http://schemas.openxmlformats.org/officeDocument/2006/relationships/notesSlide"/><Relationship Id="rId1" Target="../slideLayouts/slideLayout2.xml" Type="http://schemas.openxmlformats.org/officeDocument/2006/relationships/slideLayout"/></Relationships>
</file>

<file path=ppt/slides/_rels/slide23.xml.rels><?xml version="1.0" encoding="UTF-8" standalone="yes" ?><Relationships xmlns="http://schemas.openxmlformats.org/package/2006/relationships"><Relationship Id="rId3" Target="../media/image25.jpeg" Type="http://schemas.openxmlformats.org/officeDocument/2006/relationships/image"/><Relationship Id="rId2" Target="../notesSlides/notesSlide22.xml" Type="http://schemas.openxmlformats.org/officeDocument/2006/relationships/notesSlide"/><Relationship Id="rId1" Target="../slideLayouts/slideLayout2.xml" Type="http://schemas.openxmlformats.org/officeDocument/2006/relationships/slideLayout"/></Relationships>
</file>

<file path=ppt/slides/_rels/slide230.xml.rels><?xml version="1.0" encoding="UTF-8" standalone="yes" ?><Relationships xmlns="http://schemas.openxmlformats.org/package/2006/relationships"><Relationship Id="rId3" Target="../media/image197.jpeg" Type="http://schemas.openxmlformats.org/officeDocument/2006/relationships/image"/><Relationship Id="rId2" Target="../notesSlides/notesSlide228.xml" Type="http://schemas.openxmlformats.org/officeDocument/2006/relationships/notesSlide"/><Relationship Id="rId1" Target="../slideLayouts/slideLayout2.xml" Type="http://schemas.openxmlformats.org/officeDocument/2006/relationships/slideLayout"/></Relationships>
</file>

<file path=ppt/slides/_rels/slide231.xml.rels><?xml version="1.0" encoding="UTF-8" standalone="yes" ?><Relationships xmlns="http://schemas.openxmlformats.org/package/2006/relationships"><Relationship Id="rId3" Target="../media/image3.jpeg" Type="http://schemas.openxmlformats.org/officeDocument/2006/relationships/image"/><Relationship Id="rId2" Target="../notesSlides/notesSlide229.xml" Type="http://schemas.openxmlformats.org/officeDocument/2006/relationships/notesSlide"/><Relationship Id="rId1" Target="../slideLayouts/slideLayout2.xml" Type="http://schemas.openxmlformats.org/officeDocument/2006/relationships/slideLayout"/><Relationship Id="rId5" Target="../media/image199.png" Type="http://schemas.openxmlformats.org/officeDocument/2006/relationships/image"/><Relationship Id="rId4" Target="../media/image198.png" Type="http://schemas.openxmlformats.org/officeDocument/2006/relationships/image"/></Relationships>
</file>

<file path=ppt/slides/_rels/slide2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30.xml"/><Relationship Id="rId1" Type="http://schemas.openxmlformats.org/officeDocument/2006/relationships/slideLayout" Target="../slideLayouts/slideLayout5.xml"/><Relationship Id="rId4" Type="http://schemas.openxmlformats.org/officeDocument/2006/relationships/image" Target="../media/image201.png"/></Relationships>
</file>

<file path=ppt/slides/_rels/slide233.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231.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3" Target="../media/image203.jpeg" Type="http://schemas.openxmlformats.org/officeDocument/2006/relationships/image"/><Relationship Id="rId2" Target="../notesSlides/notesSlide232.xml" Type="http://schemas.openxmlformats.org/officeDocument/2006/relationships/notesSlide"/><Relationship Id="rId1" Target="../slideLayouts/slideLayout2.xml" Type="http://schemas.openxmlformats.org/officeDocument/2006/relationships/slideLayout"/></Relationships>
</file>

<file path=ppt/slides/_rels/slide235.xml.rels><?xml version="1.0" encoding="UTF-8" standalone="yes" ?><Relationships xmlns="http://schemas.openxmlformats.org/package/2006/relationships"><Relationship Id="rId3" Target="../media/image204.jpeg" Type="http://schemas.openxmlformats.org/officeDocument/2006/relationships/image"/><Relationship Id="rId2" Target="../notesSlides/notesSlide233.xml" Type="http://schemas.openxmlformats.org/officeDocument/2006/relationships/notesSlide"/><Relationship Id="rId1" Target="../slideLayouts/slideLayout2.xml" Type="http://schemas.openxmlformats.org/officeDocument/2006/relationships/slideLayout"/></Relationships>
</file>

<file path=ppt/slides/_rels/slide236.xml.rels><?xml version="1.0" encoding="UTF-8" standalone="yes" ?><Relationships xmlns="http://schemas.openxmlformats.org/package/2006/relationships"><Relationship Id="rId3" Target="../media/image205.jpeg" Type="http://schemas.openxmlformats.org/officeDocument/2006/relationships/image"/><Relationship Id="rId2" Target="../notesSlides/notesSlide234.xml" Type="http://schemas.openxmlformats.org/officeDocument/2006/relationships/notesSlide"/><Relationship Id="rId1" Target="../slideLayouts/slideLayout2.xml" Type="http://schemas.openxmlformats.org/officeDocument/2006/relationships/slideLayout"/></Relationships>
</file>

<file path=ppt/slides/_rels/slide237.xml.rels><?xml version="1.0" encoding="UTF-8" standalone="yes" ?><Relationships xmlns="http://schemas.openxmlformats.org/package/2006/relationships"><Relationship Id="rId3" Target="../media/image206.jpeg" Type="http://schemas.openxmlformats.org/officeDocument/2006/relationships/image"/><Relationship Id="rId2" Target="../notesSlides/notesSlide235.xml" Type="http://schemas.openxmlformats.org/officeDocument/2006/relationships/notesSlide"/><Relationship Id="rId1" Target="../slideLayouts/slideLayout2.xml" Type="http://schemas.openxmlformats.org/officeDocument/2006/relationships/slideLayout"/></Relationships>
</file>

<file path=ppt/slides/_rels/slide238.xml.rels><?xml version="1.0" encoding="UTF-8" standalone="yes" ?><Relationships xmlns="http://schemas.openxmlformats.org/package/2006/relationships"><Relationship Id="rId3" Target="../media/image207.jpeg" Type="http://schemas.openxmlformats.org/officeDocument/2006/relationships/image"/><Relationship Id="rId2" Target="../notesSlides/notesSlide236.xml" Type="http://schemas.openxmlformats.org/officeDocument/2006/relationships/notesSlide"/><Relationship Id="rId1" Target="../slideLayouts/slideLayout2.xml" Type="http://schemas.openxmlformats.org/officeDocument/2006/relationships/slideLayout"/><Relationship Id="rId4" Target="../media/image208.jpeg" Type="http://schemas.openxmlformats.org/officeDocument/2006/relationships/image"/></Relationships>
</file>

<file path=ppt/slides/_rels/slide239.xml.rels><?xml version="1.0" encoding="UTF-8" standalone="yes" ?><Relationships xmlns="http://schemas.openxmlformats.org/package/2006/relationships"><Relationship Id="rId3" Target="../media/image3.jpeg" Type="http://schemas.openxmlformats.org/officeDocument/2006/relationships/image"/><Relationship Id="rId2" Target="../notesSlides/notesSlide237.xml" Type="http://schemas.openxmlformats.org/officeDocument/2006/relationships/notesSlide"/><Relationship Id="rId1" Target="../slideLayouts/slideLayout4.xml" Type="http://schemas.openxmlformats.org/officeDocument/2006/relationships/slideLayout"/><Relationship Id="rId4" Target="../media/image209.png" Type="http://schemas.openxmlformats.org/officeDocument/2006/relationships/image"/></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arget="../media/image210.jpeg" Type="http://schemas.openxmlformats.org/officeDocument/2006/relationships/image"/><Relationship Id="rId2" Target="../notesSlides/notesSlide238.xml" Type="http://schemas.openxmlformats.org/officeDocument/2006/relationships/notesSlide"/><Relationship Id="rId1" Target="../slideLayouts/slideLayout2.xml" Type="http://schemas.openxmlformats.org/officeDocument/2006/relationships/slideLayout"/></Relationships>
</file>

<file path=ppt/slides/_rels/slide241.xml.rels><?xml version="1.0" encoding="UTF-8" standalone="yes" ?><Relationships xmlns="http://schemas.openxmlformats.org/package/2006/relationships"><Relationship Id="rId3" Target="../media/image211.jpeg" Type="http://schemas.openxmlformats.org/officeDocument/2006/relationships/image"/><Relationship Id="rId2" Target="../notesSlides/notesSlide239.xml" Type="http://schemas.openxmlformats.org/officeDocument/2006/relationships/notesSlide"/><Relationship Id="rId1" Target="../slideLayouts/slideLayout2.xml" Type="http://schemas.openxmlformats.org/officeDocument/2006/relationships/slideLayout"/></Relationships>
</file>

<file path=ppt/slides/_rels/slide242.xml.rels><?xml version="1.0" encoding="UTF-8" standalone="yes" ?><Relationships xmlns="http://schemas.openxmlformats.org/package/2006/relationships"><Relationship Id="rId3" Target="../media/image212.jpeg" Type="http://schemas.openxmlformats.org/officeDocument/2006/relationships/image"/><Relationship Id="rId2" Target="../notesSlides/notesSlide240.xml" Type="http://schemas.openxmlformats.org/officeDocument/2006/relationships/notesSlide"/><Relationship Id="rId1" Target="../slideLayouts/slideLayout2.xml" Type="http://schemas.openxmlformats.org/officeDocument/2006/relationships/slideLayout"/></Relationships>
</file>

<file path=ppt/slides/_rels/slide243.xml.rels><?xml version="1.0" encoding="UTF-8" standalone="yes" ?><Relationships xmlns="http://schemas.openxmlformats.org/package/2006/relationships"><Relationship Id="rId3" Target="../media/image213.jpeg" Type="http://schemas.openxmlformats.org/officeDocument/2006/relationships/image"/><Relationship Id="rId2" Target="../notesSlides/notesSlide241.xml" Type="http://schemas.openxmlformats.org/officeDocument/2006/relationships/notesSlide"/><Relationship Id="rId1" Target="../slideLayouts/slideLayout2.xml" Type="http://schemas.openxmlformats.org/officeDocument/2006/relationships/slideLayout"/></Relationships>
</file>

<file path=ppt/slides/_rels/slide244.xml.rels><?xml version="1.0" encoding="UTF-8" standalone="yes" ?><Relationships xmlns="http://schemas.openxmlformats.org/package/2006/relationships"><Relationship Id="rId3" Target="../media/image214.jpeg" Type="http://schemas.openxmlformats.org/officeDocument/2006/relationships/image"/><Relationship Id="rId2" Target="../notesSlides/notesSlide242.xml" Type="http://schemas.openxmlformats.org/officeDocument/2006/relationships/notesSlide"/><Relationship Id="rId1" Target="../slideLayouts/slideLayout2.xml" Type="http://schemas.openxmlformats.org/officeDocument/2006/relationships/slideLayout"/></Relationships>
</file>

<file path=ppt/slides/_rels/slide245.xml.rels><?xml version="1.0" encoding="UTF-8" standalone="yes" ?><Relationships xmlns="http://schemas.openxmlformats.org/package/2006/relationships"><Relationship Id="rId3" Target="../media/image215.jpeg" Type="http://schemas.openxmlformats.org/officeDocument/2006/relationships/image"/><Relationship Id="rId2" Target="../notesSlides/notesSlide243.xml" Type="http://schemas.openxmlformats.org/officeDocument/2006/relationships/notesSlide"/><Relationship Id="rId1" Target="../slideLayouts/slideLayout2.xml" Type="http://schemas.openxmlformats.org/officeDocument/2006/relationships/slideLayout"/></Relationships>
</file>

<file path=ppt/slides/_rels/slide246.xml.rels><?xml version="1.0" encoding="UTF-8" standalone="yes" ?><Relationships xmlns="http://schemas.openxmlformats.org/package/2006/relationships"><Relationship Id="rId3" Target="../media/image216.jpeg" Type="http://schemas.openxmlformats.org/officeDocument/2006/relationships/image"/><Relationship Id="rId2" Target="../notesSlides/notesSlide244.xml" Type="http://schemas.openxmlformats.org/officeDocument/2006/relationships/notesSlide"/><Relationship Id="rId1" Target="../slideLayouts/slideLayout2.xml" Type="http://schemas.openxmlformats.org/officeDocument/2006/relationships/slideLayout"/></Relationships>
</file>

<file path=ppt/slides/_rels/slide247.xml.rels><?xml version="1.0" encoding="UTF-8" standalone="yes" ?><Relationships xmlns="http://schemas.openxmlformats.org/package/2006/relationships"><Relationship Id="rId3" Target="../media/image217.png" Type="http://schemas.openxmlformats.org/officeDocument/2006/relationships/image"/><Relationship Id="rId2" Target="../notesSlides/notesSlide245.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248.xml.rels><?xml version="1.0" encoding="UTF-8" standalone="yes" ?><Relationships xmlns="http://schemas.openxmlformats.org/package/2006/relationships"><Relationship Id="rId3" Target="../media/image3.jpeg" Type="http://schemas.openxmlformats.org/officeDocument/2006/relationships/image"/><Relationship Id="rId2" Target="../notesSlides/notesSlide246.xml" Type="http://schemas.openxmlformats.org/officeDocument/2006/relationships/notesSlide"/><Relationship Id="rId1" Target="../slideLayouts/slideLayout4.xml" Type="http://schemas.openxmlformats.org/officeDocument/2006/relationships/slideLayout"/><Relationship Id="rId5" Target="../media/image219.jpeg" Type="http://schemas.openxmlformats.org/officeDocument/2006/relationships/image"/><Relationship Id="rId4" Target="../media/image218.jpeg" Type="http://schemas.openxmlformats.org/officeDocument/2006/relationships/image"/></Relationships>
</file>

<file path=ppt/slides/_rels/slide249.xml.rels><?xml version="1.0" encoding="UTF-8" standalone="yes" ?><Relationships xmlns="http://schemas.openxmlformats.org/package/2006/relationships"><Relationship Id="rId3" Target="../media/image220.jpeg" Type="http://schemas.openxmlformats.org/officeDocument/2006/relationships/image"/><Relationship Id="rId2" Target="../notesSlides/notesSlide247.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arget="../media/image211.jpeg" Type="http://schemas.openxmlformats.org/officeDocument/2006/relationships/image"/><Relationship Id="rId2" Target="../notesSlides/notesSlide248.xml" Type="http://schemas.openxmlformats.org/officeDocument/2006/relationships/notesSlide"/><Relationship Id="rId1" Target="../slideLayouts/slideLayout2.xml" Type="http://schemas.openxmlformats.org/officeDocument/2006/relationships/slideLayout"/><Relationship Id="rId4" Target="../media/image221.jpeg" Type="http://schemas.openxmlformats.org/officeDocument/2006/relationships/image"/></Relationships>
</file>

<file path=ppt/slides/_rels/slide251.xml.rels><?xml version="1.0" encoding="UTF-8" standalone="yes" ?><Relationships xmlns="http://schemas.openxmlformats.org/package/2006/relationships"><Relationship Id="rId3" Target="../media/image3.jpeg" Type="http://schemas.openxmlformats.org/officeDocument/2006/relationships/image"/><Relationship Id="rId2" Target="../notesSlides/notesSlide249.xml" Type="http://schemas.openxmlformats.org/officeDocument/2006/relationships/notesSlide"/><Relationship Id="rId1" Target="../slideLayouts/slideLayout2.xml" Type="http://schemas.openxmlformats.org/officeDocument/2006/relationships/slideLayout"/></Relationships>
</file>

<file path=ppt/slides/_rels/slide252.xml.rels><?xml version="1.0" encoding="UTF-8" standalone="yes"?>
<Relationships xmlns="http://schemas.openxmlformats.org/package/2006/relationships"><Relationship Id="rId3" Type="http://schemas.openxmlformats.org/officeDocument/2006/relationships/hyperlink" Target="http://blog.stevemcauley.com/2011/12/03/energy-conserving-wrapped-diffuse/" TargetMode="External"/><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hyperlink" Target="http://blog.stevemcauley.com/2013/01/30/extension-to-energy-conserving-wrapped-diffuse/" TargetMode="External"/></Relationships>
</file>

<file path=ppt/slides/_rels/slide253.xml.rels><?xml version="1.0" encoding="UTF-8" standalone="yes" ?><Relationships xmlns="http://schemas.openxmlformats.org/package/2006/relationships"><Relationship Id="rId3" Target="../media/image222.jpeg" Type="http://schemas.openxmlformats.org/officeDocument/2006/relationships/image"/><Relationship Id="rId2" Target="../notesSlides/notesSlide251.xml" Type="http://schemas.openxmlformats.org/officeDocument/2006/relationships/notesSlide"/><Relationship Id="rId1" Target="../slideLayouts/slideLayout2.xml" Type="http://schemas.openxmlformats.org/officeDocument/2006/relationships/slideLayout"/></Relationships>
</file>

<file path=ppt/slides/_rels/slide254.xml.rels><?xml version="1.0" encoding="UTF-8" standalone="yes" ?><Relationships xmlns="http://schemas.openxmlformats.org/package/2006/relationships"><Relationship Id="rId3" Target="../media/image223.jpeg" Type="http://schemas.openxmlformats.org/officeDocument/2006/relationships/image"/><Relationship Id="rId2" Target="../notesSlides/notesSlide252.xml" Type="http://schemas.openxmlformats.org/officeDocument/2006/relationships/notesSlide"/><Relationship Id="rId1" Target="../slideLayouts/slideLayout2.xml" Type="http://schemas.openxmlformats.org/officeDocument/2006/relationships/slideLayout"/></Relationships>
</file>

<file path=ppt/slides/_rels/slide255.xml.rels><?xml version="1.0" encoding="UTF-8" standalone="yes" ?><Relationships xmlns="http://schemas.openxmlformats.org/package/2006/relationships"><Relationship Id="rId3" Target="../media/image224.jpeg" Type="http://schemas.openxmlformats.org/officeDocument/2006/relationships/image"/><Relationship Id="rId2" Target="../notesSlides/notesSlide253.xml" Type="http://schemas.openxmlformats.org/officeDocument/2006/relationships/notesSlide"/><Relationship Id="rId1" Target="../slideLayouts/slideLayout2.xml" Type="http://schemas.openxmlformats.org/officeDocument/2006/relationships/slideLayout"/><Relationship Id="rId5" Target="../media/image3.jpeg" Type="http://schemas.openxmlformats.org/officeDocument/2006/relationships/image"/><Relationship Id="rId4" Target="../media/image225.jpeg" Type="http://schemas.openxmlformats.org/officeDocument/2006/relationships/image"/></Relationships>
</file>

<file path=ppt/slides/_rels/slide256.xml.rels><?xml version="1.0" encoding="UTF-8" standalone="yes" ?><Relationships xmlns="http://schemas.openxmlformats.org/package/2006/relationships"><Relationship Id="rId3" Target="../media/image226.jpeg" Type="http://schemas.openxmlformats.org/officeDocument/2006/relationships/image"/><Relationship Id="rId2" Target="../notesSlides/notesSlide254.xml" Type="http://schemas.openxmlformats.org/officeDocument/2006/relationships/notesSlide"/><Relationship Id="rId1" Target="../slideLayouts/slideLayout4.xml" Type="http://schemas.openxmlformats.org/officeDocument/2006/relationships/slideLayout"/><Relationship Id="rId4" Target="../media/image3.jpeg" Type="http://schemas.openxmlformats.org/officeDocument/2006/relationships/image"/></Relationships>
</file>

<file path=ppt/slides/_rels/slide257.xml.rels><?xml version="1.0" encoding="UTF-8" standalone="yes" ?><Relationships xmlns="http://schemas.openxmlformats.org/package/2006/relationships"><Relationship Id="rId3" Target="../media/image227.jpeg" Type="http://schemas.openxmlformats.org/officeDocument/2006/relationships/image"/><Relationship Id="rId2" Target="../notesSlides/notesSlide255.xml" Type="http://schemas.openxmlformats.org/officeDocument/2006/relationships/notesSlide"/><Relationship Id="rId1" Target="../slideLayouts/slideLayout7.xml" Type="http://schemas.openxmlformats.org/officeDocument/2006/relationships/slideLayout"/></Relationships>
</file>

<file path=ppt/slides/_rels/slide258.xml.rels><?xml version="1.0" encoding="UTF-8" standalone="yes" ?><Relationships xmlns="http://schemas.openxmlformats.org/package/2006/relationships"><Relationship Id="rId3" Target="../media/image228.jpeg" Type="http://schemas.openxmlformats.org/officeDocument/2006/relationships/image"/><Relationship Id="rId2" Target="../notesSlides/notesSlide256.xml" Type="http://schemas.openxmlformats.org/officeDocument/2006/relationships/notesSlide"/><Relationship Id="rId1" Target="../slideLayouts/slideLayout7.xml" Type="http://schemas.openxmlformats.org/officeDocument/2006/relationships/slideLayout"/></Relationships>
</file>

<file path=ppt/slides/_rels/slide259.xml.rels><?xml version="1.0" encoding="UTF-8" standalone="yes" ?><Relationships xmlns="http://schemas.openxmlformats.org/package/2006/relationships"><Relationship Id="rId3" Target="../media/image229.jpeg" Type="http://schemas.openxmlformats.org/officeDocument/2006/relationships/image"/><Relationship Id="rId2" Target="../notesSlides/notesSlide257.xml" Type="http://schemas.openxmlformats.org/officeDocument/2006/relationships/notesSlide"/><Relationship Id="rId1" Target="../slideLayouts/slideLayout7.xml" Type="http://schemas.openxmlformats.org/officeDocument/2006/relationships/slideLayout"/></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arget="../media/image230.jpeg" Type="http://schemas.openxmlformats.org/officeDocument/2006/relationships/image"/><Relationship Id="rId2" Target="../notesSlides/notesSlide258.xml" Type="http://schemas.openxmlformats.org/officeDocument/2006/relationships/notesSlide"/><Relationship Id="rId1" Target="../slideLayouts/slideLayout7.xml" Type="http://schemas.openxmlformats.org/officeDocument/2006/relationships/slideLayout"/></Relationships>
</file>

<file path=ppt/slides/_rels/slide261.xml.rels><?xml version="1.0" encoding="UTF-8" standalone="yes" ?><Relationships xmlns="http://schemas.openxmlformats.org/package/2006/relationships"><Relationship Id="rId3" Target="../media/image231.jpeg" Type="http://schemas.openxmlformats.org/officeDocument/2006/relationships/image"/><Relationship Id="rId2" Target="../notesSlides/notesSlide259.xml" Type="http://schemas.openxmlformats.org/officeDocument/2006/relationships/notesSlide"/><Relationship Id="rId1" Target="../slideLayouts/slideLayout7.xml" Type="http://schemas.openxmlformats.org/officeDocument/2006/relationships/slideLayout"/></Relationships>
</file>

<file path=ppt/slides/_rels/slide262.xml.rels><?xml version="1.0" encoding="UTF-8" standalone="yes" ?><Relationships xmlns="http://schemas.openxmlformats.org/package/2006/relationships"><Relationship Id="rId2" Target="../media/image232.jpeg" Type="http://schemas.openxmlformats.org/officeDocument/2006/relationships/image"/><Relationship Id="rId1" Target="../slideLayouts/slideLayout7.xml" Type="http://schemas.openxmlformats.org/officeDocument/2006/relationships/slideLayout"/></Relationships>
</file>

<file path=ppt/slides/_rels/slide263.xml.rels><?xml version="1.0" encoding="UTF-8" standalone="yes" ?><Relationships xmlns="http://schemas.openxmlformats.org/package/2006/relationships"><Relationship Id="rId3" Target="../media/image3.jpeg" Type="http://schemas.openxmlformats.org/officeDocument/2006/relationships/image"/><Relationship Id="rId2" Target="../notesSlides/notesSlide260.xml" Type="http://schemas.openxmlformats.org/officeDocument/2006/relationships/notesSlide"/><Relationship Id="rId1" Target="../slideLayouts/slideLayout2.xml" Type="http://schemas.openxmlformats.org/officeDocument/2006/relationships/slideLayout"/></Relationships>
</file>

<file path=ppt/slides/_rels/slide264.xml.rels><?xml version="1.0" encoding="UTF-8" standalone="yes" ?><Relationships xmlns="http://schemas.openxmlformats.org/package/2006/relationships"><Relationship Id="rId3" Target="../media/image233.jpeg" Type="http://schemas.openxmlformats.org/officeDocument/2006/relationships/image"/><Relationship Id="rId2" Target="../notesSlides/notesSlide261.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arget="../media/image3.jpeg" Type="http://schemas.openxmlformats.org/officeDocument/2006/relationships/image"/><Relationship Id="rId2" Target="../notesSlides/notesSlide263.xml" Type="http://schemas.openxmlformats.org/officeDocument/2006/relationships/notesSlide"/><Relationship Id="rId1" Target="../slideLayouts/slideLayout4.xml" Type="http://schemas.openxmlformats.org/officeDocument/2006/relationships/slideLayout"/></Relationships>
</file>

<file path=ppt/slides/_rels/slide267.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arget="../media/image236.jpeg" Type="http://schemas.openxmlformats.org/officeDocument/2006/relationships/image"/><Relationship Id="rId2" Target="../notesSlides/notesSlide266.xml" Type="http://schemas.openxmlformats.org/officeDocument/2006/relationships/notesSlide"/><Relationship Id="rId1" Target="../slideLayouts/slideLayout7.xml" Type="http://schemas.openxmlformats.org/officeDocument/2006/relationships/slideLayout"/></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arget="../media/image237.jpeg" Type="http://schemas.openxmlformats.org/officeDocument/2006/relationships/image"/><Relationship Id="rId2" Target="../notesSlides/notesSlide267.xml" Type="http://schemas.openxmlformats.org/officeDocument/2006/relationships/notesSlide"/><Relationship Id="rId1" Target="../slideLayouts/slideLayout2.xml" Type="http://schemas.openxmlformats.org/officeDocument/2006/relationships/slideLayout"/></Relationships>
</file>

<file path=ppt/slides/_rels/slide271.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arget="../media/image239.jpeg" Type="http://schemas.openxmlformats.org/officeDocument/2006/relationships/image"/><Relationship Id="rId2" Target="../notesSlides/notesSlide269.xml" Type="http://schemas.openxmlformats.org/officeDocument/2006/relationships/notesSlide"/><Relationship Id="rId1" Target="../slideLayouts/slideLayout7.xml" Type="http://schemas.openxmlformats.org/officeDocument/2006/relationships/slideLayout"/></Relationships>
</file>

<file path=ppt/slides/_rels/slide273.xml.rels><?xml version="1.0" encoding="UTF-8" standalone="yes" ?><Relationships xmlns="http://schemas.openxmlformats.org/package/2006/relationships"><Relationship Id="rId3" Target="../media/image240.jpeg" Type="http://schemas.openxmlformats.org/officeDocument/2006/relationships/image"/><Relationship Id="rId2" Target="../notesSlides/notesSlide270.xml" Type="http://schemas.openxmlformats.org/officeDocument/2006/relationships/notesSlide"/><Relationship Id="rId1" Target="../slideLayouts/slideLayout7.xml" Type="http://schemas.openxmlformats.org/officeDocument/2006/relationships/slideLayout"/></Relationships>
</file>

<file path=ppt/slides/_rels/slide274.xml.rels><?xml version="1.0" encoding="UTF-8" standalone="yes" ?><Relationships xmlns="http://schemas.openxmlformats.org/package/2006/relationships"><Relationship Id="rId3" Target="../media/image241.jpeg" Type="http://schemas.openxmlformats.org/officeDocument/2006/relationships/image"/><Relationship Id="rId2" Target="../notesSlides/notesSlide271.xml" Type="http://schemas.openxmlformats.org/officeDocument/2006/relationships/notesSlide"/><Relationship Id="rId1" Target="../slideLayouts/slideLayout7.xml" Type="http://schemas.openxmlformats.org/officeDocument/2006/relationships/slideLayout"/></Relationships>
</file>

<file path=ppt/slides/_rels/slide275.xml.rels><?xml version="1.0" encoding="UTF-8" standalone="yes" ?><Relationships xmlns="http://schemas.openxmlformats.org/package/2006/relationships"><Relationship Id="rId3" Target="../media/image3.jpeg" Type="http://schemas.openxmlformats.org/officeDocument/2006/relationships/image"/><Relationship Id="rId2" Target="../notesSlides/notesSlide272.xml" Type="http://schemas.openxmlformats.org/officeDocument/2006/relationships/notesSlide"/><Relationship Id="rId1" Target="../slideLayouts/slideLayout2.xml" Type="http://schemas.openxmlformats.org/officeDocument/2006/relationships/slideLayout"/></Relationships>
</file>

<file path=ppt/slides/_rels/slide276.xml.rels><?xml version="1.0" encoding="UTF-8" standalone="yes" ?><Relationships xmlns="http://schemas.openxmlformats.org/package/2006/relationships"><Relationship Id="rId3" Target="../media/image242.png" Type="http://schemas.openxmlformats.org/officeDocument/2006/relationships/image"/><Relationship Id="rId2" Target="../notesSlides/notesSlide273.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277.xml.rels><?xml version="1.0" encoding="UTF-8" standalone="yes" ?><Relationships xmlns="http://schemas.openxmlformats.org/package/2006/relationships"><Relationship Id="rId3" Target="../media/image3.jpeg" Type="http://schemas.openxmlformats.org/officeDocument/2006/relationships/image"/><Relationship Id="rId2" Target="../notesSlides/notesSlide274.xml" Type="http://schemas.openxmlformats.org/officeDocument/2006/relationships/notesSlide"/><Relationship Id="rId1" Target="../slideLayouts/slideLayout2.xml" Type="http://schemas.openxmlformats.org/officeDocument/2006/relationships/slideLayout"/></Relationships>
</file>

<file path=ppt/slides/_rels/slide278.xml.rels><?xml version="1.0" encoding="UTF-8" standalone="yes" ?><Relationships xmlns="http://schemas.openxmlformats.org/package/2006/relationships"><Relationship Id="rId3" Target="../media/image243.jpeg" Type="http://schemas.openxmlformats.org/officeDocument/2006/relationships/image"/><Relationship Id="rId2" Target="../notesSlides/notesSlide275.xml" Type="http://schemas.openxmlformats.org/officeDocument/2006/relationships/notesSlide"/><Relationship Id="rId1" Target="../slideLayouts/slideLayout2.xml" Type="http://schemas.openxmlformats.org/officeDocument/2006/relationships/slideLayout"/></Relationships>
</file>

<file path=ppt/slides/_rels/slide279.xml.rels><?xml version="1.0" encoding="UTF-8" standalone="yes" ?><Relationships xmlns="http://schemas.openxmlformats.org/package/2006/relationships"><Relationship Id="rId3" Target="../media/image244.jpeg" Type="http://schemas.openxmlformats.org/officeDocument/2006/relationships/image"/><Relationship Id="rId2" Target="../notesSlides/notesSlide276.xml" Type="http://schemas.openxmlformats.org/officeDocument/2006/relationships/notesSlide"/><Relationship Id="rId1" Target="../slideLayouts/slideLayout2.xml" Type="http://schemas.openxmlformats.org/officeDocument/2006/relationships/slideLayout"/></Relationships>
</file>

<file path=ppt/slides/_rels/slide28.xml.rels><?xml version="1.0" encoding="UTF-8" standalone="yes" ?><Relationships xmlns="http://schemas.openxmlformats.org/package/2006/relationships"><Relationship Id="rId3" Target="../media/image3.jpeg" Type="http://schemas.openxmlformats.org/officeDocument/2006/relationships/image"/><Relationship Id="rId2" Target="../notesSlides/notesSlide27.xml" Type="http://schemas.openxmlformats.org/officeDocument/2006/relationships/notesSlide"/><Relationship Id="rId1" Target="../slideLayouts/slideLayout2.xml" Type="http://schemas.openxmlformats.org/officeDocument/2006/relationships/slideLayout"/></Relationships>
</file>

<file path=ppt/slides/_rels/slide280.xml.rels><?xml version="1.0" encoding="UTF-8" standalone="yes" ?><Relationships xmlns="http://schemas.openxmlformats.org/package/2006/relationships"><Relationship Id="rId3" Target="../media/image3.jpeg" Type="http://schemas.openxmlformats.org/officeDocument/2006/relationships/image"/><Relationship Id="rId2" Target="../notesSlides/notesSlide277.xml" Type="http://schemas.openxmlformats.org/officeDocument/2006/relationships/notesSlide"/><Relationship Id="rId1" Target="../slideLayouts/slideLayout2.xml" Type="http://schemas.openxmlformats.org/officeDocument/2006/relationships/slideLayout"/></Relationships>
</file>

<file path=ppt/slides/_rels/slide281.xml.rels><?xml version="1.0" encoding="UTF-8" standalone="yes" ?><Relationships xmlns="http://schemas.openxmlformats.org/package/2006/relationships"><Relationship Id="rId3" Target="../media/image3.jpeg" Type="http://schemas.openxmlformats.org/officeDocument/2006/relationships/image"/><Relationship Id="rId2" Target="../notesSlides/notesSlide278.xml" Type="http://schemas.openxmlformats.org/officeDocument/2006/relationships/notesSlide"/><Relationship Id="rId1" Target="../slideLayouts/slideLayout2.xml" Type="http://schemas.openxmlformats.org/officeDocument/2006/relationships/slideLayout"/></Relationships>
</file>

<file path=ppt/slides/_rels/slide282.xml.rels><?xml version="1.0" encoding="UTF-8" standalone="yes" ?><Relationships xmlns="http://schemas.openxmlformats.org/package/2006/relationships"><Relationship Id="rId3" Target="../media/image3.jpeg" Type="http://schemas.openxmlformats.org/officeDocument/2006/relationships/image"/><Relationship Id="rId2" Target="../notesSlides/notesSlide279.xml" Type="http://schemas.openxmlformats.org/officeDocument/2006/relationships/notesSlide"/><Relationship Id="rId1" Target="../slideLayouts/slideLayout2.xml" Type="http://schemas.openxmlformats.org/officeDocument/2006/relationships/slideLayout"/></Relationships>
</file>

<file path=ppt/slides/_rels/slide28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80.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3" Target="../media/image246.jpeg" Type="http://schemas.openxmlformats.org/officeDocument/2006/relationships/image"/><Relationship Id="rId2" Target="../notesSlides/notesSlide281.xml" Type="http://schemas.openxmlformats.org/officeDocument/2006/relationships/notesSlide"/><Relationship Id="rId1" Target="../slideLayouts/slideLayout1.xml" Type="http://schemas.openxmlformats.org/officeDocument/2006/relationships/slideLayout"/></Relationships>
</file>

<file path=ppt/slides/_rels/slide285.xml.rels><?xml version="1.0" encoding="UTF-8" standalone="yes" ?><Relationships xmlns="http://schemas.openxmlformats.org/package/2006/relationships"><Relationship Id="rId8" Target="../media/image252.jpeg" Type="http://schemas.openxmlformats.org/officeDocument/2006/relationships/image"/><Relationship Id="rId13" Target="../media/image246.jpeg" Type="http://schemas.openxmlformats.org/officeDocument/2006/relationships/image"/><Relationship Id="rId3" Target="../media/image247.jpeg" Type="http://schemas.openxmlformats.org/officeDocument/2006/relationships/image"/><Relationship Id="rId7" Target="../media/image251.jpeg" Type="http://schemas.openxmlformats.org/officeDocument/2006/relationships/image"/><Relationship Id="rId12" Target="../media/image256.jpeg" Type="http://schemas.openxmlformats.org/officeDocument/2006/relationships/image"/><Relationship Id="rId2" Target="../notesSlides/notesSlide282.xml" Type="http://schemas.openxmlformats.org/officeDocument/2006/relationships/notesSlide"/><Relationship Id="rId1" Target="../slideLayouts/slideLayout1.xml" Type="http://schemas.openxmlformats.org/officeDocument/2006/relationships/slideLayout"/><Relationship Id="rId6" Target="../media/image250.jpeg" Type="http://schemas.openxmlformats.org/officeDocument/2006/relationships/image"/><Relationship Id="rId11" Target="../media/image255.jpeg" Type="http://schemas.openxmlformats.org/officeDocument/2006/relationships/image"/><Relationship Id="rId5" Target="../media/image249.jpeg" Type="http://schemas.openxmlformats.org/officeDocument/2006/relationships/image"/><Relationship Id="rId10" Target="../media/image254.jpeg" Type="http://schemas.openxmlformats.org/officeDocument/2006/relationships/image"/><Relationship Id="rId4" Target="../media/image248.jpeg" Type="http://schemas.openxmlformats.org/officeDocument/2006/relationships/image"/><Relationship Id="rId9" Target="../media/image253.jpeg" Type="http://schemas.openxmlformats.org/officeDocument/2006/relationships/image"/></Relationships>
</file>

<file path=ppt/slides/_rels/slide286.xml.rels><?xml version="1.0" encoding="UTF-8" standalone="yes" ?><Relationships xmlns="http://schemas.openxmlformats.org/package/2006/relationships"><Relationship Id="rId8" Target="../media/image260.jpeg" Type="http://schemas.openxmlformats.org/officeDocument/2006/relationships/image"/><Relationship Id="rId3" Target="../media/image246.jpeg" Type="http://schemas.openxmlformats.org/officeDocument/2006/relationships/image"/><Relationship Id="rId7" Target="../media/image259.jpeg" Type="http://schemas.openxmlformats.org/officeDocument/2006/relationships/image"/><Relationship Id="rId2" Target="../notesSlides/notesSlide283.xml" Type="http://schemas.openxmlformats.org/officeDocument/2006/relationships/notesSlide"/><Relationship Id="rId1" Target="../slideLayouts/slideLayout1.xml" Type="http://schemas.openxmlformats.org/officeDocument/2006/relationships/slideLayout"/><Relationship Id="rId6" Target="../media/image258.jpeg" Type="http://schemas.openxmlformats.org/officeDocument/2006/relationships/image"/><Relationship Id="rId5" Target="../media/image247.jpeg" Type="http://schemas.openxmlformats.org/officeDocument/2006/relationships/image"/><Relationship Id="rId4" Target="../media/image257.jpeg" Type="http://schemas.openxmlformats.org/officeDocument/2006/relationships/image"/></Relationships>
</file>

<file path=ppt/slides/_rels/slide287.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mp4" Type="http://schemas.openxmlformats.org/officeDocument/2006/relationships/video"/><Relationship Id="rId1" Target="../media/media4.mp4" Type="http://schemas.microsoft.com/office/2007/relationships/media"/><Relationship Id="rId6" Target="../media/image246.jpeg" Type="http://schemas.openxmlformats.org/officeDocument/2006/relationships/image"/><Relationship Id="rId5" Target="../media/image261.jpeg" Type="http://schemas.openxmlformats.org/officeDocument/2006/relationships/image"/><Relationship Id="rId4" Target="../notesSlides/notesSlide284.xml" Type="http://schemas.openxmlformats.org/officeDocument/2006/relationships/notesSlide"/></Relationships>
</file>

<file path=ppt/slides/_rels/slide288.xml.rels><?xml version="1.0" encoding="UTF-8" standalone="yes" ?><Relationships xmlns="http://schemas.openxmlformats.org/package/2006/relationships"><Relationship Id="rId8" Target="../media/image266.jpeg" Type="http://schemas.openxmlformats.org/officeDocument/2006/relationships/image"/><Relationship Id="rId3" Target="../media/image246.jpeg" Type="http://schemas.openxmlformats.org/officeDocument/2006/relationships/image"/><Relationship Id="rId7" Target="../media/image265.jpeg" Type="http://schemas.openxmlformats.org/officeDocument/2006/relationships/image"/><Relationship Id="rId2" Target="../notesSlides/notesSlide285.xml" Type="http://schemas.openxmlformats.org/officeDocument/2006/relationships/notesSlide"/><Relationship Id="rId1" Target="../slideLayouts/slideLayout2.xml" Type="http://schemas.openxmlformats.org/officeDocument/2006/relationships/slideLayout"/><Relationship Id="rId6" Target="../media/image264.png" Type="http://schemas.openxmlformats.org/officeDocument/2006/relationships/image"/><Relationship Id="rId5" Target="../media/image263.png" Type="http://schemas.openxmlformats.org/officeDocument/2006/relationships/image"/><Relationship Id="rId4" Target="../media/image262.png" Type="http://schemas.openxmlformats.org/officeDocument/2006/relationships/image"/><Relationship Id="rId9" Target="../media/image267.png" Type="http://schemas.openxmlformats.org/officeDocument/2006/relationships/image"/></Relationships>
</file>

<file path=ppt/slides/_rels/slide28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arget="../media/image3.jpeg" Type="http://schemas.openxmlformats.org/officeDocument/2006/relationships/image"/><Relationship Id="rId2" Target="../notesSlides/notesSlide28.xml" Type="http://schemas.openxmlformats.org/officeDocument/2006/relationships/notesSlide"/><Relationship Id="rId1" Target="../slideLayouts/slideLayout2.xml" Type="http://schemas.openxmlformats.org/officeDocument/2006/relationships/slideLayout"/></Relationships>
</file>

<file path=ppt/slides/_rels/slide290.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5.mp4" Type="http://schemas.openxmlformats.org/officeDocument/2006/relationships/video"/><Relationship Id="rId1" Target="../media/media5.mp4" Type="http://schemas.microsoft.com/office/2007/relationships/media"/><Relationship Id="rId6" Target="../media/image269.jpeg" Type="http://schemas.openxmlformats.org/officeDocument/2006/relationships/image"/><Relationship Id="rId5" Target="../media/image268.jpeg" Type="http://schemas.openxmlformats.org/officeDocument/2006/relationships/image"/><Relationship Id="rId4" Target="../notesSlides/notesSlide287.xml" Type="http://schemas.openxmlformats.org/officeDocument/2006/relationships/notesSlide"/></Relationships>
</file>

<file path=ppt/slides/_rels/slide29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89.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29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91.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95.xml.rels><?xml version="1.0" encoding="UTF-8" standalone="yes" ?><Relationships xmlns="http://schemas.openxmlformats.org/package/2006/relationships"><Relationship Id="rId3" Target="../slideLayouts/slideLayout2.xml" Type="http://schemas.openxmlformats.org/officeDocument/2006/relationships/slideLayout"/><Relationship Id="rId7" Target="../media/image269.jpeg" Type="http://schemas.openxmlformats.org/officeDocument/2006/relationships/image"/><Relationship Id="rId2" Target="../media/media6.mp4" Type="http://schemas.openxmlformats.org/officeDocument/2006/relationships/video"/><Relationship Id="rId1" Target="../media/media6.mp4" Type="http://schemas.microsoft.com/office/2007/relationships/media"/><Relationship Id="rId6" Target="../media/image268.jpeg" Type="http://schemas.openxmlformats.org/officeDocument/2006/relationships/image"/><Relationship Id="rId5" Target="../media/image245.png" Type="http://schemas.openxmlformats.org/officeDocument/2006/relationships/image"/><Relationship Id="rId4" Target="../notesSlides/notesSlide292.xml" Type="http://schemas.openxmlformats.org/officeDocument/2006/relationships/notesSlide"/></Relationships>
</file>

<file path=ppt/slides/_rels/slide29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arget="../media/image245.png" Type="http://schemas.openxmlformats.org/officeDocument/2006/relationships/image"/><Relationship Id="rId2" Target="../notesSlides/notesSlide294.xml" Type="http://schemas.openxmlformats.org/officeDocument/2006/relationships/notesSlide"/><Relationship Id="rId1" Target="../slideLayouts/slideLayout2.xml" Type="http://schemas.openxmlformats.org/officeDocument/2006/relationships/slideLayout"/><Relationship Id="rId4" Target="../media/image272.jpeg" Type="http://schemas.openxmlformats.org/officeDocument/2006/relationships/image"/></Relationships>
</file>

<file path=ppt/slides/_rels/slide298.xml.rels><?xml version="1.0" encoding="UTF-8" standalone="yes" ?><Relationships xmlns="http://schemas.openxmlformats.org/package/2006/relationships"><Relationship Id="rId8" Target="../media/image277.jpeg" Type="http://schemas.openxmlformats.org/officeDocument/2006/relationships/image"/><Relationship Id="rId3" Target="../media/image272.jpeg" Type="http://schemas.openxmlformats.org/officeDocument/2006/relationships/image"/><Relationship Id="rId7" Target="../media/image276.jpeg" Type="http://schemas.openxmlformats.org/officeDocument/2006/relationships/image"/><Relationship Id="rId2" Target="../notesSlides/notesSlide295.xml" Type="http://schemas.openxmlformats.org/officeDocument/2006/relationships/notesSlide"/><Relationship Id="rId1" Target="../slideLayouts/slideLayout2.xml" Type="http://schemas.openxmlformats.org/officeDocument/2006/relationships/slideLayout"/><Relationship Id="rId6" Target="../media/image275.jpeg" Type="http://schemas.openxmlformats.org/officeDocument/2006/relationships/image"/><Relationship Id="rId5" Target="../media/image274.png" Type="http://schemas.openxmlformats.org/officeDocument/2006/relationships/image"/><Relationship Id="rId10" Target="../media/image278.jpeg" Type="http://schemas.openxmlformats.org/officeDocument/2006/relationships/image"/><Relationship Id="rId4" Target="../media/image273.jpeg" Type="http://schemas.openxmlformats.org/officeDocument/2006/relationships/image"/><Relationship Id="rId9" Target="../media/image245.png" Type="http://schemas.openxmlformats.org/officeDocument/2006/relationships/image"/></Relationships>
</file>

<file path=ppt/slides/_rels/slide299.xml.rels><?xml version="1.0" encoding="UTF-8" standalone="yes" ?><Relationships xmlns="http://schemas.openxmlformats.org/package/2006/relationships"><Relationship Id="rId8" Target="../media/image254.jpeg" Type="http://schemas.openxmlformats.org/officeDocument/2006/relationships/image"/><Relationship Id="rId13" Target="../media/image287.jpeg" Type="http://schemas.openxmlformats.org/officeDocument/2006/relationships/image"/><Relationship Id="rId3" Target="../media/image279.jpeg" Type="http://schemas.openxmlformats.org/officeDocument/2006/relationships/image"/><Relationship Id="rId7" Target="../media/image282.jpeg" Type="http://schemas.openxmlformats.org/officeDocument/2006/relationships/image"/><Relationship Id="rId12" Target="../media/image286.jpeg" Type="http://schemas.openxmlformats.org/officeDocument/2006/relationships/image"/><Relationship Id="rId2" Target="../notesSlides/notesSlide296.xml" Type="http://schemas.openxmlformats.org/officeDocument/2006/relationships/notesSlide"/><Relationship Id="rId1" Target="../slideLayouts/slideLayout1.xml" Type="http://schemas.openxmlformats.org/officeDocument/2006/relationships/slideLayout"/><Relationship Id="rId6" Target="../media/image255.jpeg" Type="http://schemas.openxmlformats.org/officeDocument/2006/relationships/image"/><Relationship Id="rId11" Target="../media/image285.jpeg" Type="http://schemas.openxmlformats.org/officeDocument/2006/relationships/image"/><Relationship Id="rId5" Target="../media/image281.jpeg" Type="http://schemas.openxmlformats.org/officeDocument/2006/relationships/image"/><Relationship Id="rId15" Target="../media/image245.png" Type="http://schemas.openxmlformats.org/officeDocument/2006/relationships/image"/><Relationship Id="rId10" Target="../media/image284.jpeg" Type="http://schemas.openxmlformats.org/officeDocument/2006/relationships/image"/><Relationship Id="rId4" Target="../media/image280.jpeg" Type="http://schemas.openxmlformats.org/officeDocument/2006/relationships/image"/><Relationship Id="rId9" Target="../media/image283.jpeg" Type="http://schemas.openxmlformats.org/officeDocument/2006/relationships/image"/><Relationship Id="rId14" Target="../media/image288.jpeg" Type="http://schemas.openxmlformats.org/officeDocument/2006/relationships/image"/></Relationships>
</file>

<file path=ppt/slides/_rels/slide3.xml.rels><?xml version="1.0" encoding="UTF-8" standalone="yes" ?><Relationships xmlns="http://schemas.openxmlformats.org/package/2006/relationships"><Relationship Id="rId3" Target="http://www.iryoku.com/stare-into-the-future" TargetMode="External" Type="http://schemas.openxmlformats.org/officeDocument/2006/relationships/hyperlink"/><Relationship Id="rId2" Target="../notesSlides/notesSlide3.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8" Target="../media/image254.jpeg" Type="http://schemas.openxmlformats.org/officeDocument/2006/relationships/image"/><Relationship Id="rId13" Target="../media/image287.jpeg" Type="http://schemas.openxmlformats.org/officeDocument/2006/relationships/image"/><Relationship Id="rId3" Target="../media/image289.jpeg" Type="http://schemas.openxmlformats.org/officeDocument/2006/relationships/image"/><Relationship Id="rId7" Target="../media/image282.jpeg" Type="http://schemas.openxmlformats.org/officeDocument/2006/relationships/image"/><Relationship Id="rId12" Target="../media/image286.jpeg" Type="http://schemas.openxmlformats.org/officeDocument/2006/relationships/image"/><Relationship Id="rId2" Target="../notesSlides/notesSlide297.xml" Type="http://schemas.openxmlformats.org/officeDocument/2006/relationships/notesSlide"/><Relationship Id="rId1" Target="../slideLayouts/slideLayout1.xml" Type="http://schemas.openxmlformats.org/officeDocument/2006/relationships/slideLayout"/><Relationship Id="rId6" Target="../media/image255.jpeg" Type="http://schemas.openxmlformats.org/officeDocument/2006/relationships/image"/><Relationship Id="rId11" Target="../media/image285.jpeg" Type="http://schemas.openxmlformats.org/officeDocument/2006/relationships/image"/><Relationship Id="rId5" Target="../media/image291.jpeg" Type="http://schemas.openxmlformats.org/officeDocument/2006/relationships/image"/><Relationship Id="rId15" Target="../media/image245.png" Type="http://schemas.openxmlformats.org/officeDocument/2006/relationships/image"/><Relationship Id="rId10" Target="../media/image284.jpeg" Type="http://schemas.openxmlformats.org/officeDocument/2006/relationships/image"/><Relationship Id="rId4" Target="../media/image290.jpeg" Type="http://schemas.openxmlformats.org/officeDocument/2006/relationships/image"/><Relationship Id="rId9" Target="../media/image283.jpeg" Type="http://schemas.openxmlformats.org/officeDocument/2006/relationships/image"/><Relationship Id="rId14" Target="../media/image288.jpeg" Type="http://schemas.openxmlformats.org/officeDocument/2006/relationships/image"/></Relationships>
</file>

<file path=ppt/slides/_rels/slide301.xml.rels><?xml version="1.0" encoding="UTF-8" standalone="yes" ?><Relationships xmlns="http://schemas.openxmlformats.org/package/2006/relationships"><Relationship Id="rId8" Target="../media/image297.jpeg" Type="http://schemas.openxmlformats.org/officeDocument/2006/relationships/image"/><Relationship Id="rId13" Target="../media/image302.jpeg" Type="http://schemas.openxmlformats.org/officeDocument/2006/relationships/image"/><Relationship Id="rId3" Target="../media/image292.jpeg" Type="http://schemas.openxmlformats.org/officeDocument/2006/relationships/image"/><Relationship Id="rId7" Target="../media/image296.jpeg" Type="http://schemas.openxmlformats.org/officeDocument/2006/relationships/image"/><Relationship Id="rId12" Target="../media/image301.jpeg" Type="http://schemas.openxmlformats.org/officeDocument/2006/relationships/image"/><Relationship Id="rId2" Target="../notesSlides/notesSlide298.xml" Type="http://schemas.openxmlformats.org/officeDocument/2006/relationships/notesSlide"/><Relationship Id="rId16" Target="../media/image245.png" Type="http://schemas.openxmlformats.org/officeDocument/2006/relationships/image"/><Relationship Id="rId1" Target="../slideLayouts/slideLayout1.xml" Type="http://schemas.openxmlformats.org/officeDocument/2006/relationships/slideLayout"/><Relationship Id="rId6" Target="../media/image295.jpeg" Type="http://schemas.openxmlformats.org/officeDocument/2006/relationships/image"/><Relationship Id="rId11" Target="../media/image300.jpeg" Type="http://schemas.openxmlformats.org/officeDocument/2006/relationships/image"/><Relationship Id="rId5" Target="../media/image294.jpeg" Type="http://schemas.openxmlformats.org/officeDocument/2006/relationships/image"/><Relationship Id="rId15" Target="../media/image304.jpeg" Type="http://schemas.openxmlformats.org/officeDocument/2006/relationships/image"/><Relationship Id="rId10" Target="../media/image299.jpeg" Type="http://schemas.openxmlformats.org/officeDocument/2006/relationships/image"/><Relationship Id="rId4" Target="../media/image293.jpeg" Type="http://schemas.openxmlformats.org/officeDocument/2006/relationships/image"/><Relationship Id="rId9" Target="../media/image298.jpeg" Type="http://schemas.openxmlformats.org/officeDocument/2006/relationships/image"/><Relationship Id="rId14" Target="../media/image303.jpeg" Type="http://schemas.openxmlformats.org/officeDocument/2006/relationships/image"/></Relationships>
</file>

<file path=ppt/slides/_rels/slide302.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7.mp4" Type="http://schemas.openxmlformats.org/officeDocument/2006/relationships/video"/><Relationship Id="rId1" Target="../media/media7.mp4" Type="http://schemas.microsoft.com/office/2007/relationships/media"/><Relationship Id="rId6" Target="../media/image305.jpeg" Type="http://schemas.openxmlformats.org/officeDocument/2006/relationships/image"/><Relationship Id="rId5" Target="../media/image269.jpeg" Type="http://schemas.openxmlformats.org/officeDocument/2006/relationships/image"/><Relationship Id="rId4" Target="../notesSlides/notesSlide299.xml" Type="http://schemas.openxmlformats.org/officeDocument/2006/relationships/notesSlide"/></Relationships>
</file>

<file path=ppt/slides/_rels/slide30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www.iryoku.com/"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arget="../media/image3.jpeg" Type="http://schemas.openxmlformats.org/officeDocument/2006/relationships/image"/><Relationship Id="rId2" Target="../notesSlides/notesSlide300.xml" Type="http://schemas.openxmlformats.org/officeDocument/2006/relationships/notesSlide"/><Relationship Id="rId1" Target="../slideLayouts/slideLayout2.xml" Type="http://schemas.openxmlformats.org/officeDocument/2006/relationships/slideLayout"/></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06.png"/><Relationship Id="rId4" Type="http://schemas.openxmlformats.org/officeDocument/2006/relationships/notesSlide" Target="../notesSlides/notesSlide30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arget="../media/image3.jpeg" Type="http://schemas.openxmlformats.org/officeDocument/2006/relationships/image"/><Relationship Id="rId2" Target="../notesSlides/notesSlide30.xml" Type="http://schemas.openxmlformats.org/officeDocument/2006/relationships/notesSlide"/><Relationship Id="rId1" Target="../slideLayouts/slideLayout2.xml" Type="http://schemas.openxmlformats.org/officeDocument/2006/relationships/slideLayout"/></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arget="../media/image307.jpeg" Type="http://schemas.openxmlformats.org/officeDocument/2006/relationships/image"/><Relationship Id="rId2" Target="../notesSlides/notesSlide307.xml" Type="http://schemas.openxmlformats.org/officeDocument/2006/relationships/notesSlide"/><Relationship Id="rId1" Target="../slideLayouts/slideLayout7.xml" Type="http://schemas.openxmlformats.org/officeDocument/2006/relationships/slideLayout"/></Relationships>
</file>

<file path=ppt/slides/_rels/slide312.xml.rels><?xml version="1.0" encoding="UTF-8" standalone="yes" ?><Relationships xmlns="http://schemas.openxmlformats.org/package/2006/relationships"><Relationship Id="rId3" Target="../media/image308.jpeg" Type="http://schemas.openxmlformats.org/officeDocument/2006/relationships/image"/><Relationship Id="rId2" Target="../notesSlides/notesSlide308.xml" Type="http://schemas.openxmlformats.org/officeDocument/2006/relationships/notesSlide"/><Relationship Id="rId1" Target="../slideLayouts/slideLayout7.xml" Type="http://schemas.openxmlformats.org/officeDocument/2006/relationships/slideLayout"/></Relationships>
</file>

<file path=ppt/slides/_rels/slide313.xml.rels><?xml version="1.0" encoding="UTF-8" standalone="yes" ?><Relationships xmlns="http://schemas.openxmlformats.org/package/2006/relationships"><Relationship Id="rId3" Target="../media/image309.jpeg" Type="http://schemas.openxmlformats.org/officeDocument/2006/relationships/image"/><Relationship Id="rId2" Target="../notesSlides/notesSlide309.xml" Type="http://schemas.openxmlformats.org/officeDocument/2006/relationships/notesSlide"/><Relationship Id="rId1" Target="../slideLayouts/slideLayout7.xml" Type="http://schemas.openxmlformats.org/officeDocument/2006/relationships/slideLayout"/></Relationships>
</file>

<file path=ppt/slides/_rels/slide32.xml.rels><?xml version="1.0" encoding="UTF-8" standalone="yes" ?><Relationships xmlns="http://schemas.openxmlformats.org/package/2006/relationships"><Relationship Id="rId3" Target="../media/image3.jpeg" Type="http://schemas.openxmlformats.org/officeDocument/2006/relationships/image"/><Relationship Id="rId2" Target="../notesSlides/notesSlide31.xml" Type="http://schemas.openxmlformats.org/officeDocument/2006/relationships/notesSlide"/><Relationship Id="rId1" Target="../slideLayouts/slideLayout2.xml" Type="http://schemas.openxmlformats.org/officeDocument/2006/relationships/slideLayout"/></Relationships>
</file>

<file path=ppt/slides/_rels/slide33.xml.rels><?xml version="1.0" encoding="UTF-8" standalone="yes" ?><Relationships xmlns="http://schemas.openxmlformats.org/package/2006/relationships"><Relationship Id="rId3" Target="../media/image3.jpeg" Type="http://schemas.openxmlformats.org/officeDocument/2006/relationships/image"/><Relationship Id="rId2" Target="../notesSlides/notesSlide32.xml" Type="http://schemas.openxmlformats.org/officeDocument/2006/relationships/notesSlide"/><Relationship Id="rId1" Target="../slideLayouts/slideLayout2.xml" Type="http://schemas.openxmlformats.org/officeDocument/2006/relationships/slideLayout"/><Relationship Id="rId4" Target="../media/image30.jpeg" Type="http://schemas.openxmlformats.org/officeDocument/2006/relationships/image"/></Relationships>
</file>

<file path=ppt/slides/_rels/slide34.xml.rels><?xml version="1.0" encoding="UTF-8" standalone="yes" ?><Relationships xmlns="http://schemas.openxmlformats.org/package/2006/relationships"><Relationship Id="rId3" Target="../media/image3.jpeg" Type="http://schemas.openxmlformats.org/officeDocument/2006/relationships/image"/><Relationship Id="rId2" Target="../notesSlides/notesSlide33.xml" Type="http://schemas.openxmlformats.org/officeDocument/2006/relationships/notesSlide"/><Relationship Id="rId1" Target="../slideLayouts/slideLayout2.xml" Type="http://schemas.openxmlformats.org/officeDocument/2006/relationships/slideLayout"/></Relationships>
</file>

<file path=ppt/slides/_rels/slide35.xml.rels><?xml version="1.0" encoding="UTF-8" standalone="yes" ?><Relationships xmlns="http://schemas.openxmlformats.org/package/2006/relationships"><Relationship Id="rId3" Target="../media/image31.jpeg" Type="http://schemas.openxmlformats.org/officeDocument/2006/relationships/image"/><Relationship Id="rId2" Target="../notesSlides/notesSlide34.xml" Type="http://schemas.openxmlformats.org/officeDocument/2006/relationships/notesSlide"/><Relationship Id="rId1" Target="../slideLayouts/slideLayout2.xml" Type="http://schemas.openxmlformats.org/officeDocument/2006/relationships/slideLayout"/></Relationships>
</file>

<file path=ppt/slides/_rels/slide36.xml.rels><?xml version="1.0" encoding="UTF-8" standalone="yes" ?><Relationships xmlns="http://schemas.openxmlformats.org/package/2006/relationships"><Relationship Id="rId3" Target="../media/image32.jpeg" Type="http://schemas.openxmlformats.org/officeDocument/2006/relationships/image"/><Relationship Id="rId2" Target="../notesSlides/notesSlide35.xml" Type="http://schemas.openxmlformats.org/officeDocument/2006/relationships/notesSlide"/><Relationship Id="rId1" Target="../slideLayouts/slideLayout2.xml" Type="http://schemas.openxmlformats.org/officeDocument/2006/relationships/slideLayout"/></Relationships>
</file>

<file path=ppt/slides/_rels/slide37.xml.rels><?xml version="1.0" encoding="UTF-8" standalone="yes"?>
<Relationships xmlns="http://schemas.openxmlformats.org/package/2006/relationships"><Relationship Id="rId3" Type="http://schemas.openxmlformats.org/officeDocument/2006/relationships/hyperlink" Target="http://seblagarde.wordpress.com/2011/08/17/hello-worl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3" Target="../media/image38.jpeg" Type="http://schemas.openxmlformats.org/officeDocument/2006/relationships/image"/><Relationship Id="rId2" Target="../notesSlides/notesSlide40.xml" Type="http://schemas.openxmlformats.org/officeDocument/2006/relationships/notesSlide"/><Relationship Id="rId1" Target="../slideLayouts/slideLayout6.xml" Type="http://schemas.openxmlformats.org/officeDocument/2006/relationships/slideLayout"/><Relationship Id="rId5" Target="../media/image3.jpeg" Type="http://schemas.openxmlformats.org/officeDocument/2006/relationships/image"/><Relationship Id="rId4" Target="../media/image39.jpeg" Type="http://schemas.openxmlformats.org/officeDocument/2006/relationships/image"/></Relationships>
</file>

<file path=ppt/slides/_rels/slide42.xml.rels><?xml version="1.0" encoding="UTF-8" standalone="yes" ?><Relationships xmlns="http://schemas.openxmlformats.org/package/2006/relationships"><Relationship Id="rId3" Target="../media/image38.jpeg" Type="http://schemas.openxmlformats.org/officeDocument/2006/relationships/image"/><Relationship Id="rId2" Target="../notesSlides/notesSlide41.xml" Type="http://schemas.openxmlformats.org/officeDocument/2006/relationships/notesSlide"/><Relationship Id="rId1" Target="../slideLayouts/slideLayout6.xml" Type="http://schemas.openxmlformats.org/officeDocument/2006/relationships/slideLayout"/><Relationship Id="rId5" Target="../media/image3.jpeg" Type="http://schemas.openxmlformats.org/officeDocument/2006/relationships/image"/><Relationship Id="rId4" Target="../media/image39.jpeg" Type="http://schemas.openxmlformats.org/officeDocument/2006/relationships/image"/></Relationships>
</file>

<file path=ppt/slides/_rels/slide43.xml.rels><?xml version="1.0" encoding="UTF-8" standalone="yes" ?><Relationships xmlns="http://schemas.openxmlformats.org/package/2006/relationships"><Relationship Id="rId3" Target="../media/image31.jpeg" Type="http://schemas.openxmlformats.org/officeDocument/2006/relationships/image"/><Relationship Id="rId2" Target="../notesSlides/notesSlide42.xml" Type="http://schemas.openxmlformats.org/officeDocument/2006/relationships/notesSlide"/><Relationship Id="rId1" Target="../slideLayouts/slideLayout2.xml" Type="http://schemas.openxmlformats.org/officeDocument/2006/relationships/slideLayout"/></Relationships>
</file>

<file path=ppt/slides/_rels/slide44.xml.rels><?xml version="1.0" encoding="UTF-8" standalone="yes" ?><Relationships xmlns="http://schemas.openxmlformats.org/package/2006/relationships"><Relationship Id="rId3" Target="../media/image40.jpeg" Type="http://schemas.openxmlformats.org/officeDocument/2006/relationships/image"/><Relationship Id="rId2" Target="../notesSlides/notesSlide43.xml" Type="http://schemas.openxmlformats.org/officeDocument/2006/relationships/notesSlide"/><Relationship Id="rId1" Target="../slideLayouts/slideLayout2.xml" Type="http://schemas.openxmlformats.org/officeDocument/2006/relationships/slideLayout"/></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arget="../media/image3.jpeg" Type="http://schemas.openxmlformats.org/officeDocument/2006/relationships/image"/><Relationship Id="rId2" Target="../notesSlides/notesSlide45.xml" Type="http://schemas.openxmlformats.org/officeDocument/2006/relationships/notesSlide"/><Relationship Id="rId1" Target="../slideLayouts/slideLayout2.xml" Type="http://schemas.openxmlformats.org/officeDocument/2006/relationships/slideLayout"/></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1.jpg"/></Relationships>
</file>

<file path=ppt/slides/_rels/slide49.xml.rels><?xml version="1.0" encoding="UTF-8" standalone="yes" ?><Relationships xmlns="http://schemas.openxmlformats.org/package/2006/relationships"><Relationship Id="rId3" Target="../media/image42.jpeg" Type="http://schemas.openxmlformats.org/officeDocument/2006/relationships/image"/><Relationship Id="rId2" Target="../notesSlides/notesSlide48.xml" Type="http://schemas.openxmlformats.org/officeDocument/2006/relationships/notesSlide"/><Relationship Id="rId1" Target="../slideLayouts/slideLayout6.xml" Type="http://schemas.openxmlformats.org/officeDocument/2006/relationships/slideLayout"/><Relationship Id="rId4" Target="../media/image43.jpeg" Type="http://schemas.openxmlformats.org/officeDocument/2006/relationships/image"/></Relationships>
</file>

<file path=ppt/slides/_rels/slide5.xml.rels><?xml version="1.0" encoding="UTF-8" standalone="yes" ?><Relationships xmlns="http://schemas.openxmlformats.org/package/2006/relationships"><Relationship Id="rId8" Target="../media/image9.jpeg" Type="http://schemas.openxmlformats.org/officeDocument/2006/relationships/image"/><Relationship Id="rId3" Target="../media/image4.jpeg" Type="http://schemas.openxmlformats.org/officeDocument/2006/relationships/image"/><Relationship Id="rId7" Target="../media/image8.jpeg" Type="http://schemas.openxmlformats.org/officeDocument/2006/relationships/image"/><Relationship Id="rId2" Target="../notesSlides/notesSlide4.xml" Type="http://schemas.openxmlformats.org/officeDocument/2006/relationships/notesSlide"/><Relationship Id="rId1" Target="../slideLayouts/slideLayout2.xml" Type="http://schemas.openxmlformats.org/officeDocument/2006/relationships/slideLayout"/><Relationship Id="rId6" Target="../media/image7.jpeg" Type="http://schemas.openxmlformats.org/officeDocument/2006/relationships/image"/><Relationship Id="rId5" Target="../media/image6.jpeg" Type="http://schemas.openxmlformats.org/officeDocument/2006/relationships/image"/><Relationship Id="rId4" Target="../media/image5.jpeg" Type="http://schemas.openxmlformats.org/officeDocument/2006/relationships/image"/><Relationship Id="rId9" Target="../media/image3.jpeg" Type="http://schemas.openxmlformats.org/officeDocument/2006/relationships/image"/></Relationships>
</file>

<file path=ppt/slides/_rels/slide50.xml.rels><?xml version="1.0" encoding="UTF-8" standalone="yes" ?><Relationships xmlns="http://schemas.openxmlformats.org/package/2006/relationships"><Relationship Id="rId3" Target="../media/image39.jpeg" Type="http://schemas.openxmlformats.org/officeDocument/2006/relationships/image"/><Relationship Id="rId2" Target="../notesSlides/notesSlide49.xml" Type="http://schemas.openxmlformats.org/officeDocument/2006/relationships/notesSlide"/><Relationship Id="rId1" Target="../slideLayouts/slideLayout6.xml" Type="http://schemas.openxmlformats.org/officeDocument/2006/relationships/slideLayout"/><Relationship Id="rId5" Target="../media/image3.jpeg" Type="http://schemas.openxmlformats.org/officeDocument/2006/relationships/image"/><Relationship Id="rId4" Target="../media/image44.jpeg" Type="http://schemas.openxmlformats.org/officeDocument/2006/relationships/image"/></Relationships>
</file>

<file path=ppt/slides/_rels/slide51.xml.rels><?xml version="1.0" encoding="UTF-8" standalone="yes" ?><Relationships xmlns="http://schemas.openxmlformats.org/package/2006/relationships"><Relationship Id="rId3" Target="../media/image37.jpg" Type="http://schemas.openxmlformats.org/officeDocument/2006/relationships/image"/><Relationship Id="rId2" Target="../notesSlides/notesSlide50.xml" Type="http://schemas.openxmlformats.org/officeDocument/2006/relationships/notesSlide"/><Relationship Id="rId1" Target="../slideLayouts/slideLayout6.xml" Type="http://schemas.openxmlformats.org/officeDocument/2006/relationships/slideLayout"/><Relationship Id="rId5" Target="../media/image3.jpeg" Type="http://schemas.openxmlformats.org/officeDocument/2006/relationships/image"/><Relationship Id="rId4" Target="../media/image41.jpg" Type="http://schemas.openxmlformats.org/officeDocument/2006/relationships/image"/></Relationships>
</file>

<file path=ppt/slides/_rels/slide52.xml.rels><?xml version="1.0" encoding="UTF-8" standalone="yes" ?><Relationships xmlns="http://schemas.openxmlformats.org/package/2006/relationships"><Relationship Id="rId3" Target="../media/image40.jpeg" Type="http://schemas.openxmlformats.org/officeDocument/2006/relationships/image"/><Relationship Id="rId2" Target="../notesSlides/notesSlide51.xml" Type="http://schemas.openxmlformats.org/officeDocument/2006/relationships/notesSlide"/><Relationship Id="rId1" Target="../slideLayouts/slideLayout2.xml" Type="http://schemas.openxmlformats.org/officeDocument/2006/relationships/slideLayout"/></Relationships>
</file>

<file path=ppt/slides/_rels/slide53.xml.rels><?xml version="1.0" encoding="UTF-8" standalone="yes" ?><Relationships xmlns="http://schemas.openxmlformats.org/package/2006/relationships"><Relationship Id="rId3" Target="../media/image32.jpeg" Type="http://schemas.openxmlformats.org/officeDocument/2006/relationships/image"/><Relationship Id="rId2" Target="../notesSlides/notesSlide52.xml" Type="http://schemas.openxmlformats.org/officeDocument/2006/relationships/notesSlide"/><Relationship Id="rId1" Target="../slideLayouts/slideLayout2.xml" Type="http://schemas.openxmlformats.org/officeDocument/2006/relationships/slideLayout"/></Relationships>
</file>

<file path=ppt/slides/_rels/slide54.xml.rels><?xml version="1.0" encoding="UTF-8" standalone="yes" ?><Relationships xmlns="http://schemas.openxmlformats.org/package/2006/relationships"><Relationship Id="rId3" Target="../media/image3.jpeg" Type="http://schemas.openxmlformats.org/officeDocument/2006/relationships/image"/><Relationship Id="rId2" Target="../notesSlides/notesSlide53.xml" Type="http://schemas.openxmlformats.org/officeDocument/2006/relationships/notesSlide"/><Relationship Id="rId1" Target="../slideLayouts/slideLayout6.xml" Type="http://schemas.openxmlformats.org/officeDocument/2006/relationships/slideLayout"/><Relationship Id="rId6" Target="../media/image47.jpeg" Type="http://schemas.openxmlformats.org/officeDocument/2006/relationships/image"/><Relationship Id="rId5" Target="../media/image46.jpeg" Type="http://schemas.openxmlformats.org/officeDocument/2006/relationships/image"/><Relationship Id="rId4" Target="../media/image45.jpeg" Type="http://schemas.openxmlformats.org/officeDocument/2006/relationships/image"/></Relationships>
</file>

<file path=ppt/slides/_rels/slide55.xml.rels><?xml version="1.0" encoding="UTF-8" standalone="yes"?>
<Relationships xmlns="http://schemas.openxmlformats.org/package/2006/relationships"><Relationship Id="rId3" Type="http://schemas.openxmlformats.org/officeDocument/2006/relationships/hyperlink" Target="http://blog.selfshadow.com/publications/blending-in-detai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arget="../media/image3.jpeg" Type="http://schemas.openxmlformats.org/officeDocument/2006/relationships/image"/><Relationship Id="rId2" Target="../notesSlides/notesSlide55.xml" Type="http://schemas.openxmlformats.org/officeDocument/2006/relationships/notesSlide"/><Relationship Id="rId1" Target="../slideLayouts/slideLayout2.xml" Type="http://schemas.openxmlformats.org/officeDocument/2006/relationships/slideLayout"/></Relationships>
</file>

<file path=ppt/slides/_rels/slide57.xml.rels><?xml version="1.0" encoding="UTF-8" standalone="yes" ?><Relationships xmlns="http://schemas.openxmlformats.org/package/2006/relationships"><Relationship Id="rId3" Target="../notesSlides/notesSlide56.xml" Type="http://schemas.openxmlformats.org/officeDocument/2006/relationships/notesSlide"/><Relationship Id="rId2" Target="../slideLayouts/slideLayout7.xml" Type="http://schemas.openxmlformats.org/officeDocument/2006/relationships/slideLayout"/><Relationship Id="rId5" Target="../media/image48.png" Type="http://schemas.openxmlformats.org/officeDocument/2006/relationships/image"/><Relationship Id="rId4" Target="../media/image48.png" Type="http://schemas.openxmlformats.org/officeDocument/2006/relationships/image"/></Relationships>
</file>

<file path=ppt/slides/_rels/slide58.xml.rels><?xml version="1.0" encoding="UTF-8" standalone="yes" ?><Relationships xmlns="http://schemas.openxmlformats.org/package/2006/relationships"><Relationship Id="rId3" Target="../notesSlides/notesSlide57.xml" Type="http://schemas.openxmlformats.org/officeDocument/2006/relationships/notesSlide"/><Relationship Id="rId2" Target="../slideLayouts/slideLayout7.xml" Type="http://schemas.openxmlformats.org/officeDocument/2006/relationships/slideLayout"/><Relationship Id="rId5" Target="../media/image48.png" Type="http://schemas.openxmlformats.org/officeDocument/2006/relationships/image"/><Relationship Id="rId4" Target="../media/image48.png" Type="http://schemas.openxmlformats.org/officeDocument/2006/relationships/image"/></Relationships>
</file>

<file path=ppt/slides/_rels/slide59.xml.rels><?xml version="1.0" encoding="UTF-8" standalone="yes" ?><Relationships xmlns="http://schemas.openxmlformats.org/package/2006/relationships"><Relationship Id="rId3" Target="../notesSlides/notesSlide58.xml" Type="http://schemas.openxmlformats.org/officeDocument/2006/relationships/notesSlide"/><Relationship Id="rId2" Target="../slideLayouts/slideLayout7.xml" Type="http://schemas.openxmlformats.org/officeDocument/2006/relationships/slideLayout"/><Relationship Id="rId5" Target="../media/image48.png" Type="http://schemas.openxmlformats.org/officeDocument/2006/relationships/image"/><Relationship Id="rId4" Target="../media/image48.png" Type="http://schemas.openxmlformats.org/officeDocument/2006/relationships/image"/></Relationships>
</file>

<file path=ppt/slides/_rels/slide6.xml.rels><?xml version="1.0" encoding="UTF-8" standalone="yes" ?><Relationships xmlns="http://schemas.openxmlformats.org/package/2006/relationships"><Relationship Id="rId3" Target="../media/image3.jpeg" Type="http://schemas.openxmlformats.org/officeDocument/2006/relationships/image"/><Relationship Id="rId2" Target="../notesSlides/notesSlide5.xml" Type="http://schemas.openxmlformats.org/officeDocument/2006/relationships/notesSlide"/><Relationship Id="rId1" Target="../slideLayouts/slideLayout2.xml" Type="http://schemas.openxmlformats.org/officeDocument/2006/relationships/slideLayout"/></Relationships>
</file>

<file path=ppt/slides/_rels/slide60.xml.rels><?xml version="1.0" encoding="UTF-8" standalone="yes" ?><Relationships xmlns="http://schemas.openxmlformats.org/package/2006/relationships"><Relationship Id="rId3" Target="../media/image39.jpeg" Type="http://schemas.openxmlformats.org/officeDocument/2006/relationships/image"/><Relationship Id="rId2" Target="../notesSlides/notesSlide59.xml" Type="http://schemas.openxmlformats.org/officeDocument/2006/relationships/notesSlide"/><Relationship Id="rId1" Target="../slideLayouts/slideLayout6.xml" Type="http://schemas.openxmlformats.org/officeDocument/2006/relationships/slideLayout"/><Relationship Id="rId5" Target="../media/image3.jpeg" Type="http://schemas.openxmlformats.org/officeDocument/2006/relationships/image"/><Relationship Id="rId4" Target="../media/image44.jpeg" Type="http://schemas.openxmlformats.org/officeDocument/2006/relationships/image"/></Relationships>
</file>

<file path=ppt/slides/_rels/slide61.xml.rels><?xml version="1.0" encoding="UTF-8" standalone="yes" ?><Relationships xmlns="http://schemas.openxmlformats.org/package/2006/relationships"><Relationship Id="rId3" Target="../media/image3.jpeg" Type="http://schemas.openxmlformats.org/officeDocument/2006/relationships/image"/><Relationship Id="rId2" Target="../notesSlides/notesSlide60.xml" Type="http://schemas.openxmlformats.org/officeDocument/2006/relationships/notesSlide"/><Relationship Id="rId1" Target="../slideLayouts/slideLayout2.xml" Type="http://schemas.openxmlformats.org/officeDocument/2006/relationships/slideLayout"/><Relationship Id="rId4" Target="../media/image49.jpeg" Type="http://schemas.openxmlformats.org/officeDocument/2006/relationships/image"/></Relationships>
</file>

<file path=ppt/slides/_rels/slide62.xml.rels><?xml version="1.0" encoding="UTF-8" standalone="yes" ?><Relationships xmlns="http://schemas.openxmlformats.org/package/2006/relationships"><Relationship Id="rId3" Target="../media/image50.jpg" Type="http://schemas.openxmlformats.org/officeDocument/2006/relationships/image"/><Relationship Id="rId2" Target="../notesSlides/notesSlide61.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63.xml.rels><?xml version="1.0" encoding="UTF-8" standalone="yes" ?><Relationships xmlns="http://schemas.openxmlformats.org/package/2006/relationships"><Relationship Id="rId3" Target="../media/image51.png" Type="http://schemas.openxmlformats.org/officeDocument/2006/relationships/image"/><Relationship Id="rId2" Target="../notesSlides/notesSlide62.xml" Type="http://schemas.openxmlformats.org/officeDocument/2006/relationships/notesSlide"/><Relationship Id="rId1" Target="../slideLayouts/slideLayout2.xml" Type="http://schemas.openxmlformats.org/officeDocument/2006/relationships/slideLayout"/><Relationship Id="rId6" Target="../media/image3.jpeg" Type="http://schemas.openxmlformats.org/officeDocument/2006/relationships/image"/><Relationship Id="rId5" Target="../media/image53.png" Type="http://schemas.openxmlformats.org/officeDocument/2006/relationships/image"/><Relationship Id="rId4" Target="../media/image52.png" Type="http://schemas.openxmlformats.org/officeDocument/2006/relationships/image"/></Relationships>
</file>

<file path=ppt/slides/_rels/slide64.xml.rels><?xml version="1.0" encoding="UTF-8" standalone="yes" ?><Relationships xmlns="http://schemas.openxmlformats.org/package/2006/relationships"><Relationship Id="rId3" Target="../media/image54.jpeg" Type="http://schemas.openxmlformats.org/officeDocument/2006/relationships/image"/><Relationship Id="rId2" Target="../notesSlides/notesSlide63.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65.xml.rels><?xml version="1.0" encoding="UTF-8" standalone="yes" ?><Relationships xmlns="http://schemas.openxmlformats.org/package/2006/relationships"><Relationship Id="rId3" Target="../media/image55.png" Type="http://schemas.openxmlformats.org/officeDocument/2006/relationships/image"/><Relationship Id="rId2" Target="../notesSlides/notesSlide64.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6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iryoku.com/ssss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advances.realtimerendering.com/s2012/index.html" TargetMode="External"/><Relationship Id="rId4" Type="http://schemas.openxmlformats.org/officeDocument/2006/relationships/hyperlink" Target="http://www.iryoku.com/translucenc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7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arget="../media/image66.png" Type="http://schemas.openxmlformats.org/officeDocument/2006/relationships/image"/><Relationship Id="rId2" Target="../notesSlides/notesSlide76.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78.xml.rels><?xml version="1.0" encoding="UTF-8" standalone="yes" ?><Relationships xmlns="http://schemas.openxmlformats.org/package/2006/relationships"><Relationship Id="rId3" Target="../media/image3.jpeg" Type="http://schemas.openxmlformats.org/officeDocument/2006/relationships/image"/><Relationship Id="rId2" Target="../notesSlides/notesSlide77.xml" Type="http://schemas.openxmlformats.org/officeDocument/2006/relationships/notesSlide"/><Relationship Id="rId1" Target="../slideLayouts/slideLayout2.xml" Type="http://schemas.openxmlformats.org/officeDocument/2006/relationships/slideLayout"/></Relationships>
</file>

<file path=ppt/slides/_rels/slide79.xml.rels><?xml version="1.0" encoding="UTF-8" standalone="yes" ?><Relationships xmlns="http://schemas.openxmlformats.org/package/2006/relationships"><Relationship Id="rId3" Target="../media/image67.jpeg" Type="http://schemas.openxmlformats.org/officeDocument/2006/relationships/image"/><Relationship Id="rId2" Target="../notesSlides/notesSlide78.xml" Type="http://schemas.openxmlformats.org/officeDocument/2006/relationships/notesSlide"/><Relationship Id="rId1" Target="../slideLayouts/slideLayout6.xml" Type="http://schemas.openxmlformats.org/officeDocument/2006/relationships/slideLayout"/></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69.jpeg"/></Relationships>
</file>

<file path=ppt/slides/_rels/slide8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71.jpg"/></Relationships>
</file>

<file path=ppt/slides/_rels/slide82.xml.rels><?xml version="1.0" encoding="UTF-8" standalone="yes" ?><Relationships xmlns="http://schemas.openxmlformats.org/package/2006/relationships"><Relationship Id="rId3" Target="../media/image72.jpg" Type="http://schemas.openxmlformats.org/officeDocument/2006/relationships/image"/><Relationship Id="rId2" Target="../notesSlides/notesSlide81.xml" Type="http://schemas.openxmlformats.org/officeDocument/2006/relationships/notesSlide"/><Relationship Id="rId1" Target="../slideLayouts/slideLayout2.xml" Type="http://schemas.openxmlformats.org/officeDocument/2006/relationships/slideLayout"/><Relationship Id="rId4" Target="../media/image3.jpeg" Type="http://schemas.openxmlformats.org/officeDocument/2006/relationships/image"/></Relationships>
</file>

<file path=ppt/slides/_rels/slide83.xml.rels><?xml version="1.0" encoding="UTF-8" standalone="yes" ?><Relationships xmlns="http://schemas.openxmlformats.org/package/2006/relationships"><Relationship Id="rId3" Target="../notesSlides/notesSlide82.xml" Type="http://schemas.openxmlformats.org/officeDocument/2006/relationships/notesSlide"/><Relationship Id="rId2" Target="../slideLayouts/slideLayout2.xml" Type="http://schemas.openxmlformats.org/officeDocument/2006/relationships/slideLayout"/><Relationship Id="rId5" Target="../media/image73.png" Type="http://schemas.openxmlformats.org/officeDocument/2006/relationships/image"/><Relationship Id="rId4" Target="../media/image73.png" Type="http://schemas.openxmlformats.org/officeDocument/2006/relationships/image"/></Relationships>
</file>

<file path=ppt/slides/_rels/slide84.xml.rels><?xml version="1.0" encoding="UTF-8" standalone="yes" ?><Relationships xmlns="http://schemas.openxmlformats.org/package/2006/relationships"><Relationship Id="rId3" Target="../notesSlides/notesSlide83.xml" Type="http://schemas.openxmlformats.org/officeDocument/2006/relationships/notesSlide"/><Relationship Id="rId2" Target="../slideLayouts/slideLayout2.xml" Type="http://schemas.openxmlformats.org/officeDocument/2006/relationships/slideLayout"/><Relationship Id="rId5" Target="../media/image74.png" Type="http://schemas.openxmlformats.org/officeDocument/2006/relationships/image"/><Relationship Id="rId4" Target="../media/image74.png" Type="http://schemas.openxmlformats.org/officeDocument/2006/relationships/image"/></Relationships>
</file>

<file path=ppt/slides/_rels/slide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arget="../media/image3.jpeg" Type="http://schemas.openxmlformats.org/officeDocument/2006/relationships/image"/><Relationship Id="rId2" Target="../notesSlides/notesSlide87.xml" Type="http://schemas.openxmlformats.org/officeDocument/2006/relationships/notesSlide"/><Relationship Id="rId1" Target="../slideLayouts/slideLayout4.xml" Type="http://schemas.openxmlformats.org/officeDocument/2006/relationships/slideLayout"/><Relationship Id="rId4" Target="../media/image78.jpeg" Type="http://schemas.openxmlformats.org/officeDocument/2006/relationships/image"/></Relationships>
</file>

<file path=ppt/slides/_rels/slide8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arget="../media/image3.jpeg" Type="http://schemas.openxmlformats.org/officeDocument/2006/relationships/image"/><Relationship Id="rId2" Target="../notesSlides/notesSlide91.xml" Type="http://schemas.openxmlformats.org/officeDocument/2006/relationships/notesSlide"/><Relationship Id="rId1" Target="../slideLayouts/slideLayout2.xml" Type="http://schemas.openxmlformats.org/officeDocument/2006/relationships/slideLayout"/></Relationships>
</file>

<file path=ppt/slides/_rels/slide93.xml.rels><?xml version="1.0" encoding="UTF-8" standalone="yes" ?><Relationships xmlns="http://schemas.openxmlformats.org/package/2006/relationships"><Relationship Id="rId3" Target="../media/image3.jpeg" Type="http://schemas.openxmlformats.org/officeDocument/2006/relationships/image"/><Relationship Id="rId2" Target="../notesSlides/notesSlide92.xml" Type="http://schemas.openxmlformats.org/officeDocument/2006/relationships/notesSlide"/><Relationship Id="rId1" Target="../slideLayouts/slideLayout2.xml" Type="http://schemas.openxmlformats.org/officeDocument/2006/relationships/slideLayout"/></Relationships>
</file>

<file path=ppt/slides/_rels/slide9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9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9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9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1276350"/>
            <a:ext cx="7924800" cy="2286000"/>
          </a:xfrm>
          <a:prstGeom prst="rect">
            <a:avLst/>
          </a:prstGeom>
        </p:spPr>
        <p:txBody>
          <a:bodyPr>
            <a:normAutofit fontScale="90000"/>
          </a:bodyPr>
          <a:lstStyle/>
          <a:p>
            <a:pPr algn="l"/>
            <a:r>
              <a:rPr lang="en-US" noProof="0" dirty="0"/>
              <a:t>Next-Generation</a:t>
            </a:r>
            <a:br>
              <a:rPr lang="en-US" noProof="0" dirty="0"/>
            </a:br>
            <a:r>
              <a:rPr lang="en-US" noProof="0" dirty="0"/>
              <a:t>Character Rendering</a:t>
            </a:r>
            <a:br>
              <a:rPr lang="en-US" noProof="0" dirty="0"/>
            </a:br>
            <a:br>
              <a:rPr lang="en-US" noProof="0" dirty="0"/>
            </a:br>
            <a:r>
              <a:rPr lang="en-US" sz="2400" b="1" noProof="0" dirty="0"/>
              <a:t>Jorge Jimenez		Javier von der Pahlen</a:t>
            </a:r>
            <a:br>
              <a:rPr lang="en-US" sz="2400" noProof="0" dirty="0"/>
            </a:br>
            <a:r>
              <a:rPr lang="en-US" sz="2400" noProof="0" dirty="0"/>
              <a:t>Technical Director	Director of R&amp;D</a:t>
            </a:r>
            <a:br>
              <a:rPr lang="en-US" sz="2400" noProof="0" dirty="0"/>
            </a:br>
            <a:r>
              <a:rPr lang="en-US" sz="2400" noProof="0" dirty="0"/>
              <a:t>Activision Blizzard	Activision Blizzard</a:t>
            </a:r>
          </a:p>
        </p:txBody>
      </p:sp>
    </p:spTree>
    <p:extLst>
      <p:ext uri="{BB962C8B-B14F-4D97-AF65-F5344CB8AC3E}">
        <p14:creationId xmlns:p14="http://schemas.microsoft.com/office/powerpoint/2010/main" val="378841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ES" dirty="0"/>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399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604675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4400" y="4582800"/>
            <a:ext cx="7094760" cy="584775"/>
          </a:xfrm>
          <a:prstGeom prst="rect">
            <a:avLst/>
          </a:prstGeom>
          <a:noFill/>
        </p:spPr>
        <p:txBody>
          <a:bodyPr wrap="square" rtlCol="0">
            <a:spAutoFit/>
          </a:bodyPr>
          <a:lstStyle/>
          <a:p>
            <a:r>
              <a:rPr lang="en-US" sz="3200" dirty="0">
                <a:solidFill>
                  <a:schemeClr val="bg1"/>
                </a:solidFill>
              </a:rPr>
              <a:t>+Color-Bleed AO</a:t>
            </a:r>
            <a:endParaRPr lang="es-ES" sz="2400" dirty="0">
              <a:solidFill>
                <a:schemeClr val="bg1"/>
              </a:solidFill>
            </a:endParaRPr>
          </a:p>
        </p:txBody>
      </p:sp>
      <p:pic>
        <p:nvPicPr>
          <p:cNvPr id="174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0"/>
            <a:ext cx="1475656" cy="14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56176" y="0"/>
            <a:ext cx="1475656" cy="14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6156176" y="1457985"/>
            <a:ext cx="1475656" cy="400110"/>
          </a:xfrm>
          <a:prstGeom prst="rect">
            <a:avLst/>
          </a:prstGeom>
          <a:noFill/>
        </p:spPr>
        <p:txBody>
          <a:bodyPr wrap="square" rtlCol="0">
            <a:spAutoFit/>
          </a:bodyPr>
          <a:lstStyle/>
          <a:p>
            <a:pPr algn="ctr"/>
            <a:r>
              <a:rPr lang="en-US" sz="2000" dirty="0"/>
              <a:t>Regular</a:t>
            </a:r>
            <a:endParaRPr lang="es-ES" sz="2000" dirty="0"/>
          </a:p>
        </p:txBody>
      </p:sp>
      <p:sp>
        <p:nvSpPr>
          <p:cNvPr id="9" name="8 CuadroTexto"/>
          <p:cNvSpPr txBox="1"/>
          <p:nvPr/>
        </p:nvSpPr>
        <p:spPr>
          <a:xfrm>
            <a:off x="7672556" y="1457985"/>
            <a:ext cx="1475656" cy="400110"/>
          </a:xfrm>
          <a:prstGeom prst="rect">
            <a:avLst/>
          </a:prstGeom>
          <a:noFill/>
        </p:spPr>
        <p:txBody>
          <a:bodyPr wrap="square" rtlCol="0">
            <a:spAutoFit/>
          </a:bodyPr>
          <a:lstStyle/>
          <a:p>
            <a:pPr algn="ctr"/>
            <a:r>
              <a:rPr lang="en-US" sz="2000" dirty="0"/>
              <a:t>Color-Bleed</a:t>
            </a:r>
            <a:endParaRPr lang="es-ES" sz="2000" dirty="0"/>
          </a:p>
        </p:txBody>
      </p:sp>
    </p:spTree>
    <p:extLst>
      <p:ext uri="{BB962C8B-B14F-4D97-AF65-F5344CB8AC3E}">
        <p14:creationId xmlns:p14="http://schemas.microsoft.com/office/powerpoint/2010/main" val="16440611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n-US" noProof="0" dirty="0"/>
              <a:t>Combining SSAO with Baked AO</a:t>
            </a:r>
          </a:p>
        </p:txBody>
      </p:sp>
      <p:sp>
        <p:nvSpPr>
          <p:cNvPr id="2" name="1 Marcador de contenido"/>
          <p:cNvSpPr>
            <a:spLocks noGrp="1"/>
          </p:cNvSpPr>
          <p:nvPr>
            <p:ph idx="1"/>
          </p:nvPr>
        </p:nvSpPr>
        <p:spPr/>
        <p:txBody>
          <a:bodyPr>
            <a:normAutofit fontScale="62500" lnSpcReduction="20000"/>
          </a:bodyPr>
          <a:lstStyle/>
          <a:p>
            <a:r>
              <a:rPr lang="en-US" noProof="0" dirty="0"/>
              <a:t>We use the minimum of both:</a:t>
            </a:r>
          </a:p>
          <a:p>
            <a:pPr lvl="1"/>
            <a:r>
              <a:rPr lang="en-US" sz="2600" noProof="1"/>
              <a:t>finalAO = min(BakedAO, SSAO)</a:t>
            </a:r>
          </a:p>
          <a:p>
            <a:pPr marL="0" indent="0">
              <a:buNone/>
            </a:pPr>
            <a:endParaRPr lang="en-US" noProof="0" dirty="0"/>
          </a:p>
          <a:p>
            <a:r>
              <a:rPr lang="en-US" noProof="0" dirty="0"/>
              <a:t>Baked AO </a:t>
            </a:r>
            <a:r>
              <a:rPr lang="en-US" dirty="0"/>
              <a:t>for</a:t>
            </a:r>
            <a:r>
              <a:rPr lang="en-US" noProof="0" dirty="0"/>
              <a:t> long range, low frequency occlusion</a:t>
            </a:r>
          </a:p>
          <a:p>
            <a:r>
              <a:rPr lang="en-US" noProof="0" dirty="0"/>
              <a:t>SSAO for mobile parts (which, coincidentally, are short-range for faces)</a:t>
            </a:r>
          </a:p>
          <a:p>
            <a:endParaRPr lang="en-US" noProof="0" dirty="0"/>
          </a:p>
          <a:p>
            <a:r>
              <a:rPr lang="en-US" noProof="0" dirty="0"/>
              <a:t>For animation, baked AO should contain the minimum occlusion during the animation</a:t>
            </a:r>
          </a:p>
          <a:p>
            <a:pPr lvl="1"/>
            <a:r>
              <a:rPr lang="en-US" noProof="0" dirty="0"/>
              <a:t>SSAO can then kick-in when mobile parts get more occlusion (like mouth/teeth)</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9201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Power Specular AO</a:t>
            </a:r>
          </a:p>
        </p:txBody>
      </p:sp>
      <p:sp>
        <p:nvSpPr>
          <p:cNvPr id="3" name="2 Marcador de contenido"/>
          <p:cNvSpPr>
            <a:spLocks noGrp="1"/>
          </p:cNvSpPr>
          <p:nvPr>
            <p:ph idx="1"/>
          </p:nvPr>
        </p:nvSpPr>
        <p:spPr/>
        <p:txBody>
          <a:bodyPr>
            <a:normAutofit lnSpcReduction="10000"/>
          </a:bodyPr>
          <a:lstStyle/>
          <a:p>
            <a:r>
              <a:rPr lang="en-US" noProof="0" dirty="0"/>
              <a:t>Can be empirically derived from ambient occlusion</a:t>
            </a:r>
          </a:p>
          <a:p>
            <a:pPr lvl="1"/>
            <a:r>
              <a:rPr lang="en-US" noProof="0" dirty="0"/>
              <a:t>[Gotanda2011] </a:t>
            </a:r>
            <a:r>
              <a:rPr lang="en-US" i="1" noProof="0" dirty="0"/>
              <a:t>Real-time Physically Based Rendering - Implementation</a:t>
            </a:r>
            <a:endParaRPr lang="en-US" noProof="0" dirty="0"/>
          </a:p>
          <a:p>
            <a:r>
              <a:rPr lang="en-US" noProof="0" dirty="0"/>
              <a:t>We opted for a more visually guided approximation that worked well for our assets</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16964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4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AO as Specular Occlusion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1077753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4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AO^8 as Specular Occlusion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9785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
            <a:ext cx="9143999"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AO as Specular Occlusion</a:t>
            </a:r>
            <a:endParaRPr lang="es-ES" sz="3200" dirty="0">
              <a:solidFill>
                <a:schemeClr val="bg1"/>
              </a:solidFill>
            </a:endParaRPr>
          </a:p>
        </p:txBody>
      </p:sp>
      <p:sp>
        <p:nvSpPr>
          <p:cNvPr id="7" name="6 Elipse"/>
          <p:cNvSpPr/>
          <p:nvPr/>
        </p:nvSpPr>
        <p:spPr>
          <a:xfrm>
            <a:off x="4139952" y="1275606"/>
            <a:ext cx="648072" cy="6480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rgbClr val="C00000"/>
                </a:solidFill>
              </a:ln>
            </a:endParaRP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7167489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dirty="0"/>
          </a:p>
        </p:txBody>
      </p:sp>
      <p:sp>
        <p:nvSpPr>
          <p:cNvPr id="3" name="2 Marcador de contenido"/>
          <p:cNvSpPr>
            <a:spLocks noGrp="1"/>
          </p:cNvSpPr>
          <p:nvPr>
            <p:ph idx="1"/>
          </p:nvPr>
        </p:nvSpPr>
        <p:spPr/>
        <p:txBody>
          <a:bodyPr/>
          <a:lstStyle/>
          <a:p>
            <a:endParaRPr lang="es-E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Elipse"/>
          <p:cNvSpPr/>
          <p:nvPr/>
        </p:nvSpPr>
        <p:spPr>
          <a:xfrm>
            <a:off x="4139952" y="1275606"/>
            <a:ext cx="648072" cy="6480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rgbClr val="C00000"/>
                </a:solidFill>
              </a:ln>
            </a:endParaRPr>
          </a:p>
        </p:txBody>
      </p:sp>
      <p:sp>
        <p:nvSpPr>
          <p:cNvPr id="8" name="7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AO^8 as Specular Occlusion</a:t>
            </a:r>
            <a:endParaRPr lang="es-ES" sz="3200" dirty="0">
              <a:solidFill>
                <a:schemeClr val="bg1"/>
              </a:solidFill>
            </a:endParaRPr>
          </a:p>
        </p:txBody>
      </p:sp>
      <p:sp>
        <p:nvSpPr>
          <p:cNvPr id="7" name="Rectangle 6"/>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663106206"/>
      </p:ext>
    </p:extLst>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C:\Users\IRYOKU\Desktop\New folder\IMG_0030.JPG" id="8" name="Picture 3"/>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10" r="-4"/>
          <a:stretch/>
        </p:blipFill>
        <p:spPr bwMode="auto">
          <a:xfrm>
            <a:off x="683568" y="2787774"/>
            <a:ext cx="3312368" cy="2088232"/>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dirty="0" lang="en-US" noProof="0"/>
              <a:t>Specular Occlusion</a:t>
            </a:r>
          </a:p>
        </p:txBody>
      </p:sp>
      <p:sp>
        <p:nvSpPr>
          <p:cNvPr id="6" name="Text Placeholder 5"/>
          <p:cNvSpPr>
            <a:spLocks noGrp="1"/>
          </p:cNvSpPr>
          <p:nvPr>
            <p:ph idx="1" type="body"/>
          </p:nvPr>
        </p:nvSpPr>
        <p:spPr/>
        <p:txBody>
          <a:bodyPr/>
          <a:lstStyle/>
          <a:p>
            <a:r>
              <a:rPr dirty="0" lang="en-US"/>
              <a:t>Rationale</a:t>
            </a:r>
          </a:p>
        </p:txBody>
      </p:sp>
      <p:sp>
        <p:nvSpPr>
          <p:cNvPr id="3" name="2 Marcador de contenido"/>
          <p:cNvSpPr>
            <a:spLocks noGrp="1"/>
          </p:cNvSpPr>
          <p:nvPr>
            <p:ph idx="2" sz="half"/>
          </p:nvPr>
        </p:nvSpPr>
        <p:spPr/>
        <p:txBody>
          <a:bodyPr>
            <a:normAutofit/>
          </a:bodyPr>
          <a:lstStyle/>
          <a:p>
            <a:r>
              <a:rPr dirty="0" lang="en-US" noProof="0" sz="2000"/>
              <a:t>In many cases, it should only occlude at grazing angles, not when viewed from the front</a:t>
            </a:r>
          </a:p>
          <a:p>
            <a:r>
              <a:rPr dirty="0" lang="en-US" sz="2000"/>
              <a:t>Assumes isotropic occlusion</a:t>
            </a:r>
            <a:endParaRPr dirty="0" lang="en-US" noProof="0" sz="1800"/>
          </a:p>
        </p:txBody>
      </p:sp>
      <p:sp>
        <p:nvSpPr>
          <p:cNvPr id="9" name="Text Placeholder 8"/>
          <p:cNvSpPr>
            <a:spLocks noGrp="1"/>
          </p:cNvSpPr>
          <p:nvPr>
            <p:ph idx="3" sz="quarter" type="body"/>
          </p:nvPr>
        </p:nvSpPr>
        <p:spPr/>
        <p:txBody>
          <a:bodyPr/>
          <a:lstStyle/>
          <a:p>
            <a:r>
              <a:rPr dirty="0" lang="en-US"/>
              <a:t>Shader</a:t>
            </a:r>
          </a:p>
        </p:txBody>
      </p:sp>
      <p:sp>
        <p:nvSpPr>
          <p:cNvPr id="4" name="Content Placeholder 3"/>
          <p:cNvSpPr>
            <a:spLocks noGrp="1"/>
          </p:cNvSpPr>
          <p:nvPr>
            <p:ph idx="4" sz="quarter"/>
          </p:nvPr>
        </p:nvSpPr>
        <p:spPr/>
        <p:txBody>
          <a:bodyPr>
            <a:normAutofit/>
          </a:bodyPr>
          <a:lstStyle/>
          <a:p>
            <a:pPr indent="0" marL="0">
              <a:buNone/>
            </a:pPr>
            <a:r>
              <a:rPr lang="en-US" noProof="1" sz="1100">
                <a:latin charset="0" pitchFamily="49" typeface="Consolas"/>
                <a:cs charset="0" pitchFamily="49" typeface="Consolas"/>
              </a:rPr>
              <a:t>const float SpecularPow = 8.0;</a:t>
            </a:r>
          </a:p>
          <a:p>
            <a:pPr indent="0" marL="0">
              <a:buNone/>
            </a:pPr>
            <a:r>
              <a:rPr lang="en-US" noProof="1" sz="1100">
                <a:latin charset="0" pitchFamily="49" typeface="Consolas"/>
                <a:cs charset="0" pitchFamily="49" typeface="Consolas"/>
              </a:rPr>
              <a:t>float NdotV = dot(normal, view);</a:t>
            </a:r>
          </a:p>
          <a:p>
            <a:pPr indent="0" marL="0">
              <a:buNone/>
            </a:pPr>
            <a:r>
              <a:rPr lang="en-US" noProof="1" sz="1100">
                <a:latin charset="0" pitchFamily="49" typeface="Consolas"/>
                <a:cs charset="0" pitchFamily="49" typeface="Consolas"/>
              </a:rPr>
              <a:t>float s = saturate(-0.3 + NdotV * NdotV);</a:t>
            </a:r>
          </a:p>
          <a:p>
            <a:pPr indent="0" marL="0">
              <a:buNone/>
            </a:pPr>
            <a:r>
              <a:rPr lang="en-US" noProof="1" sz="1100">
                <a:latin charset="0" pitchFamily="49" typeface="Consolas"/>
                <a:cs charset="0" pitchFamily="49" typeface="Consolas"/>
              </a:rPr>
              <a:t>return lerp(pow(ambientOcclusion, SpecularPow),</a:t>
            </a:r>
          </a:p>
          <a:p>
            <a:pPr indent="0" marL="0">
              <a:buNone/>
            </a:pPr>
            <a:r>
              <a:rPr lang="en-US" noProof="1" sz="1100">
                <a:latin charset="0" pitchFamily="49" typeface="Consolas"/>
                <a:cs charset="0" pitchFamily="49" typeface="Consolas"/>
              </a:rPr>
              <a:t>            1.0, s);</a:t>
            </a:r>
          </a:p>
          <a:p>
            <a:endParaRPr lang="en-US" noProof="1"/>
          </a:p>
        </p:txBody>
      </p:sp>
      <p:pic>
        <p:nvPicPr>
          <p:cNvPr id="5" name="Picture 7"/>
          <p:cNvPicPr>
            <a:picLocks noChangeArrowheads="1" noChangeAspect="1"/>
          </p:cNvPicPr>
          <p:nvPr/>
        </p:nvPicPr>
        <p:blipFill>
          <a:blip cstate="print" r:embed="rId4">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Tree>
    <p:extLst>
      <p:ext uri="{BB962C8B-B14F-4D97-AF65-F5344CB8AC3E}">
        <p14:creationId xmlns:p14="http://schemas.microsoft.com/office/powerpoint/2010/main" val="42226368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2480" y="4541212"/>
            <a:ext cx="5078536" cy="584775"/>
          </a:xfrm>
          <a:prstGeom prst="rect">
            <a:avLst/>
          </a:prstGeom>
          <a:noFill/>
        </p:spPr>
        <p:txBody>
          <a:bodyPr wrap="square" rtlCol="0">
            <a:spAutoFit/>
          </a:bodyPr>
          <a:lstStyle/>
          <a:p>
            <a:r>
              <a:rPr lang="en-US" sz="3200" dirty="0">
                <a:solidFill>
                  <a:schemeClr val="bg1"/>
                </a:solidFill>
              </a:rPr>
              <a:t>AO^5 as Specular Occlusion</a:t>
            </a:r>
            <a:endParaRPr lang="es-ES" sz="3200" dirty="0">
              <a:solidFill>
                <a:schemeClr val="bg1"/>
              </a:solidFill>
            </a:endParaRP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4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AO^8 as Specular Occlusion</a:t>
            </a:r>
            <a:endParaRPr lang="es-ES" sz="3200" dirty="0">
              <a:solidFill>
                <a:schemeClr val="bg1"/>
              </a:solidFill>
            </a:endParaRPr>
          </a:p>
        </p:txBody>
      </p:sp>
      <p:sp>
        <p:nvSpPr>
          <p:cNvPr id="11" name="10 Elipse"/>
          <p:cNvSpPr/>
          <p:nvPr/>
        </p:nvSpPr>
        <p:spPr>
          <a:xfrm>
            <a:off x="5796136" y="1203598"/>
            <a:ext cx="648072" cy="6480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rgbClr val="C00000"/>
                </a:solidFill>
              </a:ln>
            </a:endParaRP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484001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4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Power Specular Occlusion</a:t>
            </a:r>
            <a:endParaRPr lang="es-ES" sz="3200" dirty="0">
              <a:solidFill>
                <a:schemeClr val="bg1"/>
              </a:solidFill>
            </a:endParaRPr>
          </a:p>
        </p:txBody>
      </p:sp>
      <p:sp>
        <p:nvSpPr>
          <p:cNvPr id="8" name="7 Elipse"/>
          <p:cNvSpPr/>
          <p:nvPr/>
        </p:nvSpPr>
        <p:spPr>
          <a:xfrm>
            <a:off x="5796136" y="1203598"/>
            <a:ext cx="648072" cy="6480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rgbClr val="C00000"/>
                </a:solidFill>
              </a:ln>
            </a:endParaRP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13218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654448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Bent Normals</a:t>
            </a:r>
          </a:p>
        </p:txBody>
      </p:sp>
      <p:sp>
        <p:nvSpPr>
          <p:cNvPr id="3" name="2 Marcador de contenido"/>
          <p:cNvSpPr>
            <a:spLocks noGrp="1"/>
          </p:cNvSpPr>
          <p:nvPr>
            <p:ph idx="1"/>
          </p:nvPr>
        </p:nvSpPr>
        <p:spPr/>
        <p:txBody>
          <a:bodyPr/>
          <a:lstStyle/>
          <a:p>
            <a:r>
              <a:rPr lang="en-US" noProof="0" dirty="0"/>
              <a:t>But unfortunately this is not enough for all of the lighting configurations</a:t>
            </a:r>
          </a:p>
          <a:p>
            <a:r>
              <a:rPr lang="en-US" noProof="0" dirty="0"/>
              <a:t>To further improve specular occlusion, we baked bent normals per vertex</a:t>
            </a:r>
          </a:p>
        </p:txBody>
      </p:sp>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t>Thanks to </a:t>
            </a:r>
            <a:r>
              <a:rPr lang="en-US" sz="1400" b="1" dirty="0"/>
              <a:t>Angelo Pesce</a:t>
            </a:r>
            <a:r>
              <a:rPr lang="en-US" sz="1400" dirty="0"/>
              <a:t> for the ideas and support</a:t>
            </a:r>
            <a:endParaRPr lang="es-ES" sz="1400" dirty="0"/>
          </a:p>
        </p:txBody>
      </p:sp>
    </p:spTree>
    <p:extLst>
      <p:ext uri="{BB962C8B-B14F-4D97-AF65-F5344CB8AC3E}">
        <p14:creationId xmlns:p14="http://schemas.microsoft.com/office/powerpoint/2010/main" val="3780641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www.people-results.com/wp-content/uploads/111901291-ear-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0"/>
            <a:ext cx="9144000" cy="516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5562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Saturated AO</a:t>
            </a:r>
          </a:p>
        </p:txBody>
      </p:sp>
      <p:sp>
        <p:nvSpPr>
          <p:cNvPr id="5" name="4 Marcador de contenido"/>
          <p:cNvSpPr>
            <a:spLocks noGrp="1"/>
          </p:cNvSpPr>
          <p:nvPr>
            <p:ph idx="1"/>
          </p:nvPr>
        </p:nvSpPr>
        <p:spPr/>
        <p:txBody>
          <a:bodyPr>
            <a:normAutofit/>
          </a:bodyPr>
          <a:lstStyle/>
          <a:p>
            <a:r>
              <a:rPr lang="en-US" noProof="0" dirty="0"/>
              <a:t>Saturated AO [Driancourt2012] :</a:t>
            </a:r>
          </a:p>
          <a:p>
            <a:pPr marL="571500" lvl="1" indent="0">
              <a:buNone/>
            </a:pPr>
            <a:r>
              <a:rPr lang="en-US" sz="2400" noProof="1"/>
              <a:t>ao * pow(color, (1.0 + saturation) - saturation * ao)</a:t>
            </a:r>
            <a:endParaRPr lang="en-US" sz="3200" noProof="1"/>
          </a:p>
          <a:p>
            <a:pPr marL="0" indent="0">
              <a:buNone/>
            </a:pPr>
            <a:endParaRPr lang="en-US" noProof="0" dirty="0"/>
          </a:p>
          <a:p>
            <a:r>
              <a:rPr lang="en-US" noProof="0" dirty="0"/>
              <a:t>Regular AO:</a:t>
            </a:r>
          </a:p>
          <a:p>
            <a:pPr marL="571500" lvl="1" indent="0">
              <a:buNone/>
            </a:pPr>
            <a:r>
              <a:rPr lang="en-US" sz="2400" noProof="1"/>
              <a:t>ao * color</a:t>
            </a:r>
          </a:p>
          <a:p>
            <a:pPr lvl="1"/>
            <a:endParaRPr lang="en-US" noProof="0" dirty="0"/>
          </a:p>
          <a:p>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3440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Color-Bleed AO</a:t>
            </a:r>
          </a:p>
        </p:txBody>
      </p:sp>
      <p:sp>
        <p:nvSpPr>
          <p:cNvPr id="5" name="4 Marcador de contenido"/>
          <p:cNvSpPr>
            <a:spLocks noGrp="1"/>
          </p:cNvSpPr>
          <p:nvPr>
            <p:ph idx="1"/>
          </p:nvPr>
        </p:nvSpPr>
        <p:spPr/>
        <p:txBody>
          <a:bodyPr>
            <a:normAutofit fontScale="77500" lnSpcReduction="20000"/>
          </a:bodyPr>
          <a:lstStyle/>
          <a:p>
            <a:r>
              <a:rPr lang="en-US" dirty="0"/>
              <a:t>We developed a multi-pass ambient occlusion renderer that takes the color of blockers into account</a:t>
            </a:r>
          </a:p>
          <a:p>
            <a:r>
              <a:rPr lang="en-US" dirty="0"/>
              <a:t>Rays are weighted:</a:t>
            </a:r>
          </a:p>
          <a:p>
            <a:pPr lvl="1"/>
            <a:r>
              <a:rPr lang="en-US" noProof="0" dirty="0"/>
              <a:t>When a ray hits the sky:</a:t>
            </a:r>
          </a:p>
          <a:p>
            <a:pPr lvl="2"/>
            <a:r>
              <a:rPr lang="en-US" dirty="0"/>
              <a:t>On all </a:t>
            </a:r>
            <a:r>
              <a:rPr lang="en-US" sz="2500" dirty="0"/>
              <a:t>passes: float3(1.0, 1.0, 1.0)</a:t>
            </a:r>
          </a:p>
          <a:p>
            <a:pPr lvl="1"/>
            <a:r>
              <a:rPr lang="en-US" dirty="0"/>
              <a:t>When a ray hits the geometry:</a:t>
            </a:r>
          </a:p>
          <a:p>
            <a:pPr lvl="2"/>
            <a:r>
              <a:rPr lang="en-US" dirty="0"/>
              <a:t>On first </a:t>
            </a:r>
            <a:r>
              <a:rPr lang="en-US" sz="2500" dirty="0"/>
              <a:t>pass: float3(0.0, 0.0, 0.0)</a:t>
            </a:r>
          </a:p>
          <a:p>
            <a:pPr lvl="2"/>
            <a:r>
              <a:rPr lang="en-US" noProof="0" dirty="0"/>
              <a:t>On </a:t>
            </a:r>
            <a:r>
              <a:rPr lang="en-US" sz="2500" dirty="0"/>
              <a:t>following passes: </a:t>
            </a:r>
            <a:r>
              <a:rPr lang="en-US" sz="2500" noProof="1"/>
              <a:t>diffuse * previousAO</a:t>
            </a:r>
          </a:p>
          <a:p>
            <a:r>
              <a:rPr lang="en-US" noProof="0" dirty="0"/>
              <a:t>Calculations and maps in linear space</a:t>
            </a:r>
            <a:endParaRPr lang="en-US" dirty="0"/>
          </a:p>
          <a:p>
            <a:pPr lvl="1"/>
            <a:r>
              <a:rPr lang="en-US" noProof="0" dirty="0"/>
              <a:t>Critical for AO</a:t>
            </a:r>
          </a:p>
          <a:p>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0865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1953978" y="1"/>
            <a:ext cx="2329992" cy="4659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4474257" y="1"/>
            <a:ext cx="2329991" cy="465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1975979" y="4675951"/>
            <a:ext cx="2282254" cy="400110"/>
          </a:xfrm>
          <a:prstGeom prst="rect">
            <a:avLst/>
          </a:prstGeom>
          <a:noFill/>
        </p:spPr>
        <p:txBody>
          <a:bodyPr wrap="square" rtlCol="0">
            <a:spAutoFit/>
          </a:bodyPr>
          <a:lstStyle/>
          <a:p>
            <a:pPr algn="ctr"/>
            <a:r>
              <a:rPr lang="en-US" sz="2000" dirty="0"/>
              <a:t>Regular AO</a:t>
            </a:r>
            <a:endParaRPr lang="es-ES" sz="2000" dirty="0"/>
          </a:p>
        </p:txBody>
      </p:sp>
      <p:sp>
        <p:nvSpPr>
          <p:cNvPr id="14" name="13 CuadroTexto"/>
          <p:cNvSpPr txBox="1"/>
          <p:nvPr/>
        </p:nvSpPr>
        <p:spPr>
          <a:xfrm>
            <a:off x="4474257" y="4675951"/>
            <a:ext cx="2282254" cy="400110"/>
          </a:xfrm>
          <a:prstGeom prst="rect">
            <a:avLst/>
          </a:prstGeom>
          <a:noFill/>
        </p:spPr>
        <p:txBody>
          <a:bodyPr wrap="square" rtlCol="0">
            <a:spAutoFit/>
          </a:bodyPr>
          <a:lstStyle/>
          <a:p>
            <a:pPr algn="ctr"/>
            <a:r>
              <a:rPr lang="en-US" sz="2000" dirty="0"/>
              <a:t>Color-Bleed AO</a:t>
            </a:r>
            <a:endParaRPr lang="es-ES" sz="2000" dirty="0"/>
          </a:p>
        </p:txBody>
      </p:sp>
    </p:spTree>
    <p:extLst>
      <p:ext uri="{BB962C8B-B14F-4D97-AF65-F5344CB8AC3E}">
        <p14:creationId xmlns:p14="http://schemas.microsoft.com/office/powerpoint/2010/main" val="5827432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Color-Bleed AO</a:t>
            </a:r>
          </a:p>
        </p:txBody>
      </p:sp>
      <p:sp>
        <p:nvSpPr>
          <p:cNvPr id="5" name="4 Marcador de contenido"/>
          <p:cNvSpPr>
            <a:spLocks noGrp="1"/>
          </p:cNvSpPr>
          <p:nvPr>
            <p:ph idx="1"/>
          </p:nvPr>
        </p:nvSpPr>
        <p:spPr/>
        <p:txBody>
          <a:bodyPr>
            <a:normAutofit fontScale="77500" lnSpcReduction="20000"/>
          </a:bodyPr>
          <a:lstStyle/>
          <a:p>
            <a:r>
              <a:rPr lang="en-US" noProof="0" dirty="0"/>
              <a:t>For character heads, the difference is subtle enough to be expressed with a gamma correction:</a:t>
            </a:r>
          </a:p>
          <a:p>
            <a:pPr marL="571500" lvl="1" indent="0">
              <a:buNone/>
            </a:pPr>
            <a:r>
              <a:rPr lang="en-US" noProof="1"/>
              <a:t>colorBleedAO = pow(regularAO,1.0 - strength)</a:t>
            </a:r>
          </a:p>
          <a:p>
            <a:pPr lvl="1"/>
            <a:endParaRPr lang="en-US" dirty="0"/>
          </a:p>
          <a:p>
            <a:r>
              <a:rPr lang="en-US" dirty="0"/>
              <a:t>For Lauren:</a:t>
            </a:r>
          </a:p>
          <a:p>
            <a:pPr marL="571500" lvl="1" indent="0">
              <a:buNone/>
            </a:pPr>
            <a:r>
              <a:rPr lang="en-US" dirty="0"/>
              <a:t>strength = float3(0.4,0.15,0.13)</a:t>
            </a:r>
          </a:p>
          <a:p>
            <a:pPr lvl="1"/>
            <a:endParaRPr lang="en-US" dirty="0"/>
          </a:p>
          <a:p>
            <a:r>
              <a:rPr lang="en-US" dirty="0"/>
              <a:t>Important for getting colored AO in the eyes</a:t>
            </a:r>
          </a:p>
          <a:p>
            <a:pPr marL="457200" lvl="1" indent="0">
              <a:buNone/>
            </a:pPr>
            <a:r>
              <a:rPr lang="en-US" dirty="0"/>
              <a:t>		</a:t>
            </a:r>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12714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Regular AO</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6500302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431" cy="514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Color-Bleed AO</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6886369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noProof="0" dirty="0"/>
              <a:t>Variable-Penumbra Shadow Maps</a:t>
            </a:r>
          </a:p>
        </p:txBody>
      </p:sp>
      <p:sp>
        <p:nvSpPr>
          <p:cNvPr id="3" name="2 Marcador de contenido"/>
          <p:cNvSpPr>
            <a:spLocks noGrp="1"/>
          </p:cNvSpPr>
          <p:nvPr>
            <p:ph idx="1"/>
          </p:nvPr>
        </p:nvSpPr>
        <p:spPr/>
        <p:txBody>
          <a:bodyPr/>
          <a:lstStyle/>
          <a:p>
            <a:r>
              <a:rPr lang="en-US" noProof="0" dirty="0"/>
              <a:t>High quality shadows are highly relevant for character rendering</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80783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3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Hardware Shadows</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21287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328581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3999" cy="5143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PCF Shadows</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7934563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noProof="0" dirty="0"/>
          </a:p>
        </p:txBody>
      </p:sp>
      <p:sp>
        <p:nvSpPr>
          <p:cNvPr id="3" name="2 Marcador de contenido"/>
          <p:cNvSpPr>
            <a:spLocks noGrp="1"/>
          </p:cNvSpPr>
          <p:nvPr>
            <p:ph idx="1"/>
          </p:nvPr>
        </p:nvSpPr>
        <p:spPr/>
        <p:txBody>
          <a:bodyPr/>
          <a:lstStyle/>
          <a:p>
            <a:endParaRPr lang="es-ES" dirty="0"/>
          </a:p>
        </p:txBody>
      </p:sp>
      <p:pic>
        <p:nvPicPr>
          <p:cNvPr id="471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143999" cy="5143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PCSS Shadows</a:t>
            </a:r>
            <a:endParaRPr lang="es-ES" sz="3200" dirty="0">
              <a:solidFill>
                <a:schemeClr val="bg1"/>
              </a:solidFill>
            </a:endParaRP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3637833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143124"/>
            <a:ext cx="8229600" cy="1148705"/>
          </a:xfrm>
        </p:spPr>
        <p:txBody>
          <a:bodyPr>
            <a:normAutofit fontScale="90000"/>
          </a:bodyPr>
          <a:lstStyle/>
          <a:p>
            <a:r>
              <a:rPr lang="en-US" noProof="0" dirty="0"/>
              <a:t>Subsurface Scattering</a:t>
            </a:r>
            <a:br>
              <a:rPr lang="en-US" noProof="0" dirty="0"/>
            </a:br>
            <a:r>
              <a:rPr lang="en-US" sz="3100" dirty="0"/>
              <a:t>Reflectance Part</a:t>
            </a:r>
            <a:endParaRPr lang="en-US" noProof="0" dirty="0"/>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3373710"/>
            <a:ext cx="2752035" cy="1600438"/>
          </a:xfrm>
          <a:prstGeom prst="rect">
            <a:avLst/>
          </a:prstGeom>
          <a:noFill/>
        </p:spPr>
        <p:txBody>
          <a:bodyPr wrap="none" rtlCol="0" anchor="b">
            <a:spAutoFit/>
          </a:bodyPr>
          <a:lstStyle/>
          <a:p>
            <a:pPr marL="342900" indent="-342900">
              <a:buFont typeface="+mj-lt"/>
              <a:buAutoNum type="arabicPeriod"/>
            </a:pPr>
            <a:r>
              <a:rPr lang="en-US" sz="1400" b="1" dirty="0"/>
              <a:t>Skin Rendering</a:t>
            </a:r>
          </a:p>
          <a:p>
            <a:pPr marL="800100" lvl="1" indent="-342900">
              <a:buFont typeface="+mj-lt"/>
              <a:buAutoNum type="arabicPeriod"/>
            </a:pPr>
            <a:r>
              <a:rPr lang="en-US" sz="1400" b="1" dirty="0"/>
              <a:t>Skin Reflections</a:t>
            </a:r>
          </a:p>
          <a:p>
            <a:pPr marL="800100" lvl="1" indent="-342900">
              <a:buFont typeface="+mj-lt"/>
              <a:buAutoNum type="arabicPeriod"/>
            </a:pPr>
            <a:r>
              <a:rPr lang="en-US" sz="1400" b="1" dirty="0"/>
              <a:t>Human Pores</a:t>
            </a:r>
          </a:p>
          <a:p>
            <a:pPr marL="800100" lvl="1" indent="-342900">
              <a:buFont typeface="+mj-lt"/>
              <a:buAutoNum type="arabicPeriod"/>
            </a:pPr>
            <a:r>
              <a:rPr lang="en-US" sz="1400" b="1" dirty="0"/>
              <a:t>Global Illumination</a:t>
            </a:r>
          </a:p>
          <a:p>
            <a:pPr marL="800100" lvl="1" indent="-342900">
              <a:buFont typeface="+mj-lt"/>
              <a:buAutoNum type="arabicPeriod"/>
            </a:pPr>
            <a:r>
              <a:rPr lang="en-US" sz="1400" b="1" dirty="0"/>
              <a:t>Subsurface Scattering</a:t>
            </a:r>
          </a:p>
          <a:p>
            <a:pPr marL="342900" indent="-342900">
              <a:buFont typeface="+mj-lt"/>
              <a:buAutoNum type="arabicPeriod"/>
            </a:pPr>
            <a:r>
              <a:rPr lang="en-US" sz="1400" dirty="0">
                <a:solidFill>
                  <a:schemeClr val="bg1">
                    <a:lumMod val="65000"/>
                  </a:schemeClr>
                </a:solidFill>
              </a:rPr>
              <a:t>Eyes Rendering</a:t>
            </a:r>
          </a:p>
          <a:p>
            <a:pPr marL="342900" indent="-342900">
              <a:buFont typeface="+mj-lt"/>
              <a:buAutoNum type="arabicPeriod"/>
            </a:pPr>
            <a:r>
              <a:rPr lang="en-US" sz="1400" dirty="0">
                <a:solidFill>
                  <a:schemeClr val="bg1">
                    <a:lumMod val="65000"/>
                  </a:schemeClr>
                </a:solidFill>
              </a:rPr>
              <a:t>Post FX</a:t>
            </a:r>
          </a:p>
        </p:txBody>
      </p:sp>
    </p:spTree>
    <p:extLst>
      <p:ext uri="{BB962C8B-B14F-4D97-AF65-F5344CB8AC3E}">
        <p14:creationId xmlns:p14="http://schemas.microsoft.com/office/powerpoint/2010/main" val="1410439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5149387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3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4297393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4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BRDF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8976576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4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BSSDF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5410377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r>
              <a:rPr lang="en-US" noProof="0" dirty="0"/>
              <a:t>BRDF vs. BSSRDF</a:t>
            </a:r>
          </a:p>
        </p:txBody>
      </p:sp>
      <p:grpSp>
        <p:nvGrpSpPr>
          <p:cNvPr id="17" name="16 Grupo"/>
          <p:cNvGrpSpPr/>
          <p:nvPr/>
        </p:nvGrpSpPr>
        <p:grpSpPr>
          <a:xfrm>
            <a:off x="126391" y="1381480"/>
            <a:ext cx="5573103" cy="2904770"/>
            <a:chOff x="101113" y="1105184"/>
            <a:chExt cx="4458482" cy="2323816"/>
          </a:xfrm>
        </p:grpSpPr>
        <p:pic>
          <p:nvPicPr>
            <p:cNvPr id="12" name="16 Marcador de posición de imagen" descr="Untitled-1.png"/>
            <p:cNvPicPr>
              <a:picLocks noChangeAspect="1"/>
            </p:cNvPicPr>
            <p:nvPr/>
          </p:nvPicPr>
          <p:blipFill>
            <a:blip r:embed="rId3" cstate="print"/>
            <a:stretch>
              <a:fillRect/>
            </a:stretch>
          </p:blipFill>
          <p:spPr>
            <a:xfrm>
              <a:off x="101113" y="1105184"/>
              <a:ext cx="4458482" cy="2323816"/>
            </a:xfrm>
            <a:prstGeom prst="rect">
              <a:avLst/>
            </a:prstGeom>
            <a:solidFill>
              <a:srgbClr val="FFFFFF">
                <a:shade val="85000"/>
              </a:srgbClr>
            </a:solidFill>
            <a:ln w="88900" cap="sq">
              <a:solidFill>
                <a:srgbClr val="FFFFFF"/>
              </a:solidFill>
              <a:miter lim="800000"/>
            </a:ln>
            <a:effectLst/>
          </p:spPr>
        </p:pic>
        <p:sp>
          <p:nvSpPr>
            <p:cNvPr id="13" name="12 CuadroTexto"/>
            <p:cNvSpPr txBox="1"/>
            <p:nvPr/>
          </p:nvSpPr>
          <p:spPr>
            <a:xfrm>
              <a:off x="1740347" y="1129010"/>
              <a:ext cx="468334" cy="381643"/>
            </a:xfrm>
            <a:prstGeom prst="rect">
              <a:avLst/>
            </a:prstGeom>
            <a:noFill/>
          </p:spPr>
          <p:txBody>
            <a:bodyPr wrap="none" rtlCol="0">
              <a:spAutoFit/>
            </a:bodyPr>
            <a:lstStyle/>
            <a:p>
              <a:r>
                <a:rPr lang="en-US" sz="2500" b="1" dirty="0"/>
                <a:t>4D</a:t>
              </a:r>
              <a:endParaRPr lang="es-ES" sz="2500" b="1" dirty="0"/>
            </a:p>
          </p:txBody>
        </p:sp>
        <p:sp>
          <p:nvSpPr>
            <p:cNvPr id="14" name="13 CuadroTexto"/>
            <p:cNvSpPr txBox="1"/>
            <p:nvPr/>
          </p:nvSpPr>
          <p:spPr>
            <a:xfrm>
              <a:off x="3076739" y="1129010"/>
              <a:ext cx="468334" cy="381643"/>
            </a:xfrm>
            <a:prstGeom prst="rect">
              <a:avLst/>
            </a:prstGeom>
            <a:noFill/>
          </p:spPr>
          <p:txBody>
            <a:bodyPr wrap="none" rtlCol="0">
              <a:spAutoFit/>
            </a:bodyPr>
            <a:lstStyle/>
            <a:p>
              <a:r>
                <a:rPr lang="en-US" sz="2500" b="1" dirty="0"/>
                <a:t>8D</a:t>
              </a:r>
              <a:endParaRPr lang="es-ES" sz="2500" b="1" dirty="0"/>
            </a:p>
          </p:txBody>
        </p:sp>
        <p:sp>
          <p:nvSpPr>
            <p:cNvPr id="15" name="14 CuadroTexto"/>
            <p:cNvSpPr txBox="1"/>
            <p:nvPr/>
          </p:nvSpPr>
          <p:spPr>
            <a:xfrm>
              <a:off x="1652275" y="3028890"/>
              <a:ext cx="519630" cy="258532"/>
            </a:xfrm>
            <a:prstGeom prst="rect">
              <a:avLst/>
            </a:prstGeom>
            <a:noFill/>
          </p:spPr>
          <p:txBody>
            <a:bodyPr wrap="none" rtlCol="0">
              <a:spAutoFit/>
            </a:bodyPr>
            <a:lstStyle/>
            <a:p>
              <a:r>
                <a:rPr lang="es-ES" sz="1500" b="1" dirty="0"/>
                <a:t>BRDF</a:t>
              </a:r>
            </a:p>
          </p:txBody>
        </p:sp>
        <p:sp>
          <p:nvSpPr>
            <p:cNvPr id="16" name="15 CuadroTexto"/>
            <p:cNvSpPr txBox="1"/>
            <p:nvPr/>
          </p:nvSpPr>
          <p:spPr>
            <a:xfrm>
              <a:off x="2895600" y="3028891"/>
              <a:ext cx="686342" cy="258532"/>
            </a:xfrm>
            <a:prstGeom prst="rect">
              <a:avLst/>
            </a:prstGeom>
            <a:noFill/>
          </p:spPr>
          <p:txBody>
            <a:bodyPr wrap="none" rtlCol="0">
              <a:spAutoFit/>
            </a:bodyPr>
            <a:lstStyle/>
            <a:p>
              <a:r>
                <a:rPr lang="es-ES" sz="1500" b="1" dirty="0"/>
                <a:t>BSSRDF</a:t>
              </a:r>
            </a:p>
          </p:txBody>
        </p:sp>
      </p:grpSp>
      <p:pic>
        <p:nvPicPr>
          <p:cNvPr id="1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t>From [Eon2007] </a:t>
            </a:r>
            <a:r>
              <a:rPr lang="en-US" sz="1400" i="1" dirty="0"/>
              <a:t>Advanced Techniques for Realistic Real-Time Skin Rendering</a:t>
            </a: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862" y="1200150"/>
            <a:ext cx="3938626" cy="3031921"/>
          </a:xfrm>
          <a:prstGeom prst="rect">
            <a:avLst/>
          </a:prstGeom>
        </p:spPr>
      </p:pic>
    </p:spTree>
    <p:extLst>
      <p:ext uri="{BB962C8B-B14F-4D97-AF65-F5344CB8AC3E}">
        <p14:creationId xmlns:p14="http://schemas.microsoft.com/office/powerpoint/2010/main" val="13484916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r>
              <a:rPr lang="en-US" noProof="0" dirty="0"/>
              <a:t>Diffusion profiles</a:t>
            </a:r>
          </a:p>
        </p:txBody>
      </p:sp>
      <p:sp>
        <p:nvSpPr>
          <p:cNvPr id="21" name="20 CuadroTexto"/>
          <p:cNvSpPr txBox="1"/>
          <p:nvPr/>
        </p:nvSpPr>
        <p:spPr>
          <a:xfrm>
            <a:off x="6425389" y="1851670"/>
            <a:ext cx="641603" cy="500138"/>
          </a:xfrm>
          <a:prstGeom prst="rect">
            <a:avLst/>
          </a:prstGeom>
          <a:noFill/>
        </p:spPr>
        <p:txBody>
          <a:bodyPr wrap="none" lIns="114300" tIns="57150" rIns="114300" bIns="57150" rtlCol="0">
            <a:spAutoFit/>
          </a:bodyPr>
          <a:lstStyle/>
          <a:p>
            <a:r>
              <a:rPr lang="en-US" sz="2500" b="1" dirty="0"/>
              <a:t>1D</a:t>
            </a:r>
            <a:endParaRPr lang="es-ES" sz="2500" b="1" dirty="0"/>
          </a:p>
        </p:txBody>
      </p:sp>
      <p:pic>
        <p:nvPicPr>
          <p:cNvPr id="1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t>From [Eon2007] </a:t>
            </a:r>
            <a:r>
              <a:rPr lang="en-US" sz="1400" i="1" dirty="0"/>
              <a:t>Advanced Techniques for Realistic Real-Time Skin Rendering</a:t>
            </a:r>
          </a:p>
        </p:txBody>
      </p:sp>
      <p:grpSp>
        <p:nvGrpSpPr>
          <p:cNvPr id="33" name="16 Grupo"/>
          <p:cNvGrpSpPr/>
          <p:nvPr/>
        </p:nvGrpSpPr>
        <p:grpSpPr>
          <a:xfrm>
            <a:off x="186248" y="1851670"/>
            <a:ext cx="4323839" cy="2253638"/>
            <a:chOff x="86003" y="1086206"/>
            <a:chExt cx="4458482" cy="2323816"/>
          </a:xfrm>
        </p:grpSpPr>
        <p:pic>
          <p:nvPicPr>
            <p:cNvPr id="34" name="16 Marcador de posición de imagen" descr="Untitled-1.png"/>
            <p:cNvPicPr>
              <a:picLocks noChangeAspect="1"/>
            </p:cNvPicPr>
            <p:nvPr/>
          </p:nvPicPr>
          <p:blipFill>
            <a:blip r:embed="rId4" cstate="print"/>
            <a:stretch>
              <a:fillRect/>
            </a:stretch>
          </p:blipFill>
          <p:spPr>
            <a:xfrm>
              <a:off x="86003" y="1086206"/>
              <a:ext cx="4458482" cy="2323816"/>
            </a:xfrm>
            <a:prstGeom prst="rect">
              <a:avLst/>
            </a:prstGeom>
            <a:solidFill>
              <a:srgbClr val="FFFFFF">
                <a:shade val="85000"/>
              </a:srgbClr>
            </a:solidFill>
            <a:ln w="88900" cap="sq">
              <a:solidFill>
                <a:srgbClr val="FFFFFF"/>
              </a:solidFill>
              <a:miter lim="800000"/>
            </a:ln>
            <a:effectLst/>
          </p:spPr>
        </p:pic>
        <p:sp>
          <p:nvSpPr>
            <p:cNvPr id="35" name="12 CuadroTexto"/>
            <p:cNvSpPr txBox="1"/>
            <p:nvPr/>
          </p:nvSpPr>
          <p:spPr>
            <a:xfrm>
              <a:off x="1725237" y="1110032"/>
              <a:ext cx="468334" cy="381643"/>
            </a:xfrm>
            <a:prstGeom prst="rect">
              <a:avLst/>
            </a:prstGeom>
            <a:noFill/>
          </p:spPr>
          <p:txBody>
            <a:bodyPr wrap="none" rtlCol="0">
              <a:spAutoFit/>
            </a:bodyPr>
            <a:lstStyle/>
            <a:p>
              <a:r>
                <a:rPr lang="en-US" sz="2500" b="1" dirty="0"/>
                <a:t>4D</a:t>
              </a:r>
              <a:endParaRPr lang="es-ES" sz="2500" b="1" dirty="0"/>
            </a:p>
          </p:txBody>
        </p:sp>
        <p:sp>
          <p:nvSpPr>
            <p:cNvPr id="36" name="13 CuadroTexto"/>
            <p:cNvSpPr txBox="1"/>
            <p:nvPr/>
          </p:nvSpPr>
          <p:spPr>
            <a:xfrm>
              <a:off x="3061629" y="1110032"/>
              <a:ext cx="468334" cy="381643"/>
            </a:xfrm>
            <a:prstGeom prst="rect">
              <a:avLst/>
            </a:prstGeom>
            <a:noFill/>
          </p:spPr>
          <p:txBody>
            <a:bodyPr wrap="none" rtlCol="0">
              <a:spAutoFit/>
            </a:bodyPr>
            <a:lstStyle/>
            <a:p>
              <a:r>
                <a:rPr lang="en-US" sz="2500" b="1" dirty="0"/>
                <a:t>8D</a:t>
              </a:r>
              <a:endParaRPr lang="es-ES" sz="2500" b="1" dirty="0"/>
            </a:p>
          </p:txBody>
        </p:sp>
        <p:sp>
          <p:nvSpPr>
            <p:cNvPr id="37" name="14 CuadroTexto"/>
            <p:cNvSpPr txBox="1"/>
            <p:nvPr/>
          </p:nvSpPr>
          <p:spPr>
            <a:xfrm>
              <a:off x="1637166" y="3009912"/>
              <a:ext cx="519630" cy="258532"/>
            </a:xfrm>
            <a:prstGeom prst="rect">
              <a:avLst/>
            </a:prstGeom>
            <a:noFill/>
          </p:spPr>
          <p:txBody>
            <a:bodyPr wrap="none" rtlCol="0">
              <a:spAutoFit/>
            </a:bodyPr>
            <a:lstStyle/>
            <a:p>
              <a:r>
                <a:rPr lang="es-ES" sz="1500" b="1" dirty="0"/>
                <a:t>BRDF</a:t>
              </a:r>
            </a:p>
          </p:txBody>
        </p:sp>
        <p:sp>
          <p:nvSpPr>
            <p:cNvPr id="38" name="15 CuadroTexto"/>
            <p:cNvSpPr txBox="1"/>
            <p:nvPr/>
          </p:nvSpPr>
          <p:spPr>
            <a:xfrm>
              <a:off x="2880490" y="3009913"/>
              <a:ext cx="686342" cy="258532"/>
            </a:xfrm>
            <a:prstGeom prst="rect">
              <a:avLst/>
            </a:prstGeom>
            <a:noFill/>
          </p:spPr>
          <p:txBody>
            <a:bodyPr wrap="none" rtlCol="0">
              <a:spAutoFit/>
            </a:bodyPr>
            <a:lstStyle/>
            <a:p>
              <a:r>
                <a:rPr lang="es-ES" sz="1500" b="1" dirty="0"/>
                <a:t>BSSRDF</a:t>
              </a:r>
            </a:p>
          </p:txBody>
        </p:sp>
      </p:grpSp>
      <p:pic>
        <p:nvPicPr>
          <p:cNvPr id="7" name="16 Marcador de posición de imagen" descr="Untitled-1.png"/>
          <p:cNvPicPr>
            <a:picLocks noChangeAspect="1"/>
          </p:cNvPicPr>
          <p:nvPr/>
        </p:nvPicPr>
        <p:blipFill>
          <a:blip r:embed="rId5" cstate="print"/>
          <a:stretch>
            <a:fillRect/>
          </a:stretch>
        </p:blipFill>
        <p:spPr>
          <a:xfrm>
            <a:off x="4548187" y="2425402"/>
            <a:ext cx="4396009" cy="1830339"/>
          </a:xfrm>
          <a:prstGeom prst="rect">
            <a:avLst/>
          </a:prstGeom>
          <a:solidFill>
            <a:srgbClr val="FFFFFF">
              <a:shade val="85000"/>
            </a:srgbClr>
          </a:solidFill>
          <a:ln w="88900" cap="sq">
            <a:solidFill>
              <a:srgbClr val="FFFFFF"/>
            </a:solidFill>
            <a:miter lim="800000"/>
          </a:ln>
          <a:effectLst/>
        </p:spPr>
      </p:pic>
      <p:sp>
        <p:nvSpPr>
          <p:cNvPr id="2" name="Rectangle 1"/>
          <p:cNvSpPr/>
          <p:nvPr/>
        </p:nvSpPr>
        <p:spPr>
          <a:xfrm>
            <a:off x="6999041" y="1984569"/>
            <a:ext cx="1145570" cy="307777"/>
          </a:xfrm>
          <a:prstGeom prst="rect">
            <a:avLst/>
          </a:prstGeom>
        </p:spPr>
        <p:txBody>
          <a:bodyPr wrap="none">
            <a:spAutoFit/>
          </a:bodyPr>
          <a:lstStyle/>
          <a:p>
            <a:r>
              <a:rPr lang="en-US" sz="1400" dirty="0"/>
              <a:t>[Henrik2001]</a:t>
            </a:r>
            <a:endParaRPr lang="es-ES" sz="1400" dirty="0"/>
          </a:p>
        </p:txBody>
      </p:sp>
    </p:spTree>
    <p:extLst>
      <p:ext uri="{BB962C8B-B14F-4D97-AF65-F5344CB8AC3E}">
        <p14:creationId xmlns:p14="http://schemas.microsoft.com/office/powerpoint/2010/main" val="17808451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3" cstate="print"/>
          <a:stretch>
            <a:fillRect/>
          </a:stretch>
        </p:blipFill>
        <p:spPr bwMode="auto">
          <a:xfrm>
            <a:off x="2374481" y="1275606"/>
            <a:ext cx="4395039" cy="2520280"/>
          </a:xfrm>
          <a:prstGeom prst="rect">
            <a:avLst/>
          </a:prstGeom>
          <a:noFill/>
          <a:ln>
            <a:noFill/>
          </a:ln>
        </p:spPr>
      </p:pic>
      <p:sp>
        <p:nvSpPr>
          <p:cNvPr id="3" name="Title 2"/>
          <p:cNvSpPr>
            <a:spLocks noGrp="1"/>
          </p:cNvSpPr>
          <p:nvPr>
            <p:ph type="title"/>
          </p:nvPr>
        </p:nvSpPr>
        <p:spPr/>
        <p:txBody>
          <a:bodyPr/>
          <a:lstStyle/>
          <a:p>
            <a:r>
              <a:rPr lang="en-US" dirty="0"/>
              <a:t>Irradiance Map</a:t>
            </a:r>
            <a:endParaRPr lang="es-ES" dirty="0"/>
          </a:p>
        </p:txBody>
      </p:sp>
      <p:sp>
        <p:nvSpPr>
          <p:cNvPr id="4"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t>From [Eon2007] </a:t>
            </a:r>
            <a:r>
              <a:rPr lang="en-US" sz="1400" i="1" dirty="0"/>
              <a:t>Advanced Techniques for Realistic Real-Time Skin Rendering</a:t>
            </a:r>
          </a:p>
        </p:txBody>
      </p:sp>
    </p:spTree>
    <p:extLst>
      <p:ext uri="{BB962C8B-B14F-4D97-AF65-F5344CB8AC3E}">
        <p14:creationId xmlns:p14="http://schemas.microsoft.com/office/powerpoint/2010/main" val="405871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3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13285813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Approximating profiles with Gaussians</a:t>
            </a:r>
            <a:endParaRPr lang="es-ES" dirty="0"/>
          </a:p>
        </p:txBody>
      </p:sp>
      <p:pic>
        <p:nvPicPr>
          <p:cNvPr id="6" name="16 Marcador de posición de imagen" descr="Untitled-1.png"/>
          <p:cNvPicPr>
            <a:picLocks noChangeAspect="1"/>
          </p:cNvPicPr>
          <p:nvPr/>
        </p:nvPicPr>
        <p:blipFill>
          <a:blip r:embed="rId3" cstate="print"/>
          <a:stretch>
            <a:fillRect/>
          </a:stretch>
        </p:blipFill>
        <p:spPr>
          <a:xfrm>
            <a:off x="2051720" y="1347614"/>
            <a:ext cx="5172333" cy="792088"/>
          </a:xfrm>
          <a:prstGeom prst="rect">
            <a:avLst/>
          </a:prstGeom>
          <a:solidFill>
            <a:srgbClr val="FFFFFF">
              <a:shade val="85000"/>
            </a:srgbClr>
          </a:solidFill>
          <a:ln w="88900" cap="sq">
            <a:noFill/>
            <a:miter lim="800000"/>
          </a:ln>
          <a:effectLst/>
        </p:spPr>
      </p:pic>
      <p:pic>
        <p:nvPicPr>
          <p:cNvPr id="7" name="16 Marcador de posición de imagen" descr="Untitled-1.png"/>
          <p:cNvPicPr>
            <a:picLocks noChangeAspect="1"/>
          </p:cNvPicPr>
          <p:nvPr/>
        </p:nvPicPr>
        <p:blipFill>
          <a:blip r:embed="rId4" cstate="print"/>
          <a:stretch>
            <a:fillRect/>
          </a:stretch>
        </p:blipFill>
        <p:spPr>
          <a:xfrm>
            <a:off x="2515503" y="2139702"/>
            <a:ext cx="4244767" cy="2678063"/>
          </a:xfrm>
          <a:prstGeom prst="rect">
            <a:avLst/>
          </a:prstGeom>
          <a:noFill/>
          <a:ln>
            <a:noFill/>
          </a:ln>
        </p:spPr>
      </p:pic>
      <p:sp>
        <p:nvSpPr>
          <p:cNvPr id="5"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t>From [Eon2007] </a:t>
            </a:r>
            <a:r>
              <a:rPr lang="en-US" sz="1400" i="1" dirty="0"/>
              <a:t>Advanced Techniques for Realistic Real-Time Skin Rendering</a:t>
            </a:r>
          </a:p>
        </p:txBody>
      </p:sp>
    </p:spTree>
    <p:extLst>
      <p:ext uri="{BB962C8B-B14F-4D97-AF65-F5344CB8AC3E}">
        <p14:creationId xmlns:p14="http://schemas.microsoft.com/office/powerpoint/2010/main" val="37249801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endParaRPr lang="es-ES" dirty="0"/>
          </a:p>
        </p:txBody>
      </p:sp>
      <p:sp>
        <p:nvSpPr>
          <p:cNvPr id="3" name="Content Placeholder 2"/>
          <p:cNvSpPr>
            <a:spLocks noGrp="1"/>
          </p:cNvSpPr>
          <p:nvPr>
            <p:ph idx="1"/>
          </p:nvPr>
        </p:nvSpPr>
        <p:spPr/>
        <p:txBody>
          <a:bodyPr/>
          <a:lstStyle/>
          <a:p>
            <a:r>
              <a:rPr lang="en-US" dirty="0"/>
              <a:t>Still not practical for games:</a:t>
            </a:r>
          </a:p>
          <a:p>
            <a:pPr lvl="1"/>
            <a:r>
              <a:rPr lang="en-US" dirty="0"/>
              <a:t>Blurring in texture space is costly</a:t>
            </a:r>
          </a:p>
          <a:p>
            <a:pPr lvl="1"/>
            <a:r>
              <a:rPr lang="en-US" dirty="0">
                <a:solidFill>
                  <a:schemeClr val="bg1">
                    <a:lumMod val="75000"/>
                  </a:schemeClr>
                </a:solidFill>
              </a:rPr>
              <a:t>Six Gaussians are still expensive</a:t>
            </a:r>
          </a:p>
          <a:p>
            <a:endParaRPr lang="es-ES" dirty="0"/>
          </a:p>
        </p:txBody>
      </p:sp>
    </p:spTree>
    <p:extLst>
      <p:ext uri="{BB962C8B-B14F-4D97-AF65-F5344CB8AC3E}">
        <p14:creationId xmlns:p14="http://schemas.microsoft.com/office/powerpoint/2010/main" val="32088156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2015716" y="1419622"/>
            <a:ext cx="5112568" cy="3443572"/>
            <a:chOff x="433965" y="892484"/>
            <a:chExt cx="4897184" cy="3298516"/>
          </a:xfrm>
          <a:effectLst/>
        </p:grpSpPr>
        <p:sp>
          <p:nvSpPr>
            <p:cNvPr id="3" name="7 CuadroTexto"/>
            <p:cNvSpPr txBox="1"/>
            <p:nvPr/>
          </p:nvSpPr>
          <p:spPr>
            <a:xfrm>
              <a:off x="433965" y="1796198"/>
              <a:ext cx="1458547" cy="327118"/>
            </a:xfrm>
            <a:prstGeom prst="rect">
              <a:avLst/>
            </a:prstGeom>
            <a:noFill/>
          </p:spPr>
          <p:txBody>
            <a:bodyPr wrap="none" lIns="65306" tIns="32653" rIns="65306" bIns="32653" rtlCol="0">
              <a:spAutoFit/>
            </a:bodyPr>
            <a:lstStyle/>
            <a:p>
              <a:r>
                <a:rPr lang="en-US" sz="1050" dirty="0"/>
                <a:t>Texture Space</a:t>
              </a:r>
            </a:p>
          </p:txBody>
        </p:sp>
        <p:sp>
          <p:nvSpPr>
            <p:cNvPr id="4" name="8 CuadroTexto"/>
            <p:cNvSpPr txBox="1"/>
            <p:nvPr/>
          </p:nvSpPr>
          <p:spPr>
            <a:xfrm>
              <a:off x="433965" y="3276600"/>
              <a:ext cx="1416193" cy="327118"/>
            </a:xfrm>
            <a:prstGeom prst="rect">
              <a:avLst/>
            </a:prstGeom>
            <a:noFill/>
          </p:spPr>
          <p:txBody>
            <a:bodyPr wrap="none" lIns="65306" tIns="32653" rIns="65306" bIns="32653" rtlCol="0">
              <a:spAutoFit/>
            </a:bodyPr>
            <a:lstStyle/>
            <a:p>
              <a:r>
                <a:rPr lang="en-US" sz="1050" dirty="0"/>
                <a:t>Screen Space</a:t>
              </a:r>
            </a:p>
          </p:txBody>
        </p:sp>
        <p:pic>
          <p:nvPicPr>
            <p:cNvPr id="5"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926401" y="1227772"/>
              <a:ext cx="3404748" cy="2963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11 CuadroTexto"/>
            <p:cNvSpPr txBox="1"/>
            <p:nvPr/>
          </p:nvSpPr>
          <p:spPr>
            <a:xfrm>
              <a:off x="1925207" y="892484"/>
              <a:ext cx="1131899" cy="316416"/>
            </a:xfrm>
            <a:prstGeom prst="rect">
              <a:avLst/>
            </a:prstGeom>
            <a:noFill/>
          </p:spPr>
          <p:txBody>
            <a:bodyPr wrap="square" lIns="65306" tIns="32653" rIns="65306" bIns="32653" rtlCol="0">
              <a:spAutoFit/>
            </a:bodyPr>
            <a:lstStyle/>
            <a:p>
              <a:r>
                <a:rPr lang="en-US" sz="1000" dirty="0"/>
                <a:t>Gaussian 0</a:t>
              </a:r>
            </a:p>
          </p:txBody>
        </p:sp>
        <p:sp>
          <p:nvSpPr>
            <p:cNvPr id="7" name="12 CuadroTexto"/>
            <p:cNvSpPr txBox="1"/>
            <p:nvPr/>
          </p:nvSpPr>
          <p:spPr>
            <a:xfrm>
              <a:off x="3092585" y="892484"/>
              <a:ext cx="1145948" cy="316416"/>
            </a:xfrm>
            <a:prstGeom prst="rect">
              <a:avLst/>
            </a:prstGeom>
            <a:noFill/>
          </p:spPr>
          <p:txBody>
            <a:bodyPr wrap="square" lIns="65306" tIns="32653" rIns="65306" bIns="32653" rtlCol="0">
              <a:spAutoFit/>
            </a:bodyPr>
            <a:lstStyle/>
            <a:p>
              <a:r>
                <a:rPr lang="en-US" sz="1000" dirty="0"/>
                <a:t>Gaussian 3</a:t>
              </a:r>
            </a:p>
          </p:txBody>
        </p:sp>
        <p:sp>
          <p:nvSpPr>
            <p:cNvPr id="8" name="13 CuadroTexto"/>
            <p:cNvSpPr txBox="1"/>
            <p:nvPr/>
          </p:nvSpPr>
          <p:spPr>
            <a:xfrm>
              <a:off x="4238532" y="892484"/>
              <a:ext cx="1079574" cy="305716"/>
            </a:xfrm>
            <a:prstGeom prst="rect">
              <a:avLst/>
            </a:prstGeom>
            <a:noFill/>
          </p:spPr>
          <p:txBody>
            <a:bodyPr wrap="none" lIns="65306" tIns="32653" rIns="65306" bIns="32653" rtlCol="0">
              <a:spAutoFit/>
            </a:bodyPr>
            <a:lstStyle/>
            <a:p>
              <a:r>
                <a:rPr lang="en-US" sz="1000" dirty="0"/>
                <a:t>Gaussian 5</a:t>
              </a:r>
            </a:p>
          </p:txBody>
        </p:sp>
      </p:grpSp>
      <p:sp>
        <p:nvSpPr>
          <p:cNvPr id="9" name="Title 8"/>
          <p:cNvSpPr>
            <a:spLocks noGrp="1"/>
          </p:cNvSpPr>
          <p:nvPr>
            <p:ph type="title"/>
          </p:nvPr>
        </p:nvSpPr>
        <p:spPr/>
        <p:txBody>
          <a:bodyPr/>
          <a:lstStyle/>
          <a:p>
            <a:r>
              <a:rPr lang="en-US" dirty="0"/>
              <a:t>Blurring in Screen Space</a:t>
            </a:r>
            <a:endParaRPr lang="es-ES" dirty="0"/>
          </a:p>
        </p:txBody>
      </p:sp>
    </p:spTree>
    <p:extLst>
      <p:ext uri="{BB962C8B-B14F-4D97-AF65-F5344CB8AC3E}">
        <p14:creationId xmlns:p14="http://schemas.microsoft.com/office/powerpoint/2010/main" val="40132872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endParaRPr lang="es-ES" dirty="0"/>
          </a:p>
        </p:txBody>
      </p:sp>
      <p:sp>
        <p:nvSpPr>
          <p:cNvPr id="3" name="Content Placeholder 2"/>
          <p:cNvSpPr>
            <a:spLocks noGrp="1"/>
          </p:cNvSpPr>
          <p:nvPr>
            <p:ph idx="1"/>
          </p:nvPr>
        </p:nvSpPr>
        <p:spPr/>
        <p:txBody>
          <a:bodyPr/>
          <a:lstStyle/>
          <a:p>
            <a:r>
              <a:rPr lang="en-US" dirty="0"/>
              <a:t>Still not practical for games:</a:t>
            </a:r>
          </a:p>
          <a:p>
            <a:pPr lvl="1"/>
            <a:r>
              <a:rPr lang="en-US" dirty="0">
                <a:solidFill>
                  <a:schemeClr val="bg1">
                    <a:lumMod val="75000"/>
                  </a:schemeClr>
                </a:solidFill>
              </a:rPr>
              <a:t>Blurring in texture space is costly</a:t>
            </a:r>
          </a:p>
          <a:p>
            <a:pPr lvl="1"/>
            <a:r>
              <a:rPr lang="en-US" dirty="0"/>
              <a:t>Six Gaussians are still expensive</a:t>
            </a:r>
          </a:p>
          <a:p>
            <a:endParaRPr lang="es-ES" dirty="0"/>
          </a:p>
        </p:txBody>
      </p:sp>
    </p:spTree>
    <p:extLst>
      <p:ext uri="{BB962C8B-B14F-4D97-AF65-F5344CB8AC3E}">
        <p14:creationId xmlns:p14="http://schemas.microsoft.com/office/powerpoint/2010/main" val="40845597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Separable Approximation</a:t>
            </a:r>
            <a:endParaRPr lang="es-ES" dirty="0"/>
          </a:p>
        </p:txBody>
      </p:sp>
      <p:pic>
        <p:nvPicPr>
          <p:cNvPr id="8" name="Picture 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3419872" y="1563638"/>
            <a:ext cx="2732603" cy="2962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p:cNvSpPr txBox="1"/>
          <p:nvPr/>
        </p:nvSpPr>
        <p:spPr>
          <a:xfrm>
            <a:off x="1213186" y="2191759"/>
            <a:ext cx="2206686" cy="281387"/>
          </a:xfrm>
          <a:prstGeom prst="rect">
            <a:avLst/>
          </a:prstGeom>
          <a:noFill/>
        </p:spPr>
        <p:txBody>
          <a:bodyPr wrap="none" lIns="65306" tIns="32653" rIns="65306" bIns="32653" rtlCol="0">
            <a:spAutoFit/>
          </a:bodyPr>
          <a:lstStyle/>
          <a:p>
            <a:r>
              <a:rPr lang="en-US" sz="1400" dirty="0"/>
              <a:t>Non-Separable Convolution</a:t>
            </a:r>
          </a:p>
        </p:txBody>
      </p:sp>
      <p:sp>
        <p:nvSpPr>
          <p:cNvPr id="10" name="9 CuadroTexto"/>
          <p:cNvSpPr txBox="1"/>
          <p:nvPr/>
        </p:nvSpPr>
        <p:spPr>
          <a:xfrm>
            <a:off x="1517779" y="3588333"/>
            <a:ext cx="1934099" cy="281387"/>
          </a:xfrm>
          <a:prstGeom prst="rect">
            <a:avLst/>
          </a:prstGeom>
          <a:noFill/>
        </p:spPr>
        <p:txBody>
          <a:bodyPr wrap="square" lIns="65306" tIns="32653" rIns="65306" bIns="32653" rtlCol="0">
            <a:spAutoFit/>
          </a:bodyPr>
          <a:lstStyle/>
          <a:p>
            <a:r>
              <a:rPr lang="en-US" sz="1400" dirty="0"/>
              <a:t>Separable Convolution</a:t>
            </a:r>
          </a:p>
        </p:txBody>
      </p:sp>
      <p:sp>
        <p:nvSpPr>
          <p:cNvPr id="11" name="8 CuadroTexto"/>
          <p:cNvSpPr txBox="1"/>
          <p:nvPr/>
        </p:nvSpPr>
        <p:spPr>
          <a:xfrm>
            <a:off x="6342540" y="2191758"/>
            <a:ext cx="2477932" cy="342943"/>
          </a:xfrm>
          <a:prstGeom prst="rect">
            <a:avLst/>
          </a:prstGeom>
          <a:noFill/>
        </p:spPr>
        <p:txBody>
          <a:bodyPr wrap="square" lIns="65306" tIns="32653" rIns="65306" bIns="32653" rtlCol="0">
            <a:spAutoFit/>
          </a:bodyPr>
          <a:lstStyle/>
          <a:p>
            <a:pPr algn="ctr"/>
            <a:r>
              <a:rPr lang="en-US" dirty="0"/>
              <a:t>5 Gaussians = 10 Passes</a:t>
            </a:r>
          </a:p>
        </p:txBody>
      </p:sp>
      <p:sp>
        <p:nvSpPr>
          <p:cNvPr id="12" name="8 CuadroTexto"/>
          <p:cNvSpPr txBox="1"/>
          <p:nvPr/>
        </p:nvSpPr>
        <p:spPr>
          <a:xfrm>
            <a:off x="6326682" y="3542166"/>
            <a:ext cx="2509653" cy="342943"/>
          </a:xfrm>
          <a:prstGeom prst="rect">
            <a:avLst/>
          </a:prstGeom>
          <a:noFill/>
        </p:spPr>
        <p:txBody>
          <a:bodyPr wrap="none" lIns="65306" tIns="32653" rIns="65306" bIns="32653" rtlCol="0">
            <a:spAutoFit/>
          </a:bodyPr>
          <a:lstStyle/>
          <a:p>
            <a:pPr algn="ctr"/>
            <a:r>
              <a:rPr lang="en-US" dirty="0"/>
              <a:t>1 Convolution = 2 Passes</a:t>
            </a:r>
          </a:p>
        </p:txBody>
      </p:sp>
    </p:spTree>
    <p:extLst>
      <p:ext uri="{BB962C8B-B14F-4D97-AF65-F5344CB8AC3E}">
        <p14:creationId xmlns:p14="http://schemas.microsoft.com/office/powerpoint/2010/main" val="20629197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More Details</a:t>
            </a:r>
          </a:p>
        </p:txBody>
      </p:sp>
      <p:sp>
        <p:nvSpPr>
          <p:cNvPr id="3" name="2 Marcador de contenido"/>
          <p:cNvSpPr>
            <a:spLocks noGrp="1"/>
          </p:cNvSpPr>
          <p:nvPr>
            <p:ph idx="1"/>
          </p:nvPr>
        </p:nvSpPr>
        <p:spPr/>
        <p:txBody>
          <a:bodyPr>
            <a:normAutofit fontScale="62500" lnSpcReduction="20000"/>
          </a:bodyPr>
          <a:lstStyle/>
          <a:p>
            <a:r>
              <a:rPr lang="en-US" noProof="0" dirty="0"/>
              <a:t>Original NVIDIA SSS technique worked in texture space, with 10 passes (5 Gaussians):</a:t>
            </a:r>
          </a:p>
          <a:p>
            <a:pPr lvl="1"/>
            <a:r>
              <a:rPr lang="en-US" noProof="0" dirty="0"/>
              <a:t>[Eon2007] </a:t>
            </a:r>
            <a:r>
              <a:rPr lang="en-US" i="1" noProof="0" dirty="0"/>
              <a:t>Advanced Techniques for Realistic Real-Time Skin Rendering</a:t>
            </a:r>
          </a:p>
          <a:p>
            <a:pPr lvl="1"/>
            <a:endParaRPr lang="en-US" noProof="0" dirty="0"/>
          </a:p>
          <a:p>
            <a:r>
              <a:rPr lang="en-US" noProof="0" dirty="0"/>
              <a:t>We shifted it to screen-space:</a:t>
            </a:r>
          </a:p>
          <a:p>
            <a:pPr lvl="1"/>
            <a:r>
              <a:rPr lang="en-US" noProof="0" dirty="0"/>
              <a:t>[Jimenez2009] </a:t>
            </a:r>
            <a:r>
              <a:rPr lang="en-US" i="1" noProof="0" dirty="0"/>
              <a:t>Screen-Space Perceptual Rendering of Human Skin</a:t>
            </a:r>
          </a:p>
          <a:p>
            <a:pPr lvl="1"/>
            <a:endParaRPr lang="en-US" i="1" noProof="0" dirty="0"/>
          </a:p>
          <a:p>
            <a:r>
              <a:rPr lang="en-US" noProof="0" dirty="0"/>
              <a:t>Then, we reduced it to 2 </a:t>
            </a:r>
            <a:r>
              <a:rPr lang="en-US" dirty="0"/>
              <a:t>passes</a:t>
            </a:r>
            <a:r>
              <a:rPr lang="en-US" noProof="0" dirty="0"/>
              <a:t>, in our separable SSS technique:</a:t>
            </a:r>
          </a:p>
          <a:p>
            <a:pPr lvl="1"/>
            <a:r>
              <a:rPr lang="en-US" dirty="0"/>
              <a:t>[Jimenez2012] </a:t>
            </a:r>
            <a:r>
              <a:rPr lang="en-US" i="1" dirty="0"/>
              <a:t>Separable Subsurface Scattering and Photorealistic Eyes Rendering</a:t>
            </a:r>
            <a:endParaRPr lang="en-US"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3334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Improving the Performance</a:t>
            </a:r>
          </a:p>
        </p:txBody>
      </p:sp>
      <p:sp>
        <p:nvSpPr>
          <p:cNvPr id="3" name="2 Rectángulo"/>
          <p:cNvSpPr/>
          <p:nvPr/>
        </p:nvSpPr>
        <p:spPr>
          <a:xfrm>
            <a:off x="2489474" y="1085958"/>
            <a:ext cx="4165054" cy="3718040"/>
          </a:xfrm>
          <a:prstGeom prst="rect">
            <a:avLst/>
          </a:prstGeom>
        </p:spPr>
        <p:txBody>
          <a:bodyPr wrap="square" lIns="81633" tIns="40816" rIns="81633" bIns="40816">
            <a:spAutoFit/>
          </a:bodyPr>
          <a:lstStyle/>
          <a:p>
            <a:r>
              <a:rPr lang="es-ES" sz="900" noProof="1">
                <a:solidFill>
                  <a:schemeClr val="tx1">
                    <a:lumMod val="50000"/>
                  </a:schemeClr>
                </a:solidFill>
                <a:latin typeface="Consolas" pitchFamily="49" charset="0"/>
                <a:cs typeface="Consolas" pitchFamily="49" charset="0"/>
              </a:rPr>
              <a:t>    float4 colorM = colorTex.Sample(PointSampler, texcoord);</a:t>
            </a:r>
          </a:p>
          <a:p>
            <a:endParaRPr lang="es-ES" sz="900" noProof="1">
              <a:solidFill>
                <a:schemeClr val="tx1">
                  <a:lumMod val="50000"/>
                </a:schemeClr>
              </a:solidFill>
              <a:latin typeface="Consolas" pitchFamily="49" charset="0"/>
              <a:cs typeface="Consolas" pitchFamily="49" charset="0"/>
            </a:endParaRPr>
          </a:p>
          <a:p>
            <a:r>
              <a:rPr lang="es-ES" sz="900" noProof="1">
                <a:solidFill>
                  <a:schemeClr val="tx1">
                    <a:lumMod val="50000"/>
                  </a:schemeClr>
                </a:solidFill>
                <a:latin typeface="Consolas" pitchFamily="49" charset="0"/>
                <a:cs typeface="Consolas" pitchFamily="49" charset="0"/>
              </a:rPr>
              <a:t>    if (initStencil)</a:t>
            </a:r>
          </a:p>
          <a:p>
            <a:r>
              <a:rPr lang="es-ES" sz="900" noProof="1">
                <a:solidFill>
                  <a:schemeClr val="tx1">
                    <a:lumMod val="50000"/>
                  </a:schemeClr>
                </a:solidFill>
                <a:latin typeface="Consolas" pitchFamily="49" charset="0"/>
                <a:cs typeface="Consolas" pitchFamily="49" charset="0"/>
              </a:rPr>
              <a:t>        if (colorM.a == 0.0) discard;</a:t>
            </a:r>
          </a:p>
          <a:p>
            <a:endParaRPr lang="es-ES" sz="900" noProof="1">
              <a:solidFill>
                <a:schemeClr val="tx1">
                  <a:lumMod val="50000"/>
                </a:schemeClr>
              </a:solidFill>
              <a:latin typeface="Consolas" pitchFamily="49" charset="0"/>
              <a:cs typeface="Consolas" pitchFamily="49" charset="0"/>
            </a:endParaRPr>
          </a:p>
          <a:p>
            <a:r>
              <a:rPr lang="es-ES" sz="900" noProof="1">
                <a:solidFill>
                  <a:schemeClr val="tx1">
                    <a:lumMod val="50000"/>
                  </a:schemeClr>
                </a:solidFill>
                <a:latin typeface="Consolas" pitchFamily="49" charset="0"/>
                <a:cs typeface="Consolas" pitchFamily="49" charset="0"/>
              </a:rPr>
              <a:t>    float depthM = depthTex.Sample(PointSampler, texcoord);</a:t>
            </a:r>
          </a:p>
          <a:p>
            <a:r>
              <a:rPr lang="es-ES" sz="900" noProof="1">
                <a:solidFill>
                  <a:schemeClr val="tx1">
                    <a:lumMod val="50000"/>
                  </a:schemeClr>
                </a:solidFill>
                <a:latin typeface="Consolas" pitchFamily="49" charset="0"/>
                <a:cs typeface="Consolas" pitchFamily="49" charset="0"/>
              </a:rPr>
              <a:t>    float2 finalStep = colorM.a * step / depthM;</a:t>
            </a:r>
          </a:p>
          <a:p>
            <a:endParaRPr lang="es-ES" sz="900" noProof="1">
              <a:solidFill>
                <a:schemeClr val="tx1">
                  <a:lumMod val="50000"/>
                </a:schemeClr>
              </a:solidFill>
              <a:latin typeface="Consolas" pitchFamily="49" charset="0"/>
              <a:cs typeface="Consolas" pitchFamily="49" charset="0"/>
            </a:endParaRPr>
          </a:p>
          <a:p>
            <a:r>
              <a:rPr lang="es-ES" sz="900" noProof="1">
                <a:solidFill>
                  <a:schemeClr val="tx1">
                    <a:lumMod val="50000"/>
                  </a:schemeClr>
                </a:solidFill>
                <a:latin typeface="Consolas" pitchFamily="49" charset="0"/>
                <a:cs typeface="Consolas" pitchFamily="49" charset="0"/>
              </a:rPr>
              <a:t>    float4 colorBlurred = colorM;</a:t>
            </a:r>
          </a:p>
          <a:p>
            <a:r>
              <a:rPr lang="es-ES" sz="900" noProof="1">
                <a:solidFill>
                  <a:schemeClr val="tx1">
                    <a:lumMod val="50000"/>
                  </a:schemeClr>
                </a:solidFill>
                <a:latin typeface="Consolas" pitchFamily="49" charset="0"/>
                <a:cs typeface="Consolas" pitchFamily="49" charset="0"/>
              </a:rPr>
              <a:t>    colorBlurred.rgb *= kernel[0].rgb;</a:t>
            </a:r>
          </a:p>
          <a:p>
            <a:endParaRPr lang="es-ES" sz="900" noProof="1">
              <a:solidFill>
                <a:schemeClr val="tx1">
                  <a:lumMod val="50000"/>
                </a:schemeClr>
              </a:solidFill>
              <a:latin typeface="Consolas" pitchFamily="49" charset="0"/>
              <a:cs typeface="Consolas" pitchFamily="49" charset="0"/>
            </a:endParaRPr>
          </a:p>
          <a:p>
            <a:r>
              <a:rPr lang="es-ES" sz="900" noProof="1">
                <a:solidFill>
                  <a:schemeClr val="tx1">
                    <a:lumMod val="50000"/>
                  </a:schemeClr>
                </a:solidFill>
                <a:latin typeface="Consolas" pitchFamily="49" charset="0"/>
                <a:cs typeface="Consolas" pitchFamily="49" charset="0"/>
              </a:rPr>
              <a:t>    [unroll]</a:t>
            </a:r>
          </a:p>
          <a:p>
            <a:r>
              <a:rPr lang="es-ES" sz="900" noProof="1">
                <a:solidFill>
                  <a:schemeClr val="tx1">
                    <a:lumMod val="50000"/>
                  </a:schemeClr>
                </a:solidFill>
                <a:latin typeface="Consolas" pitchFamily="49" charset="0"/>
                <a:cs typeface="Consolas" pitchFamily="49" charset="0"/>
              </a:rPr>
              <a:t>    for (int i = 1; i &lt; N_SAMPLES; i++) {</a:t>
            </a:r>
          </a:p>
          <a:p>
            <a:r>
              <a:rPr lang="es-ES" sz="900" noProof="1">
                <a:solidFill>
                  <a:schemeClr val="tx1">
                    <a:lumMod val="50000"/>
                  </a:schemeClr>
                </a:solidFill>
                <a:latin typeface="Consolas" pitchFamily="49" charset="0"/>
                <a:cs typeface="Consolas" pitchFamily="49" charset="0"/>
              </a:rPr>
              <a:t>        float2 offset = texcoord + kernel[i].a * finalStep;</a:t>
            </a:r>
          </a:p>
          <a:p>
            <a:r>
              <a:rPr lang="es-ES" sz="900" noProof="1">
                <a:solidFill>
                  <a:srgbClr val="FF0000"/>
                </a:solidFill>
                <a:latin typeface="Consolas" pitchFamily="49" charset="0"/>
                <a:cs typeface="Consolas" pitchFamily="49" charset="0"/>
              </a:rPr>
              <a:t>        float4 color = colorTex.Sample(LinearSampler, offset);</a:t>
            </a:r>
          </a:p>
          <a:p>
            <a:endParaRPr lang="es-ES" sz="900" noProof="1">
              <a:solidFill>
                <a:schemeClr val="tx1">
                  <a:lumMod val="50000"/>
                </a:schemeClr>
              </a:solidFill>
              <a:latin typeface="Consolas" pitchFamily="49" charset="0"/>
              <a:cs typeface="Consolas" pitchFamily="49" charset="0"/>
            </a:endParaRPr>
          </a:p>
          <a:p>
            <a:r>
              <a:rPr lang="es-ES" sz="900" noProof="1">
                <a:solidFill>
                  <a:schemeClr val="tx1">
                    <a:lumMod val="50000"/>
                  </a:schemeClr>
                </a:solidFill>
                <a:latin typeface="Consolas" pitchFamily="49" charset="0"/>
                <a:cs typeface="Consolas" pitchFamily="49" charset="0"/>
              </a:rPr>
              <a:t>        #if FOLLOW_SURFACE == 1</a:t>
            </a:r>
          </a:p>
          <a:p>
            <a:r>
              <a:rPr lang="es-ES" sz="900" noProof="1">
                <a:solidFill>
                  <a:srgbClr val="FF0000"/>
                </a:solidFill>
                <a:latin typeface="Consolas" pitchFamily="49" charset="0"/>
                <a:cs typeface="Consolas" pitchFamily="49" charset="0"/>
              </a:rPr>
              <a:t>        float depth = depthTex.Sample(LinearSampler, offset);</a:t>
            </a:r>
          </a:p>
          <a:p>
            <a:r>
              <a:rPr lang="es-ES" sz="900" noProof="1">
                <a:solidFill>
                  <a:schemeClr val="tx1">
                    <a:lumMod val="50000"/>
                  </a:schemeClr>
                </a:solidFill>
                <a:latin typeface="Consolas" pitchFamily="49" charset="0"/>
                <a:cs typeface="Consolas" pitchFamily="49" charset="0"/>
              </a:rPr>
              <a:t>        float s = saturate(0.5 * width * abs(depthM - depth));</a:t>
            </a:r>
          </a:p>
          <a:p>
            <a:r>
              <a:rPr lang="es-ES" sz="900" noProof="1">
                <a:solidFill>
                  <a:schemeClr val="tx1">
                    <a:lumMod val="50000"/>
                  </a:schemeClr>
                </a:solidFill>
                <a:latin typeface="Consolas" pitchFamily="49" charset="0"/>
                <a:cs typeface="Consolas" pitchFamily="49" charset="0"/>
              </a:rPr>
              <a:t>        color.rgb = lerp(color.rgb, colorM.rgb, s);</a:t>
            </a:r>
          </a:p>
          <a:p>
            <a:r>
              <a:rPr lang="es-ES" sz="900" noProof="1">
                <a:solidFill>
                  <a:schemeClr val="tx1">
                    <a:lumMod val="50000"/>
                  </a:schemeClr>
                </a:solidFill>
                <a:latin typeface="Consolas" pitchFamily="49" charset="0"/>
                <a:cs typeface="Consolas" pitchFamily="49" charset="0"/>
              </a:rPr>
              <a:t>        #endif</a:t>
            </a:r>
          </a:p>
          <a:p>
            <a:endParaRPr lang="es-ES" sz="900" noProof="1">
              <a:solidFill>
                <a:schemeClr val="tx1">
                  <a:lumMod val="50000"/>
                </a:schemeClr>
              </a:solidFill>
              <a:latin typeface="Consolas" pitchFamily="49" charset="0"/>
              <a:cs typeface="Consolas" pitchFamily="49" charset="0"/>
            </a:endParaRPr>
          </a:p>
          <a:p>
            <a:r>
              <a:rPr lang="es-ES" sz="900" noProof="1">
                <a:solidFill>
                  <a:schemeClr val="tx1">
                    <a:lumMod val="50000"/>
                  </a:schemeClr>
                </a:solidFill>
                <a:latin typeface="Consolas" pitchFamily="49" charset="0"/>
                <a:cs typeface="Consolas" pitchFamily="49" charset="0"/>
              </a:rPr>
              <a:t>        colorBlurred.rgb += kernel[i].rgb * color.rgb;</a:t>
            </a:r>
          </a:p>
          <a:p>
            <a:r>
              <a:rPr lang="es-ES" sz="900" noProof="1">
                <a:solidFill>
                  <a:schemeClr val="tx1">
                    <a:lumMod val="50000"/>
                  </a:schemeClr>
                </a:solidFill>
                <a:latin typeface="Consolas" pitchFamily="49" charset="0"/>
                <a:cs typeface="Consolas" pitchFamily="49" charset="0"/>
              </a:rPr>
              <a:t>    }</a:t>
            </a:r>
          </a:p>
          <a:p>
            <a:endParaRPr lang="es-ES" sz="900" noProof="1">
              <a:solidFill>
                <a:schemeClr val="tx1">
                  <a:lumMod val="50000"/>
                </a:schemeClr>
              </a:solidFill>
              <a:latin typeface="Consolas" pitchFamily="49" charset="0"/>
              <a:cs typeface="Consolas" pitchFamily="49" charset="0"/>
            </a:endParaRPr>
          </a:p>
          <a:p>
            <a:r>
              <a:rPr lang="es-ES" sz="900" noProof="1">
                <a:solidFill>
                  <a:schemeClr val="tx1">
                    <a:lumMod val="50000"/>
                  </a:schemeClr>
                </a:solidFill>
                <a:latin typeface="Consolas" pitchFamily="49" charset="0"/>
                <a:cs typeface="Consolas" pitchFamily="49" charset="0"/>
              </a:rPr>
              <a:t>    return colorBlurred;</a:t>
            </a:r>
          </a:p>
        </p:txBody>
      </p:sp>
      <p:sp>
        <p:nvSpPr>
          <p:cNvPr id="7"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lvl="1" algn="ctr">
              <a:spcBef>
                <a:spcPct val="0"/>
              </a:spcBef>
            </a:pPr>
            <a:r>
              <a:rPr lang="en-US" sz="1400" dirty="0"/>
              <a:t>From [Jimenez2012] </a:t>
            </a:r>
            <a:r>
              <a:rPr lang="en-US" sz="1400" i="1" dirty="0"/>
              <a:t>Separable Subsurface Scattering and Photorealistic Eyes Rendering</a:t>
            </a:r>
          </a:p>
          <a:p>
            <a:endParaRPr lang="en-US" sz="1400" i="1" dirty="0">
              <a:latin typeface="+mn-lt"/>
              <a:ea typeface="+mn-ea"/>
              <a:cs typeface="+mn-cs"/>
            </a:endParaRPr>
          </a:p>
        </p:txBody>
      </p:sp>
    </p:spTree>
    <p:extLst>
      <p:ext uri="{BB962C8B-B14F-4D97-AF65-F5344CB8AC3E}">
        <p14:creationId xmlns:p14="http://schemas.microsoft.com/office/powerpoint/2010/main" val="2211837633"/>
      </p:ext>
    </p:extLst>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3" name="Picture 2"/>
          <p:cNvPicPr>
            <a:picLocks noChangeArrowheads="1" noChangeAspect="1" noGrp="1"/>
          </p:cNvPicPr>
          <p:nvPr>
            <p:ph idx="2" sz="half"/>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b="-7" r="1"/>
          <a:stretch/>
        </p:blipFill>
        <p:spPr bwMode="auto">
          <a:xfrm>
            <a:off x="4810891" y="1200150"/>
            <a:ext cx="3713217"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p:txBody>
          <a:bodyPr/>
          <a:lstStyle/>
          <a:p>
            <a:r>
              <a:rPr dirty="0" lang="en-US" noProof="0"/>
              <a:t>Improving the Quality</a:t>
            </a:r>
          </a:p>
        </p:txBody>
      </p:sp>
      <p:sp>
        <p:nvSpPr>
          <p:cNvPr id="3" name="2 Marcador de contenido"/>
          <p:cNvSpPr>
            <a:spLocks noGrp="1"/>
          </p:cNvSpPr>
          <p:nvPr>
            <p:ph idx="1" sz="half"/>
          </p:nvPr>
        </p:nvSpPr>
        <p:spPr/>
        <p:txBody>
          <a:bodyPr>
            <a:normAutofit fontScale="85000" lnSpcReduction="10000"/>
          </a:bodyPr>
          <a:lstStyle/>
          <a:p>
            <a:r>
              <a:rPr dirty="0" lang="en-US" noProof="0"/>
              <a:t>In the separable SSS technique, we’re using a </a:t>
            </a:r>
            <a:r>
              <a:rPr dirty="0" lang="en-US"/>
              <a:t>non-symmetrical separable kernel to approximate a radially symmetric </a:t>
            </a:r>
            <a:r>
              <a:rPr dirty="0" lang="en-US" noProof="0"/>
              <a:t>non-separable kernel</a:t>
            </a:r>
          </a:p>
          <a:p>
            <a:pPr lvl="1"/>
            <a:r>
              <a:rPr dirty="0" lang="en-US" noProof="0"/>
              <a:t>In tight close ups, this can lead to cross-like patterns</a:t>
            </a:r>
          </a:p>
          <a:p>
            <a:pPr lvl="1"/>
            <a:r>
              <a:rPr dirty="0" lang="en-US" noProof="0"/>
              <a:t>Accentuates banding</a:t>
            </a:r>
          </a:p>
        </p:txBody>
      </p:sp>
      <p:sp>
        <p:nvSpPr>
          <p:cNvPr id="11" name="Oval 10"/>
          <p:cNvSpPr/>
          <p:nvPr/>
        </p:nvSpPr>
        <p:spPr>
          <a:xfrm>
            <a:off x="5724128" y="2139702"/>
            <a:ext cx="1656184" cy="1656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extLst>
      <p:ext uri="{BB962C8B-B14F-4D97-AF65-F5344CB8AC3E}">
        <p14:creationId xmlns:p14="http://schemas.microsoft.com/office/powerpoint/2010/main" val="36323272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Per Pixel Random Filter Axis</a:t>
            </a:r>
          </a:p>
        </p:txBody>
      </p:sp>
      <p:sp>
        <p:nvSpPr>
          <p:cNvPr id="3" name="2 Marcador de contenido"/>
          <p:cNvSpPr>
            <a:spLocks noGrp="1"/>
          </p:cNvSpPr>
          <p:nvPr>
            <p:ph sz="half" idx="1"/>
          </p:nvPr>
        </p:nvSpPr>
        <p:spPr/>
        <p:txBody>
          <a:bodyPr>
            <a:normAutofit lnSpcReduction="10000"/>
          </a:bodyPr>
          <a:lstStyle/>
          <a:p>
            <a:r>
              <a:rPr lang="en-US" dirty="0"/>
              <a:t>In [Huang2011] </a:t>
            </a:r>
            <a:r>
              <a:rPr lang="en-US" i="1" dirty="0"/>
              <a:t>Separable Approximation of Ambient Occlusion</a:t>
            </a:r>
            <a:r>
              <a:rPr lang="en-US" dirty="0"/>
              <a:t>, a per-pixel jitter is applied to rotate the axis for SSAO searches</a:t>
            </a:r>
          </a:p>
        </p:txBody>
      </p:sp>
      <p:pic>
        <p:nvPicPr>
          <p:cNvPr id="6"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473153"/>
            <a:ext cx="4038600" cy="2848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484005"/>
      </p:ext>
    </p:extLst>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33" name="Picture 7"/>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17" name="Text Placeholder 16"/>
          <p:cNvSpPr>
            <a:spLocks noGrp="1"/>
          </p:cNvSpPr>
          <p:nvPr>
            <p:ph idx="1" type="body"/>
          </p:nvPr>
        </p:nvSpPr>
        <p:spPr>
          <a:xfrm>
            <a:off x="775031" y="1079037"/>
            <a:ext cx="3737196" cy="443838"/>
          </a:xfrm>
        </p:spPr>
        <p:txBody>
          <a:bodyPr>
            <a:normAutofit/>
          </a:bodyPr>
          <a:lstStyle/>
          <a:p>
            <a:pPr algn="ctr"/>
            <a:r>
              <a:rPr dirty="0" lang="en-US" sz="1400"/>
              <a:t>Good for high frequency details (bumps)</a:t>
            </a:r>
            <a:endParaRPr dirty="0" lang="es-ES" sz="1400"/>
          </a:p>
        </p:txBody>
      </p:sp>
      <p:sp>
        <p:nvSpPr>
          <p:cNvPr id="8" name="Title 7"/>
          <p:cNvSpPr>
            <a:spLocks noGrp="1"/>
          </p:cNvSpPr>
          <p:nvPr>
            <p:ph type="title"/>
          </p:nvPr>
        </p:nvSpPr>
        <p:spPr>
          <a:xfrm>
            <a:off x="467544" y="203060"/>
            <a:ext cx="8229600" cy="857250"/>
          </a:xfrm>
        </p:spPr>
        <p:txBody>
          <a:bodyPr/>
          <a:lstStyle/>
          <a:p>
            <a:r>
              <a:rPr dirty="0" lang="en-US"/>
              <a:t>Randomization</a:t>
            </a:r>
            <a:endParaRPr dirty="0" lang="es-ES"/>
          </a:p>
        </p:txBody>
      </p:sp>
      <p:sp>
        <p:nvSpPr>
          <p:cNvPr id="20" name="Text Placeholder 19"/>
          <p:cNvSpPr>
            <a:spLocks noGrp="1"/>
          </p:cNvSpPr>
          <p:nvPr>
            <p:ph idx="3" sz="quarter" type="body"/>
          </p:nvPr>
        </p:nvSpPr>
        <p:spPr>
          <a:xfrm>
            <a:off x="4434469" y="1079037"/>
            <a:ext cx="3738664" cy="443838"/>
          </a:xfrm>
        </p:spPr>
        <p:txBody>
          <a:bodyPr>
            <a:normAutofit/>
          </a:bodyPr>
          <a:lstStyle/>
          <a:p>
            <a:pPr algn="ctr"/>
            <a:r>
              <a:rPr dirty="0" lang="en-US" sz="1400"/>
              <a:t>Bad for low frequency ones (shadows)</a:t>
            </a:r>
            <a:endParaRPr dirty="0" lang="es-ES" sz="1400"/>
          </a:p>
        </p:txBody>
      </p:sp>
      <p:pic>
        <p:nvPicPr>
          <p:cNvPr id="35" name="Picture 2"/>
          <p:cNvPicPr>
            <a:picLocks noChangeArrowheads="1" noChangeAspect="1" noGrp="1"/>
          </p:cNvPicPr>
          <p:nvPr>
            <p:ph idx="2" sz="half"/>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b="-7" r="1"/>
          <a:stretch/>
        </p:blipFill>
        <p:spPr bwMode="auto">
          <a:xfrm>
            <a:off x="1143941" y="1577810"/>
            <a:ext cx="2999376" cy="274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Content Placeholder 36"/>
          <p:cNvPicPr>
            <a:picLocks noChangeAspect="1" noGrp="1"/>
          </p:cNvPicPr>
          <p:nvPr>
            <p:ph idx="4" sz="quarter"/>
          </p:nvPr>
        </p:nvPicPr>
        <p:blipFill>
          <a:blip r:embed="rId6"/>
          <a:stretch>
            <a:fillRect/>
          </a:stretch>
        </p:blipFill>
        <p:spPr>
          <a:xfrm>
            <a:off x="4959283" y="1577809"/>
            <a:ext cx="2741587" cy="2741587"/>
          </a:xfrm>
          <a:prstGeom prst="rect">
            <a:avLst/>
          </a:prstGeom>
        </p:spPr>
      </p:pic>
    </p:spTree>
    <p:extLst>
      <p:ext uri="{BB962C8B-B14F-4D97-AF65-F5344CB8AC3E}">
        <p14:creationId xmlns:p14="http://schemas.microsoft.com/office/powerpoint/2010/main" val="2932539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0"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3285813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09283" y="627534"/>
            <a:ext cx="4525433" cy="3394075"/>
          </a:xfrm>
        </p:spPr>
      </p:pic>
      <p:sp>
        <p:nvSpPr>
          <p:cNvPr id="5" name="Title 4"/>
          <p:cNvSpPr>
            <a:spLocks noGrp="1"/>
          </p:cNvSpPr>
          <p:nvPr>
            <p:ph type="title"/>
          </p:nvPr>
        </p:nvSpPr>
        <p:spPr/>
        <p:txBody>
          <a:bodyPr>
            <a:normAutofit fontScale="90000"/>
          </a:bodyPr>
          <a:lstStyle/>
          <a:p>
            <a:r>
              <a:rPr lang="en-US" dirty="0"/>
              <a:t>Hybrid Jittered-Separable Approach</a:t>
            </a:r>
            <a:endParaRPr lang="es-ES" dirty="0"/>
          </a:p>
        </p:txBody>
      </p:sp>
      <p:pic>
        <p:nvPicPr>
          <p:cNvPr id="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66316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0"/>
            <a:ext cx="9144000" cy="5143500"/>
          </a:xfrm>
          <a:prstGeom prst="rect">
            <a:avLst/>
          </a:prstGeom>
        </p:spPr>
      </p:pic>
      <p:sp>
        <p:nvSpPr>
          <p:cNvPr id="5" name="4 CuadroTexto"/>
          <p:cNvSpPr txBox="1"/>
          <p:nvPr/>
        </p:nvSpPr>
        <p:spPr>
          <a:xfrm>
            <a:off x="14400" y="4582800"/>
            <a:ext cx="5006528" cy="584775"/>
          </a:xfrm>
          <a:prstGeom prst="rect">
            <a:avLst/>
          </a:prstGeom>
          <a:noFill/>
        </p:spPr>
        <p:txBody>
          <a:bodyPr wrap="square" rtlCol="0">
            <a:spAutoFit/>
          </a:bodyPr>
          <a:lstStyle/>
          <a:p>
            <a:r>
              <a:rPr lang="en-US" sz="3200" dirty="0">
                <a:solidFill>
                  <a:schemeClr val="bg1"/>
                </a:solidFill>
              </a:rPr>
              <a:t>Without Random Filter Axis</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3810996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5143501"/>
          </a:xfrm>
          <a:prstGeom prst="rect">
            <a:avLst/>
          </a:prstGeom>
        </p:spPr>
      </p:pic>
      <p:sp>
        <p:nvSpPr>
          <p:cNvPr id="7" name="6 CuadroTexto"/>
          <p:cNvSpPr txBox="1"/>
          <p:nvPr/>
        </p:nvSpPr>
        <p:spPr>
          <a:xfrm>
            <a:off x="14400" y="4582800"/>
            <a:ext cx="4430464" cy="584775"/>
          </a:xfrm>
          <a:prstGeom prst="rect">
            <a:avLst/>
          </a:prstGeom>
          <a:noFill/>
        </p:spPr>
        <p:txBody>
          <a:bodyPr wrap="square" rtlCol="0">
            <a:spAutoFit/>
          </a:bodyPr>
          <a:lstStyle/>
          <a:p>
            <a:r>
              <a:rPr lang="en-US" sz="3200" dirty="0">
                <a:solidFill>
                  <a:schemeClr val="bg1"/>
                </a:solidFill>
              </a:rPr>
              <a:t>With Random Filter Axis</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722580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dirty="0"/>
              <a:t>Applying the randomized rotation</a:t>
            </a:r>
          </a:p>
        </p:txBody>
      </p:sp>
      <p:sp>
        <p:nvSpPr>
          <p:cNvPr id="4" name="3 Rectángulo"/>
          <p:cNvSpPr/>
          <p:nvPr/>
        </p:nvSpPr>
        <p:spPr>
          <a:xfrm>
            <a:off x="1835696" y="1508499"/>
            <a:ext cx="5760640" cy="3129417"/>
          </a:xfrm>
          <a:prstGeom prst="rect">
            <a:avLst/>
          </a:prstGeom>
        </p:spPr>
        <p:txBody>
          <a:bodyPr wrap="square" lIns="81633" tIns="40816" rIns="81633" bIns="40816">
            <a:spAutoFit/>
          </a:bodyPr>
          <a:lstStyle/>
          <a:p>
            <a:r>
              <a:rPr lang="en-GB" sz="900" noProof="1">
                <a:latin typeface="Consolas" pitchFamily="49" charset="0"/>
                <a:cs typeface="Consolas" pitchFamily="49" charset="0"/>
              </a:rPr>
              <a:t>...</a:t>
            </a:r>
          </a:p>
          <a:p>
            <a:endParaRPr lang="en-GB" sz="900" noProof="1">
              <a:solidFill>
                <a:schemeClr val="accent6"/>
              </a:solidFill>
              <a:latin typeface="Consolas" pitchFamily="49" charset="0"/>
              <a:cs typeface="Consolas" pitchFamily="49" charset="0"/>
            </a:endParaRPr>
          </a:p>
          <a:p>
            <a:r>
              <a:rPr lang="en-GB" sz="900" noProof="1">
                <a:solidFill>
                  <a:srgbClr val="FF0000"/>
                </a:solidFill>
                <a:latin typeface="Consolas" pitchFamily="49" charset="0"/>
                <a:cs typeface="Consolas" pitchFamily="49" charset="0"/>
              </a:rPr>
              <a:t>float2 jitter = samplingNoiseTex.Sample(WrapSampler, svPosition * (1.0 / 64.0));</a:t>
            </a:r>
          </a:p>
          <a:p>
            <a:r>
              <a:rPr lang="en-GB" sz="900" noProof="1">
                <a:solidFill>
                  <a:srgbClr val="FF0000"/>
                </a:solidFill>
                <a:latin typeface="Consolas" pitchFamily="49" charset="0"/>
                <a:cs typeface="Consolas" pitchFamily="49" charset="0"/>
              </a:rPr>
              <a:t>float2x2 rotationMatrix = float2x2(jitter.x, jitter.y, -jitter.y, jitter.x);</a:t>
            </a:r>
          </a:p>
          <a:p>
            <a:r>
              <a:rPr lang="en-GB" sz="900" noProof="1">
                <a:solidFill>
                  <a:srgbClr val="FF0000"/>
                </a:solidFill>
                <a:latin typeface="Consolas" pitchFamily="49" charset="0"/>
                <a:cs typeface="Consolas" pitchFamily="49" charset="0"/>
              </a:rPr>
              <a:t>float2x2 identityMatrix = float2x2(1.0, 0.0, 0.0, 1.0);</a:t>
            </a:r>
          </a:p>
          <a:p>
            <a:endParaRPr lang="en-GB" sz="900" noProof="1">
              <a:latin typeface="Consolas" pitchFamily="49" charset="0"/>
              <a:cs typeface="Consolas" pitchFamily="49" charset="0"/>
            </a:endParaRPr>
          </a:p>
          <a:p>
            <a:r>
              <a:rPr lang="en-GB" sz="900" noProof="1">
                <a:latin typeface="Consolas" pitchFamily="49" charset="0"/>
                <a:cs typeface="Consolas" pitchFamily="49" charset="0"/>
              </a:rPr>
              <a:t>for (int i = 1; i &lt; SSSS_BLUR_SAMPLE_COUNT; i++) {</a:t>
            </a:r>
            <a:endParaRPr lang="en-GB" sz="900" noProof="1">
              <a:solidFill>
                <a:schemeClr val="tx1">
                  <a:lumMod val="50000"/>
                </a:schemeClr>
              </a:solidFill>
              <a:latin typeface="Consolas" pitchFamily="49" charset="0"/>
              <a:cs typeface="Consolas" pitchFamily="49" charset="0"/>
            </a:endParaRPr>
          </a:p>
          <a:p>
            <a:r>
              <a:rPr lang="en-GB" sz="900" noProof="1">
                <a:solidFill>
                  <a:schemeClr val="tx1">
                    <a:lumMod val="50000"/>
                  </a:schemeClr>
                </a:solidFill>
                <a:latin typeface="Consolas" pitchFamily="49" charset="0"/>
                <a:cs typeface="Consolas" pitchFamily="49" charset="0"/>
              </a:rPr>
              <a:t>    float2 offset = kernel[i].a * finalStep;</a:t>
            </a:r>
          </a:p>
          <a:p>
            <a:endParaRPr lang="en-GB" sz="900" noProof="1">
              <a:latin typeface="Consolas" pitchFamily="49" charset="0"/>
              <a:cs typeface="Consolas" pitchFamily="49" charset="0"/>
            </a:endParaRPr>
          </a:p>
          <a:p>
            <a:r>
              <a:rPr lang="en-GB" sz="900" noProof="1">
                <a:solidFill>
                  <a:srgbClr val="FF0000"/>
                </a:solidFill>
                <a:latin typeface="Consolas" pitchFamily="49" charset="0"/>
                <a:cs typeface="Consolas" pitchFamily="49" charset="0"/>
              </a:rPr>
              <a:t>    float2x2 tapMatrix = identityMatrix;</a:t>
            </a:r>
          </a:p>
          <a:p>
            <a:r>
              <a:rPr lang="en-GB" sz="900" noProof="1">
                <a:solidFill>
                  <a:srgbClr val="FF0000"/>
                </a:solidFill>
                <a:latin typeface="Consolas" pitchFamily="49" charset="0"/>
                <a:cs typeface="Consolas" pitchFamily="49" charset="0"/>
              </a:rPr>
              <a:t>    [flatten]</a:t>
            </a:r>
          </a:p>
          <a:p>
            <a:r>
              <a:rPr lang="en-GB" sz="900" noProof="1">
                <a:solidFill>
                  <a:srgbClr val="FF0000"/>
                </a:solidFill>
                <a:latin typeface="Consolas" pitchFamily="49" charset="0"/>
                <a:cs typeface="Consolas" pitchFamily="49" charset="0"/>
              </a:rPr>
              <a:t>    if(abs(kernel[i].a) &lt; jitterRadius)</a:t>
            </a:r>
          </a:p>
          <a:p>
            <a:r>
              <a:rPr lang="en-GB" sz="900" noProof="1">
                <a:solidFill>
                  <a:srgbClr val="FF0000"/>
                </a:solidFill>
                <a:latin typeface="Consolas" pitchFamily="49" charset="0"/>
                <a:cs typeface="Consolas" pitchFamily="49" charset="0"/>
              </a:rPr>
              <a:t>        tapMatrix = rotationMatrix;</a:t>
            </a:r>
          </a:p>
          <a:p>
            <a:r>
              <a:rPr lang="en-GB" sz="900" noProof="1">
                <a:solidFill>
                  <a:srgbClr val="FF0000"/>
                </a:solidFill>
                <a:latin typeface="Consolas" pitchFamily="49" charset="0"/>
                <a:cs typeface="Consolas" pitchFamily="49" charset="0"/>
              </a:rPr>
              <a:t>    offset = mul(offset, tapMatrix);</a:t>
            </a:r>
          </a:p>
          <a:p>
            <a:endParaRPr lang="en-GB" sz="900" noProof="1">
              <a:latin typeface="Consolas" pitchFamily="49" charset="0"/>
              <a:cs typeface="Consolas" pitchFamily="49" charset="0"/>
            </a:endParaRPr>
          </a:p>
          <a:p>
            <a:r>
              <a:rPr lang="en-GB" sz="900" noProof="1">
                <a:latin typeface="Consolas" pitchFamily="49" charset="0"/>
                <a:cs typeface="Consolas" pitchFamily="49" charset="0"/>
              </a:rPr>
              <a:t>    float4 color = colorTex.Sample(LinearSampler, </a:t>
            </a:r>
            <a:r>
              <a:rPr lang="en-GB" sz="900" noProof="1">
                <a:solidFill>
                  <a:schemeClr val="tx1">
                    <a:lumMod val="50000"/>
                  </a:schemeClr>
                </a:solidFill>
                <a:latin typeface="Consolas" pitchFamily="49" charset="0"/>
                <a:cs typeface="Consolas" pitchFamily="49" charset="0"/>
              </a:rPr>
              <a:t>texcoord +</a:t>
            </a:r>
          </a:p>
          <a:p>
            <a:r>
              <a:rPr lang="en-GB" sz="900" noProof="1">
                <a:solidFill>
                  <a:schemeClr val="tx1">
                    <a:lumMod val="50000"/>
                  </a:schemeClr>
                </a:solidFill>
                <a:latin typeface="Consolas" pitchFamily="49" charset="0"/>
                <a:cs typeface="Consolas" pitchFamily="49" charset="0"/>
              </a:rPr>
              <a:t>                                                  float2(aspectRatio, 1.0) * </a:t>
            </a:r>
            <a:r>
              <a:rPr lang="en-GB" sz="900" noProof="1">
                <a:latin typeface="Consolas" pitchFamily="49" charset="0"/>
                <a:cs typeface="Consolas" pitchFamily="49" charset="0"/>
              </a:rPr>
              <a:t>offset);</a:t>
            </a:r>
          </a:p>
          <a:p>
            <a:endParaRPr lang="en-GB" sz="900" noProof="1">
              <a:latin typeface="Consolas" pitchFamily="49" charset="0"/>
              <a:cs typeface="Consolas" pitchFamily="49" charset="0"/>
            </a:endParaRPr>
          </a:p>
          <a:p>
            <a:r>
              <a:rPr lang="en-GB" sz="900" noProof="1">
                <a:latin typeface="Consolas" pitchFamily="49" charset="0"/>
                <a:cs typeface="Consolas" pitchFamily="49" charset="0"/>
              </a:rPr>
              <a:t>    ...</a:t>
            </a:r>
          </a:p>
          <a:p>
            <a:endParaRPr lang="en-GB" sz="900" noProof="1">
              <a:latin typeface="Consolas" pitchFamily="49" charset="0"/>
              <a:cs typeface="Consolas" pitchFamily="49" charset="0"/>
            </a:endParaRPr>
          </a:p>
          <a:p>
            <a:r>
              <a:rPr lang="en-GB" sz="900" noProof="1">
                <a:solidFill>
                  <a:schemeClr val="tx1">
                    <a:lumMod val="50000"/>
                  </a:schemeClr>
                </a:solidFill>
                <a:latin typeface="Consolas" pitchFamily="49" charset="0"/>
                <a:cs typeface="Consolas" pitchFamily="49" charset="0"/>
              </a:rPr>
              <a:t>    colorBlurred.rgb += kernel[i].rgb * color.rgb;</a:t>
            </a:r>
          </a:p>
          <a:p>
            <a:r>
              <a:rPr lang="en-GB" sz="900" noProof="1">
                <a:latin typeface="Consolas" pitchFamily="49" charset="0"/>
                <a:cs typeface="Consolas" pitchFamily="49" charset="0"/>
              </a:rPr>
              <a:t>}</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42205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Performance</a:t>
            </a:r>
          </a:p>
        </p:txBody>
      </p:sp>
      <p:sp>
        <p:nvSpPr>
          <p:cNvPr id="3" name="2 Marcador de contenido"/>
          <p:cNvSpPr>
            <a:spLocks noGrp="1"/>
          </p:cNvSpPr>
          <p:nvPr>
            <p:ph idx="1"/>
          </p:nvPr>
        </p:nvSpPr>
        <p:spPr/>
        <p:txBody>
          <a:bodyPr>
            <a:normAutofit fontScale="85000" lnSpcReduction="20000"/>
          </a:bodyPr>
          <a:lstStyle/>
          <a:p>
            <a:r>
              <a:rPr lang="en-US" noProof="0" dirty="0"/>
              <a:t>Depends on screen-space coverage of skin pixels</a:t>
            </a:r>
          </a:p>
          <a:p>
            <a:endParaRPr lang="en-US" noProof="0" dirty="0"/>
          </a:p>
          <a:p>
            <a:r>
              <a:rPr lang="en-US" dirty="0"/>
              <a:t>Very fast if far way, slower in tight macro shots</a:t>
            </a:r>
          </a:p>
          <a:p>
            <a:pPr lvl="1"/>
            <a:r>
              <a:rPr lang="en-US" dirty="0"/>
              <a:t>Due to poorer texture cache utilization, caused by the per-pixel jittering and the bigger filter size on the tight macro shot cases</a:t>
            </a:r>
          </a:p>
          <a:p>
            <a:pPr lvl="1"/>
            <a:r>
              <a:rPr lang="en-US" noProof="0" dirty="0"/>
              <a:t>Given that we only jitter the inner part of the kernel the performance drop is still minimal in the general case</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34576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Performance</a:t>
            </a:r>
          </a:p>
        </p:txBody>
      </p:sp>
      <p:sp>
        <p:nvSpPr>
          <p:cNvPr id="3" name="2 Marcador de contenido"/>
          <p:cNvSpPr>
            <a:spLocks noGrp="1"/>
          </p:cNvSpPr>
          <p:nvPr>
            <p:ph idx="1"/>
          </p:nvPr>
        </p:nvSpPr>
        <p:spPr/>
        <p:txBody>
          <a:bodyPr>
            <a:normAutofit fontScale="85000" lnSpcReduction="10000"/>
          </a:bodyPr>
          <a:lstStyle/>
          <a:p>
            <a:r>
              <a:rPr lang="en-US" dirty="0"/>
              <a:t>Compared with the original SSS technique, for a portrait shot at 1080p:</a:t>
            </a:r>
          </a:p>
          <a:p>
            <a:pPr lvl="1"/>
            <a:r>
              <a:rPr lang="en-US" dirty="0"/>
              <a:t>Up to 13% slower for closer setups</a:t>
            </a:r>
          </a:p>
          <a:p>
            <a:pPr lvl="1"/>
            <a:r>
              <a:rPr lang="en-US" dirty="0"/>
              <a:t>For far away setups, the jitter has negligible performance impact</a:t>
            </a:r>
            <a:endParaRPr lang="en-US" noProof="0" dirty="0"/>
          </a:p>
          <a:p>
            <a:r>
              <a:rPr lang="en-US" dirty="0"/>
              <a:t>But note that because the kernel is jittered, we can also lower the sample count more aggressively and still get visually appealing results.</a:t>
            </a:r>
          </a:p>
          <a:p>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02221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User Interface</a:t>
            </a:r>
          </a:p>
        </p:txBody>
      </p:sp>
      <p:sp>
        <p:nvSpPr>
          <p:cNvPr id="3" name="2 Marcador de contenido"/>
          <p:cNvSpPr>
            <a:spLocks noGrp="1"/>
          </p:cNvSpPr>
          <p:nvPr>
            <p:ph sz="half" idx="1"/>
          </p:nvPr>
        </p:nvSpPr>
        <p:spPr/>
        <p:txBody>
          <a:bodyPr>
            <a:normAutofit fontScale="92500" lnSpcReduction="10000"/>
          </a:bodyPr>
          <a:lstStyle/>
          <a:p>
            <a:r>
              <a:rPr lang="en-US" noProof="0" dirty="0"/>
              <a:t>Customizable SSS filter is a desirable feature</a:t>
            </a:r>
          </a:p>
          <a:p>
            <a:r>
              <a:rPr lang="en-US" dirty="0"/>
              <a:t>W</a:t>
            </a:r>
            <a:r>
              <a:rPr lang="en-US" noProof="0" dirty="0"/>
              <a:t>e tried to break the original kernel into pieces:</a:t>
            </a:r>
          </a:p>
          <a:p>
            <a:pPr lvl="1"/>
            <a:r>
              <a:rPr lang="en-US" noProof="0" dirty="0"/>
              <a:t>A narrow Gaussian</a:t>
            </a:r>
          </a:p>
          <a:p>
            <a:pPr lvl="1"/>
            <a:r>
              <a:rPr lang="en-US" noProof="0" dirty="0"/>
              <a:t>A wide Gaussian</a:t>
            </a:r>
          </a:p>
          <a:p>
            <a:pPr lvl="1"/>
            <a:r>
              <a:rPr lang="en-US" noProof="0" dirty="0"/>
              <a:t>A blend weight between them</a:t>
            </a:r>
          </a:p>
        </p:txBody>
      </p:sp>
      <p:pic>
        <p:nvPicPr>
          <p:cNvPr id="8194" name="Picture 2" descr="C:\Users\IRYOKU\Desktop\New folder\IMG_002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1059582"/>
            <a:ext cx="4200466" cy="3150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47461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n-US" noProof="0" dirty="0"/>
              <a:t>User Interface</a:t>
            </a:r>
          </a:p>
        </p:txBody>
      </p:sp>
      <p:sp>
        <p:nvSpPr>
          <p:cNvPr id="2" name="1 Marcador de contenido"/>
          <p:cNvSpPr>
            <a:spLocks noGrp="1"/>
          </p:cNvSpPr>
          <p:nvPr>
            <p:ph idx="1"/>
          </p:nvPr>
        </p:nvSpPr>
        <p:spPr>
          <a:xfrm>
            <a:off x="457200" y="1059582"/>
            <a:ext cx="8229600" cy="4083918"/>
          </a:xfrm>
        </p:spPr>
        <p:txBody>
          <a:bodyPr>
            <a:normAutofit fontScale="47500" lnSpcReduction="20000"/>
          </a:bodyPr>
          <a:lstStyle/>
          <a:p>
            <a:r>
              <a:rPr lang="en-US" noProof="0" dirty="0"/>
              <a:t>Three parameters:</a:t>
            </a:r>
          </a:p>
          <a:p>
            <a:pPr lvl="1"/>
            <a:r>
              <a:rPr lang="en-US" sz="3400" noProof="0" dirty="0"/>
              <a:t>Wide Gaussian RGB radius in world space</a:t>
            </a:r>
          </a:p>
          <a:p>
            <a:pPr lvl="1"/>
            <a:r>
              <a:rPr lang="en-US" sz="3400" noProof="0" dirty="0"/>
              <a:t>Narrow Gaussian radius in world space</a:t>
            </a:r>
          </a:p>
          <a:p>
            <a:pPr lvl="1"/>
            <a:r>
              <a:rPr lang="en-US" sz="3400" noProof="0" dirty="0"/>
              <a:t>RGB blend weight between the two Gaussians</a:t>
            </a:r>
          </a:p>
          <a:p>
            <a:pPr lvl="1"/>
            <a:endParaRPr lang="en-US" noProof="0" dirty="0"/>
          </a:p>
          <a:p>
            <a:r>
              <a:rPr lang="en-US" noProof="0" dirty="0"/>
              <a:t>Visually tweaking these parameters, we were able to match the three-layer multipole SSS profile ([Eon2007] </a:t>
            </a:r>
            <a:r>
              <a:rPr lang="en-US" i="1" noProof="0" dirty="0"/>
              <a:t>Advanced Techniques for Realistic Real-Time Skin Rendering</a:t>
            </a:r>
            <a:r>
              <a:rPr lang="en-US" noProof="0" dirty="0"/>
              <a:t>)</a:t>
            </a:r>
          </a:p>
          <a:p>
            <a:endParaRPr lang="en-US" dirty="0"/>
          </a:p>
          <a:p>
            <a:r>
              <a:rPr lang="en-US" dirty="0"/>
              <a:t>Calculating the convolution weights is simple:</a:t>
            </a:r>
          </a:p>
          <a:p>
            <a:endParaRPr lang="en-US" sz="2100" dirty="0"/>
          </a:p>
          <a:p>
            <a:pPr marL="457200" lvl="1" indent="0">
              <a:buNone/>
            </a:pPr>
            <a:r>
              <a:rPr lang="en-US" sz="2100" noProof="1">
                <a:latin typeface="Consolas" pitchFamily="49" charset="0"/>
                <a:cs typeface="Consolas" pitchFamily="49" charset="0"/>
              </a:rPr>
              <a:t>D3DXVECTOR3 SeparableSSS::profile(const D3DXVECTOR3 &amp;radiusRGB,</a:t>
            </a:r>
            <a:br>
              <a:rPr lang="en-US" sz="2100" noProof="1">
                <a:latin typeface="Consolas" pitchFamily="49" charset="0"/>
                <a:cs typeface="Consolas" pitchFamily="49" charset="0"/>
              </a:rPr>
            </a:br>
            <a:r>
              <a:rPr lang="en-US" sz="2100" noProof="1">
                <a:latin typeface="Consolas" pitchFamily="49" charset="0"/>
                <a:cs typeface="Consolas" pitchFamily="49" charset="0"/>
              </a:rPr>
              <a:t>                                  float narrowRadius,</a:t>
            </a:r>
            <a:br>
              <a:rPr lang="en-US" sz="2100" noProof="1">
                <a:latin typeface="Consolas" pitchFamily="49" charset="0"/>
                <a:cs typeface="Consolas" pitchFamily="49" charset="0"/>
              </a:rPr>
            </a:br>
            <a:r>
              <a:rPr lang="en-US" sz="2100" noProof="1">
                <a:latin typeface="Consolas" pitchFamily="49" charset="0"/>
                <a:cs typeface="Consolas" pitchFamily="49" charset="0"/>
              </a:rPr>
              <a:t>                                  const D3DXVECTOR3 &amp;narrowStrength,</a:t>
            </a:r>
            <a:br>
              <a:rPr lang="en-US" sz="2100" noProof="1">
                <a:latin typeface="Consolas" pitchFamily="49" charset="0"/>
                <a:cs typeface="Consolas" pitchFamily="49" charset="0"/>
              </a:rPr>
            </a:br>
            <a:r>
              <a:rPr lang="en-US" sz="2100" noProof="1">
                <a:latin typeface="Consolas" pitchFamily="49" charset="0"/>
                <a:cs typeface="Consolas" pitchFamily="49" charset="0"/>
              </a:rPr>
              <a:t>                                  float r) {</a:t>
            </a:r>
          </a:p>
          <a:p>
            <a:pPr marL="457200" lvl="1" indent="0">
              <a:buNone/>
            </a:pPr>
            <a:r>
              <a:rPr lang="en-US" sz="2100" noProof="1">
                <a:latin typeface="Consolas" pitchFamily="49" charset="0"/>
                <a:cs typeface="Consolas" pitchFamily="49" charset="0"/>
              </a:rPr>
              <a:t>    D3DXVECTOR3 wideVariance = radiusRGB * radiusRGB;</a:t>
            </a:r>
          </a:p>
          <a:p>
            <a:pPr marL="457200" lvl="1" indent="0">
              <a:buNone/>
            </a:pPr>
            <a:r>
              <a:rPr lang="en-US" sz="2100" noProof="1">
                <a:latin typeface="Consolas" pitchFamily="49" charset="0"/>
                <a:cs typeface="Consolas" pitchFamily="49" charset="0"/>
              </a:rPr>
              <a:t>    D3DXVECTOR3 narrowVariance = (narrowRadius * radiusRGB) * (narrowRadius * radiusRGB);</a:t>
            </a:r>
          </a:p>
          <a:p>
            <a:pPr marL="457200" lvl="1" indent="0">
              <a:buNone/>
            </a:pPr>
            <a:r>
              <a:rPr lang="en-US" sz="2100" noProof="1">
                <a:latin typeface="Consolas" pitchFamily="49" charset="0"/>
                <a:cs typeface="Consolas" pitchFamily="49" charset="0"/>
              </a:rPr>
              <a:t>    return gaussian(wideVariance,   r) * (D3DXVECTOR3(1.0f, 1.0f, 1.0f) - narrowStrength) +</a:t>
            </a:r>
          </a:p>
          <a:p>
            <a:pPr marL="400050" lvl="1" indent="0">
              <a:buNone/>
            </a:pPr>
            <a:r>
              <a:rPr lang="en-US" sz="2100" noProof="1">
                <a:latin typeface="Consolas" pitchFamily="49" charset="0"/>
                <a:cs typeface="Consolas" pitchFamily="49" charset="0"/>
              </a:rPr>
              <a:t>            gaussian(narrowVariance, r) * narrowStrength; </a:t>
            </a:r>
          </a:p>
          <a:p>
            <a:pPr marL="457200" lvl="1" indent="0">
              <a:buNone/>
            </a:pPr>
            <a:r>
              <a:rPr lang="en-US" sz="2100" noProof="1">
                <a:latin typeface="Consolas" pitchFamily="49" charset="0"/>
                <a:cs typeface="Consolas" pitchFamily="49" charset="0"/>
              </a:rPr>
              <a:t>}</a:t>
            </a:r>
            <a:endParaRPr lang="en-US" noProof="1"/>
          </a:p>
          <a:p>
            <a:pPr lvl="1"/>
            <a:endParaRPr lang="en-US" noProof="0" dirty="0"/>
          </a:p>
        </p:txBody>
      </p:sp>
      <p:sp>
        <p:nvSpPr>
          <p:cNvPr id="5"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1400" i="1" dirty="0">
              <a:solidFill>
                <a:schemeClr val="tx1">
                  <a:lumMod val="75000"/>
                </a:schemeClr>
              </a:solidFill>
            </a:endParaRPr>
          </a:p>
        </p:txBody>
      </p:sp>
    </p:spTree>
    <p:extLst>
      <p:ext uri="{BB962C8B-B14F-4D97-AF65-F5344CB8AC3E}">
        <p14:creationId xmlns:p14="http://schemas.microsoft.com/office/powerpoint/2010/main" val="35846196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9293210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noProof="0" dirty="0"/>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158204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3285813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5490246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6524442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76" y="195486"/>
            <a:ext cx="6150100" cy="792088"/>
          </a:xfrm>
        </p:spPr>
        <p:txBody>
          <a:bodyPr/>
          <a:lstStyle/>
          <a:p>
            <a:r>
              <a:rPr lang="en-US" noProof="0" dirty="0"/>
              <a:t>Texture Size</a:t>
            </a:r>
          </a:p>
        </p:txBody>
      </p:sp>
      <p:sp>
        <p:nvSpPr>
          <p:cNvPr id="4" name="3 Marcador de contenido"/>
          <p:cNvSpPr>
            <a:spLocks noGrp="1"/>
          </p:cNvSpPr>
          <p:nvPr>
            <p:ph sz="half" idx="1"/>
          </p:nvPr>
        </p:nvSpPr>
        <p:spPr>
          <a:xfrm>
            <a:off x="0" y="1200151"/>
            <a:ext cx="6156176" cy="3394472"/>
          </a:xfrm>
        </p:spPr>
        <p:txBody>
          <a:bodyPr>
            <a:normAutofit fontScale="92500"/>
          </a:bodyPr>
          <a:lstStyle/>
          <a:p>
            <a:r>
              <a:rPr lang="en-US" noProof="0" dirty="0"/>
              <a:t>The question always asked</a:t>
            </a:r>
          </a:p>
          <a:p>
            <a:endParaRPr lang="en-US" noProof="0" dirty="0"/>
          </a:p>
          <a:p>
            <a:r>
              <a:rPr lang="en-US" noProof="0" dirty="0"/>
              <a:t>Scary: we’re using </a:t>
            </a:r>
            <a:r>
              <a:rPr lang="en-US" b="1" noProof="0" dirty="0"/>
              <a:t>2k x 4K textures</a:t>
            </a:r>
          </a:p>
          <a:p>
            <a:endParaRPr lang="en-US" noProof="0" dirty="0"/>
          </a:p>
          <a:p>
            <a:r>
              <a:rPr lang="en-US" noProof="0" dirty="0"/>
              <a:t>But </a:t>
            </a:r>
            <a:r>
              <a:rPr lang="en-US" b="1" noProof="0" dirty="0"/>
              <a:t>Bernardo Antoniazzi</a:t>
            </a:r>
            <a:r>
              <a:rPr lang="en-US" noProof="0" dirty="0"/>
              <a:t> developed an optimized UV layout that manages to keep most of the detail in </a:t>
            </a:r>
            <a:r>
              <a:rPr lang="en-US" b="1" noProof="0" dirty="0"/>
              <a:t>1K x 2K</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479" y="-1"/>
            <a:ext cx="2572521" cy="5149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87389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3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CuadroTexto"/>
          <p:cNvSpPr txBox="1"/>
          <p:nvPr/>
        </p:nvSpPr>
        <p:spPr>
          <a:xfrm>
            <a:off x="14400" y="4582800"/>
            <a:ext cx="6158656" cy="584775"/>
          </a:xfrm>
          <a:prstGeom prst="rect">
            <a:avLst/>
          </a:prstGeom>
          <a:noFill/>
        </p:spPr>
        <p:txBody>
          <a:bodyPr wrap="square" rtlCol="0">
            <a:spAutoFit/>
          </a:bodyPr>
          <a:lstStyle/>
          <a:p>
            <a:r>
              <a:rPr lang="es-ES" sz="3200" dirty="0">
                <a:solidFill>
                  <a:schemeClr val="bg1"/>
                </a:solidFill>
              </a:rPr>
              <a:t>2Kx4K</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617429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3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4400" y="4582800"/>
            <a:ext cx="4790504" cy="584775"/>
          </a:xfrm>
          <a:prstGeom prst="rect">
            <a:avLst/>
          </a:prstGeom>
          <a:noFill/>
        </p:spPr>
        <p:txBody>
          <a:bodyPr wrap="square" rtlCol="0">
            <a:spAutoFit/>
          </a:bodyPr>
          <a:lstStyle/>
          <a:p>
            <a:r>
              <a:rPr lang="es-ES" sz="3200" dirty="0">
                <a:solidFill>
                  <a:schemeClr val="bg1"/>
                </a:solidFill>
              </a:rPr>
              <a:t>1Kx2K</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6472313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143999" cy="5143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5582592" cy="584775"/>
          </a:xfrm>
          <a:prstGeom prst="rect">
            <a:avLst/>
          </a:prstGeom>
          <a:noFill/>
        </p:spPr>
        <p:txBody>
          <a:bodyPr wrap="square" rtlCol="0">
            <a:spAutoFit/>
          </a:bodyPr>
          <a:lstStyle/>
          <a:p>
            <a:r>
              <a:rPr lang="en-US" sz="3200" dirty="0">
                <a:solidFill>
                  <a:schemeClr val="bg1"/>
                </a:solidFill>
              </a:rPr>
              <a:t>Normal: 1Kx2K 	Diffuse: 512x1K</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979383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n-US" noProof="0" dirty="0"/>
              <a:t>Where SSS Matters</a:t>
            </a:r>
          </a:p>
        </p:txBody>
      </p:sp>
      <p:sp>
        <p:nvSpPr>
          <p:cNvPr id="2" name="1 Marcador de contenido"/>
          <p:cNvSpPr>
            <a:spLocks noGrp="1"/>
          </p:cNvSpPr>
          <p:nvPr>
            <p:ph sz="half" idx="1"/>
          </p:nvPr>
        </p:nvSpPr>
        <p:spPr/>
        <p:txBody>
          <a:bodyPr>
            <a:normAutofit fontScale="92500" lnSpcReduction="10000"/>
          </a:bodyPr>
          <a:lstStyle/>
          <a:p>
            <a:r>
              <a:rPr lang="en-US" noProof="0" dirty="0"/>
              <a:t>Not essential:</a:t>
            </a:r>
          </a:p>
          <a:p>
            <a:pPr lvl="1"/>
            <a:r>
              <a:rPr lang="en-US" noProof="0" dirty="0"/>
              <a:t>Low resolutions</a:t>
            </a:r>
          </a:p>
          <a:p>
            <a:pPr lvl="1"/>
            <a:r>
              <a:rPr lang="en-US" noProof="0" dirty="0"/>
              <a:t>Far camera setups</a:t>
            </a:r>
          </a:p>
          <a:p>
            <a:pPr lvl="1"/>
            <a:r>
              <a:rPr lang="en-US" noProof="0" dirty="0"/>
              <a:t>Ambient-like lighting</a:t>
            </a:r>
          </a:p>
          <a:p>
            <a:pPr lvl="1"/>
            <a:r>
              <a:rPr lang="en-US" noProof="0" dirty="0"/>
              <a:t>Smooth skin</a:t>
            </a:r>
          </a:p>
        </p:txBody>
      </p:sp>
      <p:sp>
        <p:nvSpPr>
          <p:cNvPr id="3" name="2 Marcador de contenido"/>
          <p:cNvSpPr>
            <a:spLocks noGrp="1"/>
          </p:cNvSpPr>
          <p:nvPr>
            <p:ph sz="half" idx="2"/>
          </p:nvPr>
        </p:nvSpPr>
        <p:spPr/>
        <p:txBody>
          <a:bodyPr>
            <a:normAutofit fontScale="92500" lnSpcReduction="10000"/>
          </a:bodyPr>
          <a:lstStyle/>
          <a:p>
            <a:r>
              <a:rPr lang="en-US" noProof="0" dirty="0"/>
              <a:t>Crucial for:</a:t>
            </a:r>
          </a:p>
          <a:p>
            <a:pPr lvl="1"/>
            <a:r>
              <a:rPr lang="en-US" noProof="0" dirty="0"/>
              <a:t>High resolutions</a:t>
            </a:r>
          </a:p>
          <a:p>
            <a:pPr lvl="1"/>
            <a:r>
              <a:rPr lang="en-US" noProof="0" dirty="0"/>
              <a:t>Cinematic shots</a:t>
            </a:r>
          </a:p>
          <a:p>
            <a:pPr lvl="1"/>
            <a:r>
              <a:rPr lang="en-US" noProof="0" dirty="0"/>
              <a:t>High-contrast lighting</a:t>
            </a:r>
          </a:p>
          <a:p>
            <a:pPr lvl="1"/>
            <a:r>
              <a:rPr lang="en-US" noProof="0" dirty="0"/>
              <a:t>Wrinkled/Bumpy characters</a:t>
            </a:r>
          </a:p>
          <a:p>
            <a:pPr lvl="1"/>
            <a:r>
              <a:rPr lang="en-US" noProof="0" dirty="0"/>
              <a:t>Softening material boundaries (eyes and skin)</a:t>
            </a:r>
          </a:p>
          <a:p>
            <a:endParaRPr lang="en-US" noProof="0" dirty="0"/>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9230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14400" y="4582800"/>
            <a:ext cx="4790504" cy="584775"/>
          </a:xfrm>
          <a:prstGeom prst="rect">
            <a:avLst/>
          </a:prstGeom>
          <a:noFill/>
        </p:spPr>
        <p:txBody>
          <a:bodyPr wrap="square" rtlCol="0">
            <a:spAutoFit/>
          </a:bodyPr>
          <a:lstStyle/>
          <a:p>
            <a:r>
              <a:rPr lang="es-ES" sz="3200" dirty="0">
                <a:solidFill>
                  <a:schemeClr val="bg1"/>
                </a:solidFill>
              </a:rPr>
              <a:t>Off</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8883497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14400" y="4582800"/>
            <a:ext cx="4790504" cy="584775"/>
          </a:xfrm>
          <a:prstGeom prst="rect">
            <a:avLst/>
          </a:prstGeom>
          <a:noFill/>
        </p:spPr>
        <p:txBody>
          <a:bodyPr wrap="square" rtlCol="0">
            <a:spAutoFit/>
          </a:bodyPr>
          <a:lstStyle/>
          <a:p>
            <a:r>
              <a:rPr lang="en-US" sz="3200" dirty="0">
                <a:solidFill>
                  <a:schemeClr val="bg1"/>
                </a:solidFill>
              </a:rPr>
              <a:t>On</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9539476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4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6 CuadroTexto"/>
          <p:cNvSpPr txBox="1"/>
          <p:nvPr/>
        </p:nvSpPr>
        <p:spPr>
          <a:xfrm>
            <a:off x="14400" y="4582800"/>
            <a:ext cx="4790504" cy="584775"/>
          </a:xfrm>
          <a:prstGeom prst="rect">
            <a:avLst/>
          </a:prstGeom>
          <a:noFill/>
        </p:spPr>
        <p:txBody>
          <a:bodyPr wrap="square" rtlCol="0">
            <a:spAutoFit/>
          </a:bodyPr>
          <a:lstStyle/>
          <a:p>
            <a:r>
              <a:rPr lang="es-ES" sz="3200" dirty="0">
                <a:solidFill>
                  <a:schemeClr val="bg1"/>
                </a:solidFill>
              </a:rPr>
              <a:t>Off</a:t>
            </a:r>
          </a:p>
        </p:txBody>
      </p:sp>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888349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853072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endParaRPr lang="en-US" noProof="0" dirty="0"/>
          </a:p>
        </p:txBody>
      </p:sp>
      <p:pic>
        <p:nvPicPr>
          <p:cNvPr id="624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4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6 CuadroTexto"/>
          <p:cNvSpPr txBox="1"/>
          <p:nvPr/>
        </p:nvSpPr>
        <p:spPr>
          <a:xfrm>
            <a:off x="14400" y="4582800"/>
            <a:ext cx="4790504" cy="584775"/>
          </a:xfrm>
          <a:prstGeom prst="rect">
            <a:avLst/>
          </a:prstGeom>
          <a:noFill/>
        </p:spPr>
        <p:txBody>
          <a:bodyPr wrap="square" rtlCol="0">
            <a:spAutoFit/>
          </a:bodyPr>
          <a:lstStyle/>
          <a:p>
            <a:r>
              <a:rPr lang="en-US" sz="3200" dirty="0">
                <a:solidFill>
                  <a:schemeClr val="bg1"/>
                </a:solidFill>
              </a:rPr>
              <a:t>On</a:t>
            </a:r>
          </a:p>
        </p:txBody>
      </p:sp>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9539476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noProof="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2 CuadroTexto"/>
          <p:cNvSpPr txBox="1"/>
          <p:nvPr/>
        </p:nvSpPr>
        <p:spPr>
          <a:xfrm>
            <a:off x="14400" y="4582800"/>
            <a:ext cx="4790504" cy="584775"/>
          </a:xfrm>
          <a:prstGeom prst="rect">
            <a:avLst/>
          </a:prstGeom>
          <a:noFill/>
        </p:spPr>
        <p:txBody>
          <a:bodyPr wrap="square" rtlCol="0">
            <a:spAutoFit/>
          </a:bodyPr>
          <a:lstStyle/>
          <a:p>
            <a:r>
              <a:rPr lang="en-US" sz="3200" dirty="0">
                <a:solidFill>
                  <a:schemeClr val="bg1"/>
                </a:solidFill>
              </a:rPr>
              <a:t>On</a:t>
            </a: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9720594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2 CuadroTexto"/>
          <p:cNvSpPr txBox="1"/>
          <p:nvPr/>
        </p:nvSpPr>
        <p:spPr>
          <a:xfrm>
            <a:off x="14400" y="4582800"/>
            <a:ext cx="4790504" cy="584775"/>
          </a:xfrm>
          <a:prstGeom prst="rect">
            <a:avLst/>
          </a:prstGeom>
          <a:noFill/>
        </p:spPr>
        <p:txBody>
          <a:bodyPr wrap="square" rtlCol="0">
            <a:spAutoFit/>
          </a:bodyPr>
          <a:lstStyle/>
          <a:p>
            <a:r>
              <a:rPr lang="es-ES" sz="3200" dirty="0">
                <a:solidFill>
                  <a:schemeClr val="bg1"/>
                </a:solidFill>
              </a:rPr>
              <a:t>Off</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5897527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Integration Issues</a:t>
            </a:r>
          </a:p>
        </p:txBody>
      </p:sp>
      <p:sp>
        <p:nvSpPr>
          <p:cNvPr id="3" name="2 Marcador de contenido"/>
          <p:cNvSpPr>
            <a:spLocks noGrp="1"/>
          </p:cNvSpPr>
          <p:nvPr>
            <p:ph idx="1"/>
          </p:nvPr>
        </p:nvSpPr>
        <p:spPr/>
        <p:txBody>
          <a:bodyPr>
            <a:normAutofit fontScale="85000" lnSpcReduction="10000"/>
          </a:bodyPr>
          <a:lstStyle/>
          <a:p>
            <a:r>
              <a:rPr lang="en-US" noProof="0" dirty="0"/>
              <a:t>For best results you need to MRT skin objects:</a:t>
            </a:r>
          </a:p>
          <a:p>
            <a:pPr lvl="1"/>
            <a:r>
              <a:rPr lang="en-US" noProof="0" dirty="0"/>
              <a:t>Diffuse lighting</a:t>
            </a:r>
          </a:p>
          <a:p>
            <a:pPr lvl="1"/>
            <a:r>
              <a:rPr lang="en-US" noProof="0" dirty="0"/>
              <a:t>Specular lighting</a:t>
            </a:r>
          </a:p>
          <a:p>
            <a:pPr lvl="1"/>
            <a:r>
              <a:rPr lang="en-US" noProof="0" dirty="0"/>
              <a:t>Albedo</a:t>
            </a:r>
          </a:p>
          <a:p>
            <a:r>
              <a:rPr lang="en-US" dirty="0"/>
              <a:t>SSS should be applied only to the diffuse lighting (recall: specular doesn’t enter the skin)</a:t>
            </a:r>
          </a:p>
          <a:p>
            <a:r>
              <a:rPr lang="en-US" dirty="0"/>
              <a:t>Also, applying it before texturing helps to preserve texture details</a:t>
            </a:r>
          </a:p>
        </p:txBody>
      </p:sp>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6392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1 Título"/>
          <p:cNvSpPr txBox="1">
            <a:spLocks/>
          </p:cNvSpPr>
          <p:nvPr/>
        </p:nvSpPr>
        <p:spPr>
          <a:xfrm>
            <a:off x="457200" y="2143124"/>
            <a:ext cx="8229600" cy="1148705"/>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Subsurface Scattering</a:t>
            </a:r>
            <a:br>
              <a:rPr lang="en-US" dirty="0"/>
            </a:br>
            <a:r>
              <a:rPr lang="en-US" sz="3100" dirty="0"/>
              <a:t>Transmittance Part</a:t>
            </a:r>
            <a:endParaRPr lang="en-US" dirty="0"/>
          </a:p>
        </p:txBody>
      </p:sp>
      <p:sp>
        <p:nvSpPr>
          <p:cNvPr id="4" name="TextBox 3"/>
          <p:cNvSpPr txBox="1"/>
          <p:nvPr/>
        </p:nvSpPr>
        <p:spPr>
          <a:xfrm>
            <a:off x="179512" y="3373710"/>
            <a:ext cx="2752035" cy="1600438"/>
          </a:xfrm>
          <a:prstGeom prst="rect">
            <a:avLst/>
          </a:prstGeom>
          <a:noFill/>
        </p:spPr>
        <p:txBody>
          <a:bodyPr wrap="none" rtlCol="0" anchor="b">
            <a:spAutoFit/>
          </a:bodyPr>
          <a:lstStyle/>
          <a:p>
            <a:pPr marL="342900" indent="-342900">
              <a:buFont typeface="+mj-lt"/>
              <a:buAutoNum type="arabicPeriod"/>
            </a:pPr>
            <a:r>
              <a:rPr lang="en-US" sz="1400" b="1" dirty="0"/>
              <a:t>Skin Rendering</a:t>
            </a:r>
          </a:p>
          <a:p>
            <a:pPr marL="800100" lvl="1" indent="-342900">
              <a:buFont typeface="+mj-lt"/>
              <a:buAutoNum type="arabicPeriod"/>
            </a:pPr>
            <a:r>
              <a:rPr lang="en-US" sz="1400" b="1" dirty="0"/>
              <a:t>Skin Reflections</a:t>
            </a:r>
          </a:p>
          <a:p>
            <a:pPr marL="800100" lvl="1" indent="-342900">
              <a:buFont typeface="+mj-lt"/>
              <a:buAutoNum type="arabicPeriod"/>
            </a:pPr>
            <a:r>
              <a:rPr lang="en-US" sz="1400" b="1" dirty="0"/>
              <a:t>Human Pores</a:t>
            </a:r>
          </a:p>
          <a:p>
            <a:pPr marL="800100" lvl="1" indent="-342900">
              <a:buFont typeface="+mj-lt"/>
              <a:buAutoNum type="arabicPeriod"/>
            </a:pPr>
            <a:r>
              <a:rPr lang="en-US" sz="1400" b="1" dirty="0"/>
              <a:t>Global Illumination</a:t>
            </a:r>
          </a:p>
          <a:p>
            <a:pPr marL="800100" lvl="1" indent="-342900">
              <a:buFont typeface="+mj-lt"/>
              <a:buAutoNum type="arabicPeriod"/>
            </a:pPr>
            <a:r>
              <a:rPr lang="en-US" sz="1400" b="1" dirty="0"/>
              <a:t>Subsurface Scattering</a:t>
            </a:r>
          </a:p>
          <a:p>
            <a:pPr marL="342900" indent="-342900">
              <a:buFont typeface="+mj-lt"/>
              <a:buAutoNum type="arabicPeriod"/>
            </a:pPr>
            <a:r>
              <a:rPr lang="en-US" sz="1400" dirty="0">
                <a:solidFill>
                  <a:schemeClr val="bg1">
                    <a:lumMod val="65000"/>
                  </a:schemeClr>
                </a:solidFill>
              </a:rPr>
              <a:t>Eyes Rendering</a:t>
            </a:r>
          </a:p>
          <a:p>
            <a:pPr marL="342900" indent="-342900">
              <a:buFont typeface="+mj-lt"/>
              <a:buAutoNum type="arabicPeriod"/>
            </a:pPr>
            <a:r>
              <a:rPr lang="en-US" sz="1400" dirty="0">
                <a:solidFill>
                  <a:schemeClr val="bg1">
                    <a:lumMod val="65000"/>
                  </a:schemeClr>
                </a:solidFill>
              </a:rPr>
              <a:t>Post FX</a:t>
            </a:r>
          </a:p>
        </p:txBody>
      </p:sp>
    </p:spTree>
    <p:extLst>
      <p:ext uri="{BB962C8B-B14F-4D97-AF65-F5344CB8AC3E}">
        <p14:creationId xmlns:p14="http://schemas.microsoft.com/office/powerpoint/2010/main" val="31317542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Introduction	</a:t>
            </a:r>
          </a:p>
        </p:txBody>
      </p:sp>
      <p:sp>
        <p:nvSpPr>
          <p:cNvPr id="3" name="2 Marcador de contenido"/>
          <p:cNvSpPr>
            <a:spLocks noGrp="1"/>
          </p:cNvSpPr>
          <p:nvPr>
            <p:ph idx="1"/>
          </p:nvPr>
        </p:nvSpPr>
        <p:spPr/>
        <p:txBody>
          <a:bodyPr>
            <a:normAutofit lnSpcReduction="10000"/>
          </a:bodyPr>
          <a:lstStyle/>
          <a:p>
            <a:r>
              <a:rPr lang="en-US" dirty="0"/>
              <a:t>Approaches discussed:</a:t>
            </a:r>
          </a:p>
          <a:p>
            <a:pPr lvl="1"/>
            <a:r>
              <a:rPr lang="en-US" b="1" dirty="0"/>
              <a:t>Single-Sample Transmittance</a:t>
            </a:r>
            <a:r>
              <a:rPr lang="en-US" dirty="0"/>
              <a:t>: [Jimenez2010] </a:t>
            </a:r>
            <a:r>
              <a:rPr lang="en-US" i="1" dirty="0"/>
              <a:t>Real-Time Realistic Skin Translucency</a:t>
            </a:r>
          </a:p>
          <a:p>
            <a:pPr lvl="1"/>
            <a:r>
              <a:rPr lang="en-US" b="1" dirty="0"/>
              <a:t>Multi-Sample Transmittance</a:t>
            </a:r>
            <a:r>
              <a:rPr lang="en-US" dirty="0"/>
              <a:t>: natural evolution of [Jimenez2010].</a:t>
            </a:r>
          </a:p>
          <a:p>
            <a:pPr lvl="1"/>
            <a:r>
              <a:rPr lang="en-US" b="1" dirty="0"/>
              <a:t>Spherical Harmonics Transmittance</a:t>
            </a:r>
            <a:r>
              <a:rPr lang="en-US" dirty="0"/>
              <a:t>: transmittance encoded using SH4.</a:t>
            </a:r>
          </a:p>
          <a:p>
            <a:pPr lvl="1"/>
            <a:endParaRPr lang="en-US" dirty="0"/>
          </a:p>
        </p:txBody>
      </p:sp>
    </p:spTree>
    <p:extLst>
      <p:ext uri="{BB962C8B-B14F-4D97-AF65-F5344CB8AC3E}">
        <p14:creationId xmlns:p14="http://schemas.microsoft.com/office/powerpoint/2010/main" val="5946681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11907" y="1451250"/>
            <a:ext cx="4920189" cy="28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Título"/>
          <p:cNvSpPr>
            <a:spLocks noGrp="1"/>
          </p:cNvSpPr>
          <p:nvPr>
            <p:ph type="title"/>
          </p:nvPr>
        </p:nvSpPr>
        <p:spPr/>
        <p:txBody>
          <a:bodyPr/>
          <a:lstStyle/>
          <a:p>
            <a:r>
              <a:rPr lang="en-US" dirty="0"/>
              <a:t>Previous Work</a:t>
            </a:r>
          </a:p>
        </p:txBody>
      </p:sp>
    </p:spTree>
    <p:extLst>
      <p:ext uri="{BB962C8B-B14F-4D97-AF65-F5344CB8AC3E}">
        <p14:creationId xmlns:p14="http://schemas.microsoft.com/office/powerpoint/2010/main" val="3402165062"/>
      </p:ext>
    </p:extLst>
  </p:cSld>
  <p:clrMapOvr>
    <a:masterClrMapping/>
  </p:clrMapOvr>
</p:sld>
</file>

<file path=ppt/slides/slide1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026" name="Picture 2"/>
          <p:cNvPicPr>
            <a:picLocks noChangeArrowheads="1" noChangeAspect="1"/>
          </p:cNvPicPr>
          <p:nvPr/>
        </p:nvPicPr>
        <p:blipFill rotWithShape="1">
          <a:blip r:embed="rId3">
            <a:extLst>
              <a:ext uri="{28A0092B-C50C-407E-A947-70E740481C1C}">
                <a14:useLocalDpi xmlns:a14="http://schemas.microsoft.com/office/drawing/2010/main" val="0"/>
              </a:ext>
            </a:extLst>
          </a:blip>
          <a:srcRect r="-18"/>
          <a:stretch/>
        </p:blipFill>
        <p:spPr bwMode="auto">
          <a:xfrm>
            <a:off x="-1600" y="-900"/>
            <a:ext cx="4573600" cy="514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rrowheads="1" noChangeAspect="1"/>
          </p:cNvPicPr>
          <p:nvPr/>
        </p:nvPicPr>
        <p:blipFill rotWithShape="1">
          <a:blip r:embed="rId4">
            <a:extLst>
              <a:ext uri="{28A0092B-C50C-407E-A947-70E740481C1C}">
                <a14:useLocalDpi xmlns:a14="http://schemas.microsoft.com/office/drawing/2010/main" val="0"/>
              </a:ext>
            </a:extLst>
          </a:blip>
          <a:srcRect r="-39"/>
          <a:stretch/>
        </p:blipFill>
        <p:spPr bwMode="auto">
          <a:xfrm>
            <a:off x="4572000" y="-900"/>
            <a:ext cx="4572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5199692" cy="584775"/>
          </a:xfrm>
          <a:prstGeom prst="rect">
            <a:avLst/>
          </a:prstGeom>
          <a:noFill/>
        </p:spPr>
        <p:txBody>
          <a:bodyPr rtlCol="0" wrap="square">
            <a:spAutoFit/>
          </a:bodyPr>
          <a:lstStyle/>
          <a:p>
            <a:r>
              <a:rPr dirty="0" lang="en-US" sz="3200">
                <a:solidFill>
                  <a:schemeClr val="bg1"/>
                </a:solidFill>
              </a:rPr>
              <a:t>Single-Sample Transmittance</a:t>
            </a:r>
            <a:endParaRPr dirty="0" lang="es-ES" sz="3200">
              <a:solidFill>
                <a:schemeClr val="bg1"/>
              </a:solidFill>
            </a:endParaRPr>
          </a:p>
        </p:txBody>
      </p:sp>
      <p:sp>
        <p:nvSpPr>
          <p:cNvPr id="7" name="Rectangle 6"/>
          <p:cNvSpPr/>
          <p:nvPr/>
        </p:nvSpPr>
        <p:spPr>
          <a:xfrm>
            <a:off x="7821438" y="4872071"/>
            <a:ext cx="1319592" cy="253916"/>
          </a:xfrm>
          <a:prstGeom prst="rect">
            <a:avLst/>
          </a:prstGeom>
        </p:spPr>
        <p:txBody>
          <a:bodyPr wrap="none">
            <a:spAutoFit/>
          </a:bodyPr>
          <a:lstStyle/>
          <a:p>
            <a:pPr algn="r"/>
            <a:r>
              <a:rPr dirty="0" lang="en-US" sz="1050">
                <a:solidFill>
                  <a:schemeClr val="bg1"/>
                </a:solidFill>
                <a:latin typeface="+mj-lt"/>
                <a:ea charset="0" panose="020F0502020204030204" pitchFamily="34" typeface="Calibri"/>
                <a:cs charset="0" panose="02020603050405020304" pitchFamily="18" typeface="Times New Roman"/>
              </a:rPr>
              <a:t>© Activision Blizzard</a:t>
            </a:r>
            <a:endParaRPr dirty="0" lang="en-US" sz="1050">
              <a:solidFill>
                <a:schemeClr val="bg1"/>
              </a:solidFill>
              <a:latin typeface="+mj-lt"/>
            </a:endParaRPr>
          </a:p>
        </p:txBody>
      </p:sp>
    </p:spTree>
    <p:extLst>
      <p:ext uri="{BB962C8B-B14F-4D97-AF65-F5344CB8AC3E}">
        <p14:creationId xmlns:p14="http://schemas.microsoft.com/office/powerpoint/2010/main" val="15341257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Single-Sample Transmittance Problems</a:t>
            </a:r>
            <a:endParaRPr lang="es-ES" dirty="0"/>
          </a:p>
        </p:txBody>
      </p:sp>
      <p:pic>
        <p:nvPicPr>
          <p:cNvPr id="6148" name="Picture 4" descr="14fig2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18048" y="1563638"/>
            <a:ext cx="2945654" cy="2782007"/>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t>From [Eon2007] </a:t>
            </a:r>
            <a:r>
              <a:rPr lang="en-US" sz="1400" i="1" dirty="0"/>
              <a:t>Advanced Techniques for Realistic Real-Time Skin Rendering</a:t>
            </a:r>
          </a:p>
        </p:txBody>
      </p:sp>
      <p:grpSp>
        <p:nvGrpSpPr>
          <p:cNvPr id="7" name="Group 6"/>
          <p:cNvGrpSpPr/>
          <p:nvPr/>
        </p:nvGrpSpPr>
        <p:grpSpPr>
          <a:xfrm>
            <a:off x="4932040" y="2449334"/>
            <a:ext cx="2880320" cy="1254906"/>
            <a:chOff x="4860032" y="2348810"/>
            <a:chExt cx="3657600" cy="1593553"/>
          </a:xfrm>
        </p:grpSpPr>
        <p:pic>
          <p:nvPicPr>
            <p:cNvPr id="6150" name="Picture 6" descr="338equ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2348810"/>
              <a:ext cx="3657600" cy="1209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83456" y="3003798"/>
              <a:ext cx="576064" cy="50405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angle 8"/>
            <p:cNvSpPr/>
            <p:nvPr/>
          </p:nvSpPr>
          <p:spPr>
            <a:xfrm>
              <a:off x="7473928" y="3003798"/>
              <a:ext cx="864096" cy="504056"/>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TextBox 4"/>
            <p:cNvSpPr txBox="1"/>
            <p:nvPr/>
          </p:nvSpPr>
          <p:spPr>
            <a:xfrm>
              <a:off x="7015034" y="3573031"/>
              <a:ext cx="312906" cy="369332"/>
            </a:xfrm>
            <a:prstGeom prst="rect">
              <a:avLst/>
            </a:prstGeom>
            <a:noFill/>
          </p:spPr>
          <p:txBody>
            <a:bodyPr wrap="none" rtlCol="0">
              <a:spAutoFit/>
            </a:bodyPr>
            <a:lstStyle/>
            <a:p>
              <a:pPr algn="ctr"/>
              <a:r>
                <a:rPr lang="en-US" dirty="0">
                  <a:solidFill>
                    <a:srgbClr val="FF0000"/>
                  </a:solidFill>
                </a:rPr>
                <a:t>Z</a:t>
              </a:r>
              <a:endParaRPr lang="es-ES" dirty="0">
                <a:solidFill>
                  <a:srgbClr val="FF0000"/>
                </a:solidFill>
              </a:endParaRPr>
            </a:p>
          </p:txBody>
        </p:sp>
        <p:sp>
          <p:nvSpPr>
            <p:cNvPr id="11" name="TextBox 10"/>
            <p:cNvSpPr txBox="1"/>
            <p:nvPr/>
          </p:nvSpPr>
          <p:spPr>
            <a:xfrm>
              <a:off x="7684825" y="3573031"/>
              <a:ext cx="442301" cy="369332"/>
            </a:xfrm>
            <a:prstGeom prst="rect">
              <a:avLst/>
            </a:prstGeom>
            <a:noFill/>
          </p:spPr>
          <p:txBody>
            <a:bodyPr wrap="none" rtlCol="0">
              <a:spAutoFit/>
            </a:bodyPr>
            <a:lstStyle/>
            <a:p>
              <a:r>
                <a:rPr lang="en-US" dirty="0">
                  <a:solidFill>
                    <a:srgbClr val="00B0F0"/>
                  </a:solidFill>
                </a:rPr>
                <a:t>XY</a:t>
              </a:r>
              <a:endParaRPr lang="es-ES" dirty="0">
                <a:solidFill>
                  <a:srgbClr val="00B0F0"/>
                </a:solidFill>
              </a:endParaRPr>
            </a:p>
          </p:txBody>
        </p:sp>
      </p:grpSp>
    </p:spTree>
    <p:extLst>
      <p:ext uri="{BB962C8B-B14F-4D97-AF65-F5344CB8AC3E}">
        <p14:creationId xmlns:p14="http://schemas.microsoft.com/office/powerpoint/2010/main" val="39422105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Multi-Sampled Transmittance</a:t>
            </a:r>
          </a:p>
        </p:txBody>
      </p:sp>
      <p:sp>
        <p:nvSpPr>
          <p:cNvPr id="3" name="2 Marcador de contenido"/>
          <p:cNvSpPr>
            <a:spLocks noGrp="1"/>
          </p:cNvSpPr>
          <p:nvPr>
            <p:ph idx="1"/>
          </p:nvPr>
        </p:nvSpPr>
        <p:spPr/>
        <p:txBody>
          <a:bodyPr>
            <a:normAutofit fontScale="92500" lnSpcReduction="20000"/>
          </a:bodyPr>
          <a:lstStyle/>
          <a:p>
            <a:r>
              <a:rPr lang="en-US" noProof="0" dirty="0"/>
              <a:t>Skin is not glass: transmitted light cannot be, in general, accurately represented by a single sample</a:t>
            </a:r>
          </a:p>
          <a:p>
            <a:r>
              <a:rPr lang="en-US" noProof="0" dirty="0"/>
              <a:t>In certain configurations, this results in artifacts</a:t>
            </a:r>
          </a:p>
          <a:p>
            <a:endParaRPr lang="en-US" noProof="0" dirty="0"/>
          </a:p>
          <a:p>
            <a:r>
              <a:rPr lang="en-US" b="1" dirty="0"/>
              <a:t>Solution:</a:t>
            </a:r>
            <a:r>
              <a:rPr lang="en-US" dirty="0"/>
              <a:t> numerically integrate the transmittance on the fly</a:t>
            </a:r>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270370"/>
      </p:ext>
    </p:extLst>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1266" name="Picture 2"/>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37"/>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4872071"/>
            <a:ext cx="1319592" cy="253916"/>
          </a:xfrm>
          <a:prstGeom prst="rect">
            <a:avLst/>
          </a:prstGeom>
        </p:spPr>
        <p:txBody>
          <a:bodyPr wrap="none">
            <a:spAutoFit/>
          </a:bodyPr>
          <a:lstStyle/>
          <a:p>
            <a:pPr algn="r"/>
            <a:r>
              <a:rPr dirty="0" lang="en-US" sz="1050">
                <a:solidFill>
                  <a:schemeClr val="bg1"/>
                </a:solidFill>
                <a:latin typeface="+mj-lt"/>
                <a:ea charset="0" panose="020F0502020204030204" pitchFamily="34" typeface="Calibri"/>
                <a:cs charset="0" panose="02020603050405020304" pitchFamily="18" typeface="Times New Roman"/>
              </a:rPr>
              <a:t>© Activision Blizzard</a:t>
            </a:r>
            <a:endParaRPr dirty="0" lang="en-US" sz="1050">
              <a:solidFill>
                <a:schemeClr val="bg1"/>
              </a:solidFill>
              <a:latin typeface="+mj-lt"/>
            </a:endParaRPr>
          </a:p>
        </p:txBody>
      </p:sp>
    </p:spTree>
    <p:extLst>
      <p:ext uri="{BB962C8B-B14F-4D97-AF65-F5344CB8AC3E}">
        <p14:creationId xmlns:p14="http://schemas.microsoft.com/office/powerpoint/2010/main" val="2088956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Multi-Sampled Transmittance</a:t>
            </a:r>
          </a:p>
        </p:txBody>
      </p:sp>
      <p:sp>
        <p:nvSpPr>
          <p:cNvPr id="3" name="2 Marcador de contenido"/>
          <p:cNvSpPr>
            <a:spLocks noGrp="1"/>
          </p:cNvSpPr>
          <p:nvPr>
            <p:ph idx="1"/>
          </p:nvPr>
        </p:nvSpPr>
        <p:spPr/>
        <p:txBody>
          <a:bodyPr>
            <a:normAutofit fontScale="92500"/>
          </a:bodyPr>
          <a:lstStyle/>
          <a:p>
            <a:r>
              <a:rPr lang="en-US" b="1" noProof="0" dirty="0"/>
              <a:t>Problem:</a:t>
            </a:r>
            <a:r>
              <a:rPr lang="en-US" noProof="0" dirty="0"/>
              <a:t> taking multiple samples is expensive</a:t>
            </a:r>
          </a:p>
          <a:p>
            <a:r>
              <a:rPr lang="en-US" b="1" noProof="0" dirty="0"/>
              <a:t>Solution:</a:t>
            </a:r>
            <a:r>
              <a:rPr lang="en-US" noProof="0" dirty="0"/>
              <a:t> jitter them spatially, like soft shadow techniques</a:t>
            </a:r>
          </a:p>
          <a:p>
            <a:pPr lvl="1"/>
            <a:r>
              <a:rPr lang="en-US" noProof="0" dirty="0"/>
              <a:t>Globally, using uniform registers with Poisson disk samples</a:t>
            </a:r>
          </a:p>
          <a:p>
            <a:pPr lvl="1"/>
            <a:r>
              <a:rPr lang="en-US" noProof="0" dirty="0"/>
              <a:t>Per-pixel, by rotating randomly </a:t>
            </a:r>
            <a:r>
              <a:rPr lang="en-US" dirty="0"/>
              <a:t>via </a:t>
            </a:r>
            <a:r>
              <a:rPr lang="en-US" noProof="0" dirty="0"/>
              <a:t>a jitter texture</a:t>
            </a:r>
          </a:p>
          <a:p>
            <a:pPr marL="457200" lvl="1" indent="0">
              <a:buNone/>
            </a:pPr>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1594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n-US" dirty="0"/>
              <a:t>Multi-Sampled Transmittance</a:t>
            </a:r>
          </a:p>
        </p:txBody>
      </p:sp>
      <p:sp>
        <p:nvSpPr>
          <p:cNvPr id="5" name="4 Marcador de contenido"/>
          <p:cNvSpPr>
            <a:spLocks noGrp="1"/>
          </p:cNvSpPr>
          <p:nvPr>
            <p:ph sz="half" idx="2"/>
          </p:nvPr>
        </p:nvSpPr>
        <p:spPr>
          <a:xfrm>
            <a:off x="4648200" y="1059582"/>
            <a:ext cx="4038600" cy="3394472"/>
          </a:xfrm>
        </p:spPr>
        <p:txBody>
          <a:bodyPr>
            <a:normAutofit/>
          </a:bodyPr>
          <a:lstStyle/>
          <a:p>
            <a:pPr marL="0" indent="0">
              <a:buNone/>
            </a:pPr>
            <a:r>
              <a:rPr lang="en-US" sz="600" noProof="1">
                <a:latin typeface="Consolas" pitchFamily="49" charset="0"/>
                <a:cs typeface="Consolas" pitchFamily="49" charset="0"/>
              </a:rPr>
              <a:t>// Calculate position in light coordinates:</a:t>
            </a:r>
          </a:p>
          <a:p>
            <a:pPr marL="0" indent="0">
              <a:buNone/>
            </a:pPr>
            <a:r>
              <a:rPr lang="en-US" sz="600" noProof="1">
                <a:latin typeface="Consolas" pitchFamily="49" charset="0"/>
                <a:cs typeface="Consolas" pitchFamily="49" charset="0"/>
              </a:rPr>
              <a:t>float4 shadowPosition = mul(float4(positionW, 1.0), lightViewProjection);</a:t>
            </a:r>
          </a:p>
          <a:p>
            <a:pPr marL="0" indent="0">
              <a:buNone/>
            </a:pPr>
            <a:r>
              <a:rPr lang="en-US" sz="600" noProof="1">
                <a:latin typeface="Consolas" pitchFamily="49" charset="0"/>
                <a:cs typeface="Consolas" pitchFamily="49" charset="0"/>
              </a:rPr>
              <a:t>shadowPosition.xy /= shadowPosition.ww;</a:t>
            </a:r>
          </a:p>
          <a:p>
            <a:pPr marL="0" indent="0">
              <a:buNone/>
            </a:pPr>
            <a:r>
              <a:rPr lang="en-US" sz="600" noProof="1">
                <a:latin typeface="Consolas" pitchFamily="49" charset="0"/>
                <a:cs typeface="Consolas" pitchFamily="49" charset="0"/>
              </a:rPr>
              <a:t>float shadowDepthNormalized = shadowPosition.z / lightFarPlane;</a:t>
            </a:r>
          </a:p>
          <a:p>
            <a:pPr marL="0" indent="0">
              <a:buNone/>
            </a:pPr>
            <a:endParaRPr lang="en-US" sz="600" noProof="1">
              <a:latin typeface="Consolas" pitchFamily="49" charset="0"/>
              <a:cs typeface="Consolas" pitchFamily="49" charset="0"/>
            </a:endParaRPr>
          </a:p>
          <a:p>
            <a:pPr marL="0" indent="0">
              <a:buNone/>
            </a:pPr>
            <a:r>
              <a:rPr lang="en-US" sz="600" noProof="1">
                <a:latin typeface="Consolas" pitchFamily="49" charset="0"/>
                <a:cs typeface="Consolas" pitchFamily="49" charset="0"/>
              </a:rPr>
              <a:t>// Fetch per-pixel jitter:</a:t>
            </a:r>
          </a:p>
          <a:p>
            <a:pPr marL="0" indent="0">
              <a:buNone/>
            </a:pPr>
            <a:r>
              <a:rPr lang="en-US" sz="600" noProof="1">
                <a:latin typeface="Consolas" pitchFamily="49" charset="0"/>
                <a:cs typeface="Consolas" pitchFamily="49" charset="0"/>
              </a:rPr>
              <a:t>float2 jitter = SSSSSampleWrapL0(samplingNoiseTex, svPosition * (1.0 / 64.0));</a:t>
            </a:r>
          </a:p>
          <a:p>
            <a:pPr marL="0" indent="0">
              <a:buNone/>
            </a:pPr>
            <a:r>
              <a:rPr lang="en-US" sz="600" noProof="1">
                <a:latin typeface="Consolas" pitchFamily="49" charset="0"/>
                <a:cs typeface="Consolas" pitchFamily="49" charset="0"/>
              </a:rPr>
              <a:t>float2x2 rotationMatrix = {  jitter.x, jitter.y,</a:t>
            </a:r>
          </a:p>
          <a:p>
            <a:pPr marL="0" indent="0">
              <a:buNone/>
            </a:pPr>
            <a:r>
              <a:rPr lang="en-US" sz="600" noProof="1">
                <a:latin typeface="Consolas" pitchFamily="49" charset="0"/>
                <a:cs typeface="Consolas" pitchFamily="49" charset="0"/>
              </a:rPr>
              <a:t>                            -jitter.y, jitter.x };</a:t>
            </a:r>
          </a:p>
          <a:p>
            <a:pPr marL="0" indent="0">
              <a:buNone/>
            </a:pPr>
            <a:endParaRPr lang="en-US" sz="600" noProof="1">
              <a:latin typeface="Consolas" pitchFamily="49" charset="0"/>
              <a:cs typeface="Consolas" pitchFamily="49" charset="0"/>
            </a:endParaRPr>
          </a:p>
          <a:p>
            <a:pPr marL="0" indent="0">
              <a:buNone/>
            </a:pPr>
            <a:r>
              <a:rPr lang="en-US" sz="600" noProof="1">
                <a:latin typeface="Consolas" pitchFamily="49" charset="0"/>
                <a:cs typeface="Consolas" pitchFamily="49" charset="0"/>
              </a:rPr>
              <a:t>// Do shadows...</a:t>
            </a:r>
          </a:p>
          <a:p>
            <a:pPr marL="0" indent="0">
              <a:buNone/>
            </a:pPr>
            <a:endParaRPr lang="en-US" sz="600" noProof="1">
              <a:latin typeface="Consolas" pitchFamily="49" charset="0"/>
              <a:cs typeface="Consolas" pitchFamily="49" charset="0"/>
            </a:endParaRPr>
          </a:p>
          <a:p>
            <a:pPr marL="0" indent="0">
              <a:buNone/>
            </a:pPr>
            <a:r>
              <a:rPr lang="en-US" sz="600" noProof="1">
                <a:latin typeface="Consolas" pitchFamily="49" charset="0"/>
                <a:cs typeface="Consolas" pitchFamily="49" charset="0"/>
              </a:rPr>
              <a:t>// Calculate transmittance:</a:t>
            </a:r>
          </a:p>
          <a:p>
            <a:pPr marL="0" indent="0">
              <a:buNone/>
            </a:pPr>
            <a:r>
              <a:rPr lang="en-US" sz="600" noProof="1">
                <a:latin typeface="Consolas" pitchFamily="49" charset="0"/>
                <a:cs typeface="Consolas" pitchFamily="49" charset="0"/>
              </a:rPr>
              <a:t>float2x2 transmittanceRotationMatrix = transmittanceBlurScale * rotationMatrix;</a:t>
            </a:r>
          </a:p>
          <a:p>
            <a:pPr marL="0" indent="0">
              <a:buNone/>
            </a:pPr>
            <a:r>
              <a:rPr lang="en-US" sz="600" noProof="1">
                <a:latin typeface="Consolas" pitchFamily="49" charset="0"/>
                <a:cs typeface="Consolas" pitchFamily="49" charset="0"/>
              </a:rPr>
              <a:t>[unroll]</a:t>
            </a:r>
          </a:p>
          <a:p>
            <a:pPr marL="0" indent="0">
              <a:buNone/>
            </a:pPr>
            <a:r>
              <a:rPr lang="en-US" sz="600" noProof="1">
                <a:latin typeface="Consolas" pitchFamily="49" charset="0"/>
                <a:cs typeface="Consolas" pitchFamily="49" charset="0"/>
              </a:rPr>
              <a:t>for (int j = TransmittanceStart; j &lt; TransmittanceStart + transmittanceSampleCount; j++) {</a:t>
            </a:r>
          </a:p>
          <a:p>
            <a:pPr marL="0" indent="0">
              <a:buNone/>
            </a:pPr>
            <a:r>
              <a:rPr lang="en-US" sz="600" noProof="1">
                <a:latin typeface="Consolas" pitchFamily="49" charset="0"/>
                <a:cs typeface="Consolas" pitchFamily="49" charset="0"/>
              </a:rPr>
              <a:t>    float2 pos = shadowPosition.xy + mul(SSSSPoissonOffset[j], transmittanceRotationMatrix);</a:t>
            </a:r>
          </a:p>
          <a:p>
            <a:pPr marL="0" indent="0">
              <a:buNone/>
            </a:pPr>
            <a:endParaRPr lang="en-US" sz="600" noProof="1">
              <a:latin typeface="Consolas" pitchFamily="49" charset="0"/>
              <a:cs typeface="Consolas" pitchFamily="49" charset="0"/>
            </a:endParaRPr>
          </a:p>
          <a:p>
            <a:pPr marL="0" indent="0">
              <a:buNone/>
            </a:pPr>
            <a:r>
              <a:rPr lang="en-US" sz="600" noProof="1">
                <a:latin typeface="Consolas" pitchFamily="49" charset="0"/>
                <a:cs typeface="Consolas" pitchFamily="49" charset="0"/>
              </a:rPr>
              <a:t>    float blocker = SSSSSamplePointL0(shadowTex, pos);</a:t>
            </a:r>
          </a:p>
          <a:p>
            <a:pPr marL="0" indent="0">
              <a:buNone/>
            </a:pPr>
            <a:r>
              <a:rPr lang="en-US" sz="600" noProof="1">
                <a:latin typeface="Consolas" pitchFamily="49" charset="0"/>
                <a:cs typeface="Consolas" pitchFamily="49" charset="0"/>
              </a:rPr>
              <a:t>    float thickness = transmittanceScale * max(lightFarPlane *</a:t>
            </a:r>
          </a:p>
          <a:p>
            <a:pPr marL="0" indent="0">
              <a:buNone/>
            </a:pPr>
            <a:r>
              <a:rPr lang="en-US" sz="600" noProof="1">
                <a:latin typeface="Consolas" pitchFamily="49" charset="0"/>
                <a:cs typeface="Consolas" pitchFamily="49" charset="0"/>
              </a:rPr>
              <a:t>                                               abs(shadowDepthNormalized - blocker),</a:t>
            </a:r>
          </a:p>
          <a:p>
            <a:pPr marL="0" indent="0">
              <a:buNone/>
            </a:pPr>
            <a:r>
              <a:rPr lang="en-US" sz="600" noProof="1">
                <a:latin typeface="Consolas" pitchFamily="49" charset="0"/>
                <a:cs typeface="Consolas" pitchFamily="49" charset="0"/>
              </a:rPr>
              <a:t>                                               minTransmittance); // To avoid artifacts</a:t>
            </a:r>
          </a:p>
          <a:p>
            <a:pPr marL="0" indent="0">
              <a:buNone/>
            </a:pPr>
            <a:r>
              <a:rPr lang="en-US" sz="600" noProof="1">
                <a:latin typeface="Consolas" pitchFamily="49" charset="0"/>
                <a:cs typeface="Consolas" pitchFamily="49" charset="0"/>
              </a:rPr>
              <a:t>    float light = exp(-thickness * thickness);</a:t>
            </a:r>
          </a:p>
          <a:p>
            <a:pPr marL="0" indent="0">
              <a:buNone/>
            </a:pPr>
            <a:endParaRPr lang="en-US" sz="600" noProof="1">
              <a:latin typeface="Consolas" pitchFamily="49" charset="0"/>
              <a:cs typeface="Consolas" pitchFamily="49" charset="0"/>
            </a:endParaRPr>
          </a:p>
          <a:p>
            <a:pPr marL="0" indent="0">
              <a:buNone/>
            </a:pPr>
            <a:r>
              <a:rPr lang="en-US" sz="600" noProof="1">
                <a:latin typeface="Consolas" pitchFamily="49" charset="0"/>
                <a:cs typeface="Consolas" pitchFamily="49" charset="0"/>
              </a:rPr>
              <a:t>    shadow.rgb += transmittanceColor * light;</a:t>
            </a:r>
          </a:p>
          <a:p>
            <a:pPr marL="0" indent="0">
              <a:buNone/>
            </a:pPr>
            <a:r>
              <a:rPr lang="en-US" sz="600" noProof="1">
                <a:latin typeface="Consolas" pitchFamily="49" charset="0"/>
                <a:cs typeface="Consolas" pitchFamily="49" charset="0"/>
              </a:rPr>
              <a:t>}</a:t>
            </a:r>
          </a:p>
          <a:p>
            <a:pPr marL="0" indent="0">
              <a:buNone/>
            </a:pPr>
            <a:r>
              <a:rPr lang="en-US" sz="600" noProof="1">
                <a:latin typeface="Consolas" pitchFamily="49" charset="0"/>
                <a:cs typeface="Consolas" pitchFamily="49" charset="0"/>
              </a:rPr>
              <a:t>shadow.rgb *= 1.0 / transmittanceSampleCount;</a:t>
            </a:r>
          </a:p>
          <a:p>
            <a:pPr marL="0" indent="0">
              <a:buNone/>
            </a:pPr>
            <a:endParaRPr lang="en-US" sz="600" noProof="1">
              <a:latin typeface="Consolas" pitchFamily="49" charset="0"/>
              <a:cs typeface="Consolas" pitchFamily="49" charset="0"/>
            </a:endParaRPr>
          </a:p>
          <a:p>
            <a:pPr marL="0" indent="0">
              <a:buNone/>
            </a:pPr>
            <a:r>
              <a:rPr lang="en-US" sz="600" noProof="1">
                <a:latin typeface="Consolas" pitchFamily="49" charset="0"/>
                <a:cs typeface="Consolas" pitchFamily="49" charset="0"/>
              </a:rPr>
              <a:t>// At grazing angles there should not be any transmittance contribution:</a:t>
            </a:r>
          </a:p>
          <a:p>
            <a:pPr marL="0" indent="0">
              <a:buNone/>
            </a:pPr>
            <a:r>
              <a:rPr lang="en-US" sz="600" noProof="1">
                <a:latin typeface="Consolas" pitchFamily="49" charset="0"/>
                <a:cs typeface="Consolas" pitchFamily="49" charset="0"/>
              </a:rPr>
              <a:t>shadow.rgb *= saturate(0.3 + cosineAngle); // dot(light, -normal)</a:t>
            </a:r>
          </a:p>
          <a:p>
            <a:endParaRPr lang="en-US" sz="600" noProof="1"/>
          </a:p>
        </p:txBody>
      </p:sp>
      <p:sp>
        <p:nvSpPr>
          <p:cNvPr id="10" name="2 Marcador de contenido"/>
          <p:cNvSpPr>
            <a:spLocks noGrp="1"/>
          </p:cNvSpPr>
          <p:nvPr>
            <p:ph idx="1"/>
          </p:nvPr>
        </p:nvSpPr>
        <p:spPr>
          <a:xfrm>
            <a:off x="402822" y="1934755"/>
            <a:ext cx="1730387" cy="1720562"/>
          </a:xfrm>
        </p:spPr>
        <p:txBody>
          <a:bodyPr>
            <a:noAutofit/>
          </a:bodyPr>
          <a:lstStyle/>
          <a:p>
            <a:pPr marL="0" indent="0">
              <a:buNone/>
            </a:pPr>
            <a:r>
              <a:rPr lang="en-US" sz="600" noProof="1">
                <a:latin typeface="Consolas" pitchFamily="49" charset="0"/>
                <a:cs typeface="Consolas" pitchFamily="49" charset="0"/>
              </a:rPr>
              <a:t>// Poisson disk random samples:</a:t>
            </a:r>
          </a:p>
          <a:p>
            <a:pPr marL="0" indent="0">
              <a:buNone/>
            </a:pPr>
            <a:r>
              <a:rPr lang="en-US" sz="600" noProof="1">
                <a:latin typeface="Consolas" pitchFamily="49" charset="0"/>
                <a:cs typeface="Consolas" pitchFamily="49" charset="0"/>
              </a:rPr>
              <a:t>static const float2 SSSSPoissonOffset[] = {</a:t>
            </a:r>
          </a:p>
          <a:p>
            <a:pPr marL="0" indent="0">
              <a:buNone/>
            </a:pPr>
            <a:r>
              <a:rPr lang="en-US" sz="600" noProof="1">
                <a:latin typeface="Consolas" pitchFamily="49" charset="0"/>
                <a:cs typeface="Consolas" pitchFamily="49" charset="0"/>
              </a:rPr>
              <a:t>    // 1</a:t>
            </a:r>
          </a:p>
          <a:p>
            <a:pPr marL="0" indent="0">
              <a:buNone/>
            </a:pPr>
            <a:r>
              <a:rPr lang="en-US" sz="600" noProof="1">
                <a:latin typeface="Consolas" pitchFamily="49" charset="0"/>
                <a:cs typeface="Consolas" pitchFamily="49" charset="0"/>
              </a:rPr>
              <a:t>    float2( 0.402211,  0.126575),</a:t>
            </a:r>
          </a:p>
          <a:p>
            <a:pPr marL="0" indent="0">
              <a:buNone/>
            </a:pPr>
            <a:r>
              <a:rPr lang="en-US" sz="600" noProof="1">
                <a:latin typeface="Consolas" pitchFamily="49" charset="0"/>
                <a:cs typeface="Consolas" pitchFamily="49" charset="0"/>
              </a:rPr>
              <a:t>    // 2</a:t>
            </a:r>
          </a:p>
          <a:p>
            <a:pPr marL="0" indent="0">
              <a:buNone/>
            </a:pPr>
            <a:r>
              <a:rPr lang="en-US" sz="600" noProof="1">
                <a:latin typeface="Consolas" pitchFamily="49" charset="0"/>
                <a:cs typeface="Consolas" pitchFamily="49" charset="0"/>
              </a:rPr>
              <a:t>    float2( 0.297056,  0.616830),</a:t>
            </a:r>
          </a:p>
          <a:p>
            <a:pPr marL="0" indent="0">
              <a:buNone/>
            </a:pPr>
            <a:r>
              <a:rPr lang="en-US" sz="600" noProof="1">
                <a:latin typeface="Consolas" pitchFamily="49" charset="0"/>
                <a:cs typeface="Consolas" pitchFamily="49" charset="0"/>
              </a:rPr>
              <a:t>    float2( 0.298156, -0.001704),</a:t>
            </a:r>
          </a:p>
          <a:p>
            <a:pPr marL="0" indent="0">
              <a:buNone/>
            </a:pPr>
            <a:r>
              <a:rPr lang="en-US" sz="600" noProof="1">
                <a:latin typeface="Consolas" pitchFamily="49" charset="0"/>
                <a:cs typeface="Consolas" pitchFamily="49" charset="0"/>
              </a:rPr>
              <a:t>    // 4</a:t>
            </a:r>
          </a:p>
          <a:p>
            <a:pPr marL="0" indent="0">
              <a:buNone/>
            </a:pPr>
            <a:r>
              <a:rPr lang="en-US" sz="600" noProof="1">
                <a:latin typeface="Consolas" pitchFamily="49" charset="0"/>
                <a:cs typeface="Consolas" pitchFamily="49" charset="0"/>
              </a:rPr>
              <a:t>    float2( 0.019369,  0.395482),</a:t>
            </a:r>
          </a:p>
          <a:p>
            <a:pPr marL="0" indent="0">
              <a:buNone/>
            </a:pPr>
            <a:r>
              <a:rPr lang="en-US" sz="600" noProof="1">
                <a:latin typeface="Consolas" pitchFamily="49" charset="0"/>
                <a:cs typeface="Consolas" pitchFamily="49" charset="0"/>
              </a:rPr>
              <a:t>    float2(-0.066918, -0.367739),</a:t>
            </a:r>
          </a:p>
          <a:p>
            <a:pPr marL="0" indent="0">
              <a:buNone/>
            </a:pPr>
            <a:r>
              <a:rPr lang="en-US" sz="600" noProof="1">
                <a:latin typeface="Consolas" pitchFamily="49" charset="0"/>
                <a:cs typeface="Consolas" pitchFamily="49" charset="0"/>
              </a:rPr>
              <a:t>    float2(-0.955010,  0.372377),</a:t>
            </a:r>
          </a:p>
          <a:p>
            <a:pPr marL="0" indent="0">
              <a:buNone/>
            </a:pPr>
            <a:r>
              <a:rPr lang="en-US" sz="600" noProof="1">
                <a:latin typeface="Consolas" pitchFamily="49" charset="0"/>
                <a:cs typeface="Consolas" pitchFamily="49" charset="0"/>
              </a:rPr>
              <a:t>    float2( 0.800057,  0.120602),</a:t>
            </a:r>
          </a:p>
          <a:p>
            <a:pPr marL="0" indent="0">
              <a:buNone/>
            </a:pPr>
            <a:r>
              <a:rPr lang="en-US" sz="600" noProof="1">
                <a:latin typeface="Consolas" pitchFamily="49" charset="0"/>
                <a:cs typeface="Consolas" pitchFamily="49" charset="0"/>
              </a:rPr>
              <a:t>    ...</a:t>
            </a:r>
          </a:p>
          <a:p>
            <a:pPr marL="0" indent="0">
              <a:buNone/>
            </a:pPr>
            <a:r>
              <a:rPr lang="en-US" sz="600" noProof="1">
                <a:latin typeface="Consolas" pitchFamily="49" charset="0"/>
                <a:cs typeface="Consolas" pitchFamily="49" charset="0"/>
              </a:rPr>
              <a:t>}</a:t>
            </a:r>
          </a:p>
          <a:p>
            <a:pPr marL="0" indent="0">
              <a:buNone/>
            </a:pPr>
            <a:endParaRPr lang="en-US" sz="600" noProof="1">
              <a:latin typeface="Consolas" pitchFamily="49" charset="0"/>
              <a:cs typeface="Consolas" pitchFamily="49" charset="0"/>
            </a:endParaRPr>
          </a:p>
        </p:txBody>
      </p:sp>
      <p:sp>
        <p:nvSpPr>
          <p:cNvPr id="11" name="5 CuadroTexto"/>
          <p:cNvSpPr txBox="1"/>
          <p:nvPr/>
        </p:nvSpPr>
        <p:spPr>
          <a:xfrm>
            <a:off x="304644" y="1505371"/>
            <a:ext cx="1926746" cy="400110"/>
          </a:xfrm>
          <a:prstGeom prst="rect">
            <a:avLst/>
          </a:prstGeom>
          <a:noFill/>
        </p:spPr>
        <p:txBody>
          <a:bodyPr wrap="none" rtlCol="0">
            <a:spAutoFit/>
          </a:bodyPr>
          <a:lstStyle/>
          <a:p>
            <a:pPr algn="ctr"/>
            <a:r>
              <a:rPr lang="en-US" sz="2000" b="1" dirty="0"/>
              <a:t>Uniform Values</a:t>
            </a:r>
            <a:endParaRPr lang="es-ES" sz="2000" b="1" dirty="0"/>
          </a:p>
        </p:txBody>
      </p:sp>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1086" y="1934755"/>
            <a:ext cx="165618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8 CuadroTexto"/>
          <p:cNvSpPr txBox="1"/>
          <p:nvPr/>
        </p:nvSpPr>
        <p:spPr>
          <a:xfrm>
            <a:off x="2581943" y="1507782"/>
            <a:ext cx="1574470" cy="400110"/>
          </a:xfrm>
          <a:prstGeom prst="rect">
            <a:avLst/>
          </a:prstGeom>
          <a:noFill/>
        </p:spPr>
        <p:txBody>
          <a:bodyPr wrap="none" rtlCol="0">
            <a:spAutoFit/>
          </a:bodyPr>
          <a:lstStyle/>
          <a:p>
            <a:pPr algn="ctr"/>
            <a:r>
              <a:rPr lang="en-US" sz="2000" b="1" dirty="0"/>
              <a:t>Jitter Texture</a:t>
            </a:r>
            <a:endParaRPr lang="es-ES" sz="2000" b="1" dirty="0"/>
          </a:p>
        </p:txBody>
      </p:sp>
    </p:spTree>
    <p:extLst>
      <p:ext uri="{BB962C8B-B14F-4D97-AF65-F5344CB8AC3E}">
        <p14:creationId xmlns:p14="http://schemas.microsoft.com/office/powerpoint/2010/main" val="10064792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Multi-Sampled Transmittance</a:t>
            </a:r>
          </a:p>
        </p:txBody>
      </p:sp>
      <p:sp>
        <p:nvSpPr>
          <p:cNvPr id="3" name="2 Marcador de contenido"/>
          <p:cNvSpPr>
            <a:spLocks noGrp="1"/>
          </p:cNvSpPr>
          <p:nvPr>
            <p:ph idx="1"/>
          </p:nvPr>
        </p:nvSpPr>
        <p:spPr/>
        <p:txBody>
          <a:bodyPr>
            <a:normAutofit/>
          </a:bodyPr>
          <a:lstStyle/>
          <a:p>
            <a:r>
              <a:rPr lang="en-US" noProof="0" dirty="0"/>
              <a:t>16 samples per pixel still too expensive</a:t>
            </a:r>
          </a:p>
          <a:p>
            <a:r>
              <a:rPr lang="en-US" dirty="0"/>
              <a:t>2 samples </a:t>
            </a:r>
            <a:r>
              <a:rPr lang="en-US" noProof="0" dirty="0"/>
              <a:t>leads to noisy results</a:t>
            </a:r>
          </a:p>
          <a:p>
            <a:r>
              <a:rPr lang="en-US" dirty="0"/>
              <a:t>But the SSS reflectance blur will take care of the noise!</a:t>
            </a:r>
            <a:endParaRPr lang="en-US" noProof="0" dirty="0"/>
          </a:p>
          <a:p>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685564"/>
      </p:ext>
    </p:extLst>
  </p:cSld>
  <p:clrMapOvr>
    <a:masterClrMapping/>
  </p:clrMapOvr>
</p:sld>
</file>

<file path=ppt/slides/slide1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2"/>
          <p:cNvPicPr>
            <a:picLocks noChangeArrowheads="1" noChangeAspect="1"/>
          </p:cNvPicPr>
          <p:nvPr/>
        </p:nvPicPr>
        <p:blipFill rotWithShape="1">
          <a:blip r:embed="rId3">
            <a:extLst>
              <a:ext uri="{28A0092B-C50C-407E-A947-70E740481C1C}">
                <a14:useLocalDpi xmlns:a14="http://schemas.microsoft.com/office/drawing/2010/main" val="0"/>
              </a:ext>
            </a:extLst>
          </a:blip>
          <a:srcRect b="-70" r="35"/>
          <a:stretch/>
        </p:blipFill>
        <p:spPr bwMode="auto">
          <a:xfrm>
            <a:off x="0" y="0"/>
            <a:ext cx="9144000" cy="514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4400" y="4582800"/>
            <a:ext cx="8944108" cy="584775"/>
          </a:xfrm>
          <a:prstGeom prst="rect">
            <a:avLst/>
          </a:prstGeom>
          <a:noFill/>
        </p:spPr>
        <p:txBody>
          <a:bodyPr rtlCol="0" wrap="square">
            <a:spAutoFit/>
          </a:bodyPr>
          <a:lstStyle/>
          <a:p>
            <a:r>
              <a:rPr dirty="0" lang="en-US" sz="3200">
                <a:solidFill>
                  <a:schemeClr val="bg1"/>
                </a:solidFill>
              </a:rPr>
              <a:t>Multi-Sample Transmittance without SSS Blur</a:t>
            </a:r>
            <a:endParaRPr dirty="0" lang="es-ES" sz="320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dirty="0" lang="en-US" sz="1050">
                <a:solidFill>
                  <a:schemeClr val="bg1"/>
                </a:solidFill>
                <a:latin typeface="+mj-lt"/>
                <a:ea charset="0" panose="020F0502020204030204" pitchFamily="34" typeface="Calibri"/>
                <a:cs charset="0" panose="02020603050405020304" pitchFamily="18" typeface="Times New Roman"/>
              </a:rPr>
              <a:t>© Activision Blizzard</a:t>
            </a:r>
            <a:endParaRPr dirty="0" lang="en-US" sz="1050">
              <a:solidFill>
                <a:schemeClr val="bg1"/>
              </a:solidFill>
              <a:latin typeface="+mj-lt"/>
            </a:endParaRPr>
          </a:p>
        </p:txBody>
      </p:sp>
    </p:spTree>
    <p:extLst>
      <p:ext uri="{BB962C8B-B14F-4D97-AF65-F5344CB8AC3E}">
        <p14:creationId xmlns:p14="http://schemas.microsoft.com/office/powerpoint/2010/main" val="306664727"/>
      </p:ext>
    </p:extLst>
  </p:cSld>
  <p:clrMapOvr>
    <a:masterClrMapping/>
  </p:clrMapOvr>
</p:sld>
</file>

<file path=ppt/slides/slide1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3730" name="Picture 2"/>
          <p:cNvPicPr>
            <a:picLocks noChangeArrowheads="1" noChangeAspect="1"/>
          </p:cNvPicPr>
          <p:nvPr/>
        </p:nvPicPr>
        <p:blipFill rotWithShape="1">
          <a:blip r:embed="rId3">
            <a:extLst>
              <a:ext uri="{28A0092B-C50C-407E-A947-70E740481C1C}">
                <a14:useLocalDpi xmlns:a14="http://schemas.microsoft.com/office/drawing/2010/main" val="0"/>
              </a:ext>
            </a:extLst>
          </a:blip>
          <a:srcRect b="-68" r="42"/>
          <a:stretch/>
        </p:blipFill>
        <p:spPr bwMode="auto">
          <a:xfrm>
            <a:off x="0" y="0"/>
            <a:ext cx="9144000" cy="5144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4400" y="4582800"/>
            <a:ext cx="8944108" cy="584775"/>
          </a:xfrm>
          <a:prstGeom prst="rect">
            <a:avLst/>
          </a:prstGeom>
          <a:noFill/>
        </p:spPr>
        <p:txBody>
          <a:bodyPr rtlCol="0" wrap="square">
            <a:spAutoFit/>
          </a:bodyPr>
          <a:lstStyle/>
          <a:p>
            <a:r>
              <a:rPr dirty="0" lang="en-US" sz="3200">
                <a:solidFill>
                  <a:schemeClr val="bg1"/>
                </a:solidFill>
              </a:rPr>
              <a:t>Multi-Sample Transmittance with SSS Blur</a:t>
            </a:r>
            <a:endParaRPr dirty="0" lang="es-ES" sz="320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dirty="0" lang="en-US" sz="1050">
                <a:solidFill>
                  <a:schemeClr val="bg1"/>
                </a:solidFill>
                <a:latin typeface="+mj-lt"/>
                <a:ea charset="0" panose="020F0502020204030204" pitchFamily="34" typeface="Calibri"/>
                <a:cs charset="0" panose="02020603050405020304" pitchFamily="18" typeface="Times New Roman"/>
              </a:rPr>
              <a:t>© Activision Blizzard</a:t>
            </a:r>
            <a:endParaRPr dirty="0" lang="en-US" sz="1050">
              <a:solidFill>
                <a:schemeClr val="bg1"/>
              </a:solidFill>
              <a:latin typeface="+mj-lt"/>
            </a:endParaRPr>
          </a:p>
        </p:txBody>
      </p:sp>
    </p:spTree>
    <p:extLst>
      <p:ext uri="{BB962C8B-B14F-4D97-AF65-F5344CB8AC3E}">
        <p14:creationId xmlns:p14="http://schemas.microsoft.com/office/powerpoint/2010/main" val="15971322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30" y="0"/>
            <a:ext cx="9142139" cy="5143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5199692" cy="584775"/>
          </a:xfrm>
          <a:prstGeom prst="rect">
            <a:avLst/>
          </a:prstGeom>
          <a:noFill/>
        </p:spPr>
        <p:txBody>
          <a:bodyPr wrap="square" rtlCol="0">
            <a:spAutoFit/>
          </a:bodyPr>
          <a:lstStyle/>
          <a:p>
            <a:r>
              <a:rPr lang="en-US" sz="3200" dirty="0">
                <a:solidFill>
                  <a:schemeClr val="bg1"/>
                </a:solidFill>
              </a:rPr>
              <a:t>Single-Sample Transmittance</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3309184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14400" y="4582800"/>
            <a:ext cx="5199692" cy="584775"/>
          </a:xfrm>
          <a:prstGeom prst="rect">
            <a:avLst/>
          </a:prstGeom>
          <a:noFill/>
        </p:spPr>
        <p:txBody>
          <a:bodyPr wrap="square" rtlCol="0">
            <a:spAutoFit/>
          </a:bodyPr>
          <a:lstStyle/>
          <a:p>
            <a:r>
              <a:rPr lang="en-US" sz="3200" dirty="0">
                <a:solidFill>
                  <a:schemeClr val="bg1"/>
                </a:solidFill>
              </a:rPr>
              <a:t>Multi-Sample Transmittance</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2875644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noProof="0" dirty="0"/>
          </a:p>
        </p:txBody>
      </p:sp>
      <p:pic>
        <p:nvPicPr>
          <p:cNvPr id="4" name="MultiSampledTransmittance.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29673" y="0"/>
            <a:ext cx="8284654" cy="4659982"/>
          </a:xfrm>
          <a:prstGeom prst="rect">
            <a:avLst/>
          </a:prstGeom>
          <a:noFill/>
          <a:ln>
            <a:noFill/>
          </a:ln>
        </p:spPr>
      </p:pic>
    </p:spTree>
    <p:extLst>
      <p:ext uri="{BB962C8B-B14F-4D97-AF65-F5344CB8AC3E}">
        <p14:creationId xmlns:p14="http://schemas.microsoft.com/office/powerpoint/2010/main" val="3051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User Interface</a:t>
            </a:r>
          </a:p>
        </p:txBody>
      </p:sp>
      <p:sp>
        <p:nvSpPr>
          <p:cNvPr id="3" name="2 Marcador de contenido"/>
          <p:cNvSpPr>
            <a:spLocks noGrp="1"/>
          </p:cNvSpPr>
          <p:nvPr>
            <p:ph idx="1"/>
          </p:nvPr>
        </p:nvSpPr>
        <p:spPr/>
        <p:txBody>
          <a:bodyPr>
            <a:normAutofit fontScale="92500" lnSpcReduction="20000"/>
          </a:bodyPr>
          <a:lstStyle/>
          <a:p>
            <a:r>
              <a:rPr lang="en-US" noProof="0" dirty="0"/>
              <a:t>Using the multipole diffusion profile [Eon2007] :</a:t>
            </a:r>
          </a:p>
          <a:p>
            <a:pPr lvl="1"/>
            <a:r>
              <a:rPr lang="en-US" noProof="0" dirty="0"/>
              <a:t>Is </a:t>
            </a:r>
            <a:r>
              <a:rPr lang="en-US" b="1" noProof="0" dirty="0"/>
              <a:t>expensive</a:t>
            </a:r>
          </a:p>
          <a:p>
            <a:pPr lvl="1"/>
            <a:r>
              <a:rPr lang="en-US" noProof="0" dirty="0"/>
              <a:t>Lacks </a:t>
            </a:r>
            <a:r>
              <a:rPr lang="en-US" b="1" noProof="0" dirty="0"/>
              <a:t>customization</a:t>
            </a:r>
            <a:r>
              <a:rPr lang="en-US" noProof="0" dirty="0"/>
              <a:t> possibilities</a:t>
            </a:r>
          </a:p>
          <a:p>
            <a:endParaRPr lang="en-US" sz="1600" noProof="0" dirty="0"/>
          </a:p>
          <a:p>
            <a:pPr marL="0" indent="0">
              <a:buNone/>
            </a:pPr>
            <a:r>
              <a:rPr lang="en-US" sz="1300" noProof="1">
                <a:latin typeface="Consolas" pitchFamily="49" charset="0"/>
                <a:cs typeface="Consolas" pitchFamily="49" charset="0"/>
              </a:rPr>
              <a:t> float thickness_2 = -thickness * thickness;</a:t>
            </a:r>
          </a:p>
          <a:p>
            <a:pPr marL="0" indent="0">
              <a:buNone/>
            </a:pPr>
            <a:r>
              <a:rPr lang="en-US" sz="1300" noProof="1">
                <a:latin typeface="Consolas" pitchFamily="49" charset="0"/>
                <a:cs typeface="Consolas" pitchFamily="49" charset="0"/>
              </a:rPr>
              <a:t> float3 transmittance = float3(0.233, 0.455, 0.649) * exp(thickness_2 / 0.0064) +</a:t>
            </a:r>
          </a:p>
          <a:p>
            <a:pPr marL="0" indent="0">
              <a:buNone/>
            </a:pPr>
            <a:r>
              <a:rPr lang="en-US" sz="1300" noProof="1">
                <a:latin typeface="Consolas" pitchFamily="49" charset="0"/>
                <a:cs typeface="Consolas" pitchFamily="49" charset="0"/>
              </a:rPr>
              <a:t>                        float3(0.1,   0.336, 0.344) * exp(thickness_2 / 0.0484) +</a:t>
            </a:r>
          </a:p>
          <a:p>
            <a:pPr marL="0" indent="0">
              <a:buNone/>
            </a:pPr>
            <a:r>
              <a:rPr lang="en-US" sz="1300" noProof="1">
                <a:latin typeface="Consolas" pitchFamily="49" charset="0"/>
                <a:cs typeface="Consolas" pitchFamily="49" charset="0"/>
              </a:rPr>
              <a:t>                        float3(0.118, 0.198, 0.0)   * exp(thickness_2 / 0.187)  +</a:t>
            </a:r>
          </a:p>
          <a:p>
            <a:pPr marL="0" indent="0">
              <a:buNone/>
            </a:pPr>
            <a:r>
              <a:rPr lang="en-US" sz="1300" noProof="1">
                <a:latin typeface="Consolas" pitchFamily="49" charset="0"/>
                <a:cs typeface="Consolas" pitchFamily="49" charset="0"/>
              </a:rPr>
              <a:t>                        float3(0.113, 0.007, 0.007) * exp(thickness_2 / 0.567)  +</a:t>
            </a:r>
          </a:p>
          <a:p>
            <a:pPr marL="0" indent="0">
              <a:buNone/>
            </a:pPr>
            <a:r>
              <a:rPr lang="en-US" sz="1300" noProof="1">
                <a:latin typeface="Consolas" pitchFamily="49" charset="0"/>
                <a:cs typeface="Consolas" pitchFamily="49" charset="0"/>
              </a:rPr>
              <a:t>                        float3(0.358, 0.004, 0.0)   * exp(thickness_2 / 1.99)   +</a:t>
            </a:r>
          </a:p>
          <a:p>
            <a:pPr marL="0" indent="0">
              <a:buNone/>
            </a:pPr>
            <a:r>
              <a:rPr lang="en-US" sz="1300" noProof="1">
                <a:latin typeface="Consolas" pitchFamily="49" charset="0"/>
                <a:cs typeface="Consolas" pitchFamily="49" charset="0"/>
              </a:rPr>
              <a:t>                        float3(0.078, 0.0,   0.0)   * exp(thickness_2 / 7.41);</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lvl="1" algn="ctr">
              <a:spcBef>
                <a:spcPct val="0"/>
              </a:spcBef>
            </a:pPr>
            <a:r>
              <a:rPr lang="en-US" sz="1400" dirty="0"/>
              <a:t>From [Jimenez2010] </a:t>
            </a:r>
            <a:r>
              <a:rPr lang="en-US" sz="1400" i="1" dirty="0"/>
              <a:t>Real-Time Realistic Skin Translucency</a:t>
            </a:r>
          </a:p>
          <a:p>
            <a:pPr marL="0" lvl="1" algn="ctr">
              <a:spcBef>
                <a:spcPct val="0"/>
              </a:spcBef>
            </a:pPr>
            <a:endParaRPr lang="en-US" sz="1400" i="1" dirty="0">
              <a:latin typeface="+mn-lt"/>
              <a:ea typeface="+mn-ea"/>
              <a:cs typeface="+mn-cs"/>
            </a:endParaRPr>
          </a:p>
        </p:txBody>
      </p:sp>
    </p:spTree>
    <p:extLst>
      <p:ext uri="{BB962C8B-B14F-4D97-AF65-F5344CB8AC3E}">
        <p14:creationId xmlns:p14="http://schemas.microsoft.com/office/powerpoint/2010/main" val="20530388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Improving the Interface</a:t>
            </a:r>
          </a:p>
        </p:txBody>
      </p:sp>
      <p:sp>
        <p:nvSpPr>
          <p:cNvPr id="3" name="2 Marcador de contenido"/>
          <p:cNvSpPr>
            <a:spLocks noGrp="1"/>
          </p:cNvSpPr>
          <p:nvPr>
            <p:ph idx="1"/>
          </p:nvPr>
        </p:nvSpPr>
        <p:spPr/>
        <p:txBody>
          <a:bodyPr>
            <a:normAutofit/>
          </a:bodyPr>
          <a:lstStyle/>
          <a:p>
            <a:r>
              <a:rPr lang="en-US" noProof="0" dirty="0"/>
              <a:t>Too many Gaussians to </a:t>
            </a:r>
            <a:r>
              <a:rPr lang="en-US" b="1" noProof="0" dirty="0"/>
              <a:t>control</a:t>
            </a:r>
          </a:p>
          <a:p>
            <a:pPr marL="0" indent="0">
              <a:buNone/>
            </a:pPr>
            <a:r>
              <a:rPr lang="en-US" b="1" noProof="0" dirty="0"/>
              <a:t>	</a:t>
            </a:r>
            <a:r>
              <a:rPr lang="en-US" noProof="0" dirty="0"/>
              <a:t>(interface problem)</a:t>
            </a:r>
          </a:p>
          <a:p>
            <a:r>
              <a:rPr lang="en-US" noProof="0" dirty="0"/>
              <a:t>Too many Gaussians to </a:t>
            </a:r>
            <a:r>
              <a:rPr lang="en-US" b="1" noProof="0" dirty="0"/>
              <a:t>calculate</a:t>
            </a:r>
            <a:r>
              <a:rPr lang="en-US" noProof="0" dirty="0"/>
              <a:t> 	(performance problem)</a:t>
            </a:r>
          </a:p>
          <a:p>
            <a:r>
              <a:rPr lang="en-US" noProof="0" dirty="0"/>
              <a:t>Both problems have the same solution:</a:t>
            </a:r>
          </a:p>
          <a:p>
            <a:pPr marL="457200" lvl="1" indent="0">
              <a:buNone/>
            </a:pPr>
            <a:r>
              <a:rPr lang="en-US" noProof="0" dirty="0"/>
              <a:t>	Use </a:t>
            </a:r>
            <a:r>
              <a:rPr lang="en-US" b="1" noProof="0" dirty="0"/>
              <a:t>one</a:t>
            </a:r>
            <a:r>
              <a:rPr lang="en-US" noProof="0" dirty="0"/>
              <a:t>!</a:t>
            </a:r>
          </a:p>
          <a:p>
            <a:endParaRPr lang="en-US" sz="1300" noProof="0" dirty="0">
              <a:latin typeface="Consolas" pitchFamily="49" charset="0"/>
              <a:cs typeface="Consolas" pitchFamily="49" charset="0"/>
            </a:endParaRP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867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endParaRPr lang="en-US" noProof="0"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3 CuadroTexto"/>
          <p:cNvSpPr txBox="1"/>
          <p:nvPr/>
        </p:nvSpPr>
        <p:spPr>
          <a:xfrm>
            <a:off x="12760" y="4582691"/>
            <a:ext cx="1524496" cy="584775"/>
          </a:xfrm>
          <a:prstGeom prst="rect">
            <a:avLst/>
          </a:prstGeom>
          <a:noFill/>
        </p:spPr>
        <p:txBody>
          <a:bodyPr wrap="square" rtlCol="0" anchor="ctr">
            <a:spAutoFit/>
          </a:bodyPr>
          <a:lstStyle/>
          <a:p>
            <a:r>
              <a:rPr lang="en-US" sz="3200" dirty="0"/>
              <a:t>On</a:t>
            </a:r>
          </a:p>
        </p:txBody>
      </p:sp>
      <p:sp>
        <p:nvSpPr>
          <p:cNvPr id="9" name="Rectangle 8"/>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730622112"/>
      </p:ext>
    </p:extLst>
  </p:cSld>
  <p:clrMapOvr>
    <a:masterClrMapping/>
  </p:clrMapOvr>
</p:sld>
</file>

<file path=ppt/slides/slide1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dirty="0" lang="en-US" noProof="0"/>
          </a:p>
        </p:txBody>
      </p:sp>
      <p:sp>
        <p:nvSpPr>
          <p:cNvPr id="3" name="2 Marcador de contenido"/>
          <p:cNvSpPr>
            <a:spLocks noGrp="1"/>
          </p:cNvSpPr>
          <p:nvPr>
            <p:ph idx="1"/>
          </p:nvPr>
        </p:nvSpPr>
        <p:spPr/>
        <p:txBody>
          <a:bodyPr/>
          <a:lstStyle/>
          <a:p>
            <a:endParaRPr dirty="0" lang="es-ES"/>
          </a:p>
        </p:txBody>
      </p:sp>
      <p:pic>
        <p:nvPicPr>
          <p:cNvPr id="6148" name="Picture 4"/>
          <p:cNvPicPr>
            <a:picLocks noChangeArrowheads="1" noChangeAspect="1"/>
          </p:cNvPicPr>
          <p:nvPr/>
        </p:nvPicPr>
        <p:blipFill rotWithShape="1">
          <a:blip r:embed="rId3">
            <a:extLst>
              <a:ext uri="{28A0092B-C50C-407E-A947-70E740481C1C}">
                <a14:useLocalDpi xmlns:a14="http://schemas.microsoft.com/office/drawing/2010/main" val="0"/>
              </a:ext>
            </a:extLst>
          </a:blip>
          <a:srcRect b="32" r="-35"/>
          <a:stretch/>
        </p:blipFill>
        <p:spPr bwMode="auto">
          <a:xfrm>
            <a:off x="0" y="-900"/>
            <a:ext cx="9144000" cy="514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14400" y="4582800"/>
            <a:ext cx="5199692" cy="584775"/>
          </a:xfrm>
          <a:prstGeom prst="rect">
            <a:avLst/>
          </a:prstGeom>
          <a:noFill/>
        </p:spPr>
        <p:txBody>
          <a:bodyPr rtlCol="0" wrap="square">
            <a:spAutoFit/>
          </a:bodyPr>
          <a:lstStyle/>
          <a:p>
            <a:r>
              <a:rPr dirty="0" lang="en-US" sz="3200">
                <a:solidFill>
                  <a:schemeClr val="bg1"/>
                </a:solidFill>
              </a:rPr>
              <a:t>Six Gaussians</a:t>
            </a:r>
            <a:endParaRPr dirty="0" lang="es-ES" sz="3200">
              <a:solidFill>
                <a:schemeClr val="bg1"/>
              </a:solidFill>
            </a:endParaRPr>
          </a:p>
        </p:txBody>
      </p:sp>
      <p:sp>
        <p:nvSpPr>
          <p:cNvPr id="6" name="Rectangle 5"/>
          <p:cNvSpPr/>
          <p:nvPr/>
        </p:nvSpPr>
        <p:spPr>
          <a:xfrm>
            <a:off x="7821438" y="4872071"/>
            <a:ext cx="1319592" cy="253916"/>
          </a:xfrm>
          <a:prstGeom prst="rect">
            <a:avLst/>
          </a:prstGeom>
        </p:spPr>
        <p:txBody>
          <a:bodyPr wrap="none">
            <a:spAutoFit/>
          </a:bodyPr>
          <a:lstStyle/>
          <a:p>
            <a:pPr algn="r"/>
            <a:r>
              <a:rPr dirty="0" lang="en-US" sz="1050">
                <a:solidFill>
                  <a:schemeClr val="bg1"/>
                </a:solidFill>
                <a:latin typeface="+mj-lt"/>
                <a:ea charset="0" panose="020F0502020204030204" pitchFamily="34" typeface="Calibri"/>
                <a:cs charset="0" panose="02020603050405020304" pitchFamily="18" typeface="Times New Roman"/>
              </a:rPr>
              <a:t>© Activision Blizzard</a:t>
            </a:r>
            <a:endParaRPr dirty="0" lang="en-US" sz="1050">
              <a:solidFill>
                <a:schemeClr val="bg1"/>
              </a:solidFill>
              <a:latin typeface="+mj-lt"/>
            </a:endParaRPr>
          </a:p>
        </p:txBody>
      </p:sp>
    </p:spTree>
    <p:extLst>
      <p:ext uri="{BB962C8B-B14F-4D97-AF65-F5344CB8AC3E}">
        <p14:creationId xmlns:p14="http://schemas.microsoft.com/office/powerpoint/2010/main" val="2508337880"/>
      </p:ext>
    </p:extLst>
  </p:cSld>
  <p:clrMapOvr>
    <a:masterClrMapping/>
  </p:clrMapOvr>
</p:sld>
</file>

<file path=ppt/slides/slide1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dirty="0" lang="en-US" noProof="0"/>
          </a:p>
        </p:txBody>
      </p:sp>
      <p:sp>
        <p:nvSpPr>
          <p:cNvPr id="3" name="2 Marcador de contenido"/>
          <p:cNvSpPr>
            <a:spLocks noGrp="1"/>
          </p:cNvSpPr>
          <p:nvPr>
            <p:ph idx="1"/>
          </p:nvPr>
        </p:nvSpPr>
        <p:spPr/>
        <p:txBody>
          <a:bodyPr/>
          <a:lstStyle/>
          <a:p>
            <a:endParaRPr dirty="0" lang="es-ES"/>
          </a:p>
        </p:txBody>
      </p:sp>
      <p:pic>
        <p:nvPicPr>
          <p:cNvPr id="7170" name="Picture 2"/>
          <p:cNvPicPr>
            <a:picLocks noChangeArrowheads="1" noChangeAspect="1"/>
          </p:cNvPicPr>
          <p:nvPr/>
        </p:nvPicPr>
        <p:blipFill rotWithShape="1">
          <a:blip r:embed="rId3">
            <a:extLst>
              <a:ext uri="{28A0092B-C50C-407E-A947-70E740481C1C}">
                <a14:useLocalDpi xmlns:a14="http://schemas.microsoft.com/office/drawing/2010/main" val="0"/>
              </a:ext>
            </a:extLst>
          </a:blip>
          <a:srcRect b="24" r="-40"/>
          <a:stretch/>
        </p:blipFill>
        <p:spPr bwMode="auto">
          <a:xfrm>
            <a:off x="0" y="-900"/>
            <a:ext cx="9144000" cy="514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5199692" cy="584775"/>
          </a:xfrm>
          <a:prstGeom prst="rect">
            <a:avLst/>
          </a:prstGeom>
          <a:noFill/>
        </p:spPr>
        <p:txBody>
          <a:bodyPr rtlCol="0" wrap="square">
            <a:spAutoFit/>
          </a:bodyPr>
          <a:lstStyle/>
          <a:p>
            <a:r>
              <a:rPr dirty="0" lang="en-US" sz="3200">
                <a:solidFill>
                  <a:schemeClr val="bg1"/>
                </a:solidFill>
              </a:rPr>
              <a:t>One Gaussian</a:t>
            </a:r>
            <a:endParaRPr dirty="0" lang="es-ES" sz="3200">
              <a:solidFill>
                <a:schemeClr val="bg1"/>
              </a:solidFill>
            </a:endParaRPr>
          </a:p>
        </p:txBody>
      </p:sp>
      <p:sp>
        <p:nvSpPr>
          <p:cNvPr id="6" name="Rectangle 5"/>
          <p:cNvSpPr/>
          <p:nvPr/>
        </p:nvSpPr>
        <p:spPr>
          <a:xfrm>
            <a:off x="7821438" y="4872071"/>
            <a:ext cx="1319592" cy="253916"/>
          </a:xfrm>
          <a:prstGeom prst="rect">
            <a:avLst/>
          </a:prstGeom>
        </p:spPr>
        <p:txBody>
          <a:bodyPr wrap="none">
            <a:spAutoFit/>
          </a:bodyPr>
          <a:lstStyle/>
          <a:p>
            <a:pPr algn="r"/>
            <a:r>
              <a:rPr dirty="0" lang="en-US" sz="1050">
                <a:solidFill>
                  <a:schemeClr val="bg1"/>
                </a:solidFill>
                <a:latin typeface="+mj-lt"/>
                <a:ea charset="0" panose="020F0502020204030204" pitchFamily="34" typeface="Calibri"/>
                <a:cs charset="0" panose="02020603050405020304" pitchFamily="18" typeface="Times New Roman"/>
              </a:rPr>
              <a:t>© Activision Blizzard</a:t>
            </a:r>
            <a:endParaRPr dirty="0" lang="en-US" sz="1050">
              <a:solidFill>
                <a:schemeClr val="bg1"/>
              </a:solidFill>
              <a:latin typeface="+mj-lt"/>
            </a:endParaRPr>
          </a:p>
        </p:txBody>
      </p:sp>
    </p:spTree>
    <p:extLst>
      <p:ext uri="{BB962C8B-B14F-4D97-AF65-F5344CB8AC3E}">
        <p14:creationId xmlns:p14="http://schemas.microsoft.com/office/powerpoint/2010/main" val="31079185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Improving the Interface</a:t>
            </a:r>
          </a:p>
        </p:txBody>
      </p:sp>
      <p:sp>
        <p:nvSpPr>
          <p:cNvPr id="3" name="2 Marcador de contenido"/>
          <p:cNvSpPr>
            <a:spLocks noGrp="1"/>
          </p:cNvSpPr>
          <p:nvPr>
            <p:ph idx="1"/>
          </p:nvPr>
        </p:nvSpPr>
        <p:spPr/>
        <p:txBody>
          <a:bodyPr>
            <a:normAutofit/>
          </a:bodyPr>
          <a:lstStyle/>
          <a:p>
            <a:r>
              <a:rPr lang="en-US" noProof="0" dirty="0"/>
              <a:t>The interface is simple:</a:t>
            </a:r>
          </a:p>
          <a:p>
            <a:pPr lvl="1"/>
            <a:r>
              <a:rPr lang="en-US" noProof="0" dirty="0"/>
              <a:t>Transmittance scale</a:t>
            </a:r>
          </a:p>
          <a:p>
            <a:pPr lvl="1"/>
            <a:r>
              <a:rPr lang="en-US" noProof="0" dirty="0"/>
              <a:t>Transmittance color</a:t>
            </a:r>
          </a:p>
          <a:p>
            <a:r>
              <a:rPr lang="en-US" dirty="0"/>
              <a:t>And the code as well:</a:t>
            </a:r>
            <a:endParaRPr lang="en-US" noProof="0" dirty="0"/>
          </a:p>
          <a:p>
            <a:pPr marL="400050" lvl="1" indent="0">
              <a:buNone/>
            </a:pPr>
            <a:endParaRPr lang="en-US" sz="1400" dirty="0">
              <a:latin typeface="Consolas" pitchFamily="49" charset="0"/>
              <a:cs typeface="Consolas" pitchFamily="49" charset="0"/>
            </a:endParaRPr>
          </a:p>
          <a:p>
            <a:pPr marL="400050" lvl="1" indent="0">
              <a:buNone/>
            </a:pPr>
            <a:r>
              <a:rPr lang="en-US" sz="1400" noProof="1">
                <a:latin typeface="Consolas" pitchFamily="49" charset="0"/>
                <a:cs typeface="Consolas" pitchFamily="49" charset="0"/>
              </a:rPr>
              <a:t>thickness *= </a:t>
            </a:r>
            <a:r>
              <a:rPr lang="en-US" sz="1400" b="1" noProof="1">
                <a:latin typeface="Consolas" pitchFamily="49" charset="0"/>
                <a:cs typeface="Consolas" pitchFamily="49" charset="0"/>
              </a:rPr>
              <a:t>transmittanceScale</a:t>
            </a:r>
            <a:r>
              <a:rPr lang="en-US" sz="1400" noProof="1">
                <a:latin typeface="Consolas" pitchFamily="49" charset="0"/>
                <a:cs typeface="Consolas" pitchFamily="49" charset="0"/>
              </a:rPr>
              <a:t>;</a:t>
            </a:r>
          </a:p>
          <a:p>
            <a:pPr marL="400050" lvl="1" indent="0">
              <a:buNone/>
            </a:pPr>
            <a:r>
              <a:rPr lang="en-US" sz="1400" noProof="1">
                <a:latin typeface="Consolas" pitchFamily="49" charset="0"/>
                <a:cs typeface="Consolas" pitchFamily="49" charset="0"/>
              </a:rPr>
              <a:t>float3 transmittance = </a:t>
            </a:r>
            <a:r>
              <a:rPr lang="en-US" sz="1400" b="1" noProof="1">
                <a:latin typeface="Consolas" pitchFamily="49" charset="0"/>
                <a:cs typeface="Consolas" pitchFamily="49" charset="0"/>
              </a:rPr>
              <a:t>transmittanceColor</a:t>
            </a:r>
            <a:r>
              <a:rPr lang="en-US" sz="1400" noProof="1">
                <a:latin typeface="Consolas" pitchFamily="49" charset="0"/>
                <a:cs typeface="Consolas" pitchFamily="49" charset="0"/>
              </a:rPr>
              <a:t> * exp(-thickness * thickness);</a:t>
            </a:r>
            <a:endParaRPr lang="en-US" noProof="1">
              <a:latin typeface="Consolas" pitchFamily="49" charset="0"/>
              <a:cs typeface="Consolas" pitchFamily="49" charset="0"/>
            </a:endParaRPr>
          </a:p>
          <a:p>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95776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noProof="0" dirty="0"/>
          </a:p>
        </p:txBody>
      </p:sp>
      <p:sp>
        <p:nvSpPr>
          <p:cNvPr id="3" name="2 Marcador de contenido"/>
          <p:cNvSpPr>
            <a:spLocks noGrp="1"/>
          </p:cNvSpPr>
          <p:nvPr>
            <p:ph idx="1"/>
          </p:nvPr>
        </p:nvSpPr>
        <p:spPr/>
        <p:txBody>
          <a:bodyPr/>
          <a:lstStyle/>
          <a:p>
            <a:endParaRPr lang="es-E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0"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8240420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normAutofit fontScale="90000"/>
          </a:bodyPr>
          <a:lstStyle/>
          <a:p>
            <a:r>
              <a:rPr lang="en-US" noProof="0" dirty="0"/>
              <a:t>Spherical </a:t>
            </a:r>
            <a:r>
              <a:rPr lang="en-US" dirty="0"/>
              <a:t>Harmonics (SH4) Transmittance</a:t>
            </a:r>
            <a:endParaRPr lang="en-US" noProof="0" dirty="0"/>
          </a:p>
        </p:txBody>
      </p:sp>
      <p:sp>
        <p:nvSpPr>
          <p:cNvPr id="3" name="2 Marcador de contenido"/>
          <p:cNvSpPr>
            <a:spLocks noGrp="1"/>
          </p:cNvSpPr>
          <p:nvPr>
            <p:ph idx="1"/>
          </p:nvPr>
        </p:nvSpPr>
        <p:spPr/>
        <p:txBody>
          <a:bodyPr>
            <a:normAutofit fontScale="92500" lnSpcReduction="20000"/>
          </a:bodyPr>
          <a:lstStyle/>
          <a:p>
            <a:r>
              <a:rPr lang="en-US" dirty="0"/>
              <a:t>Excellent visual quality in some cases</a:t>
            </a:r>
            <a:endParaRPr lang="en-US" noProof="0" dirty="0"/>
          </a:p>
          <a:p>
            <a:r>
              <a:rPr lang="en-US" noProof="0" dirty="0"/>
              <a:t>On others, light leaks because of transmittance lighting lagging behind the light direction when using 2 bands (SH4), or even 3 (SH9)</a:t>
            </a:r>
          </a:p>
          <a:p>
            <a:pPr lvl="1"/>
            <a:r>
              <a:rPr lang="en-US" dirty="0"/>
              <a:t>Light may be on the back of the head, but the transmittance in the nostril may still be in effect</a:t>
            </a:r>
            <a:endParaRPr lang="en-US" noProof="0" dirty="0"/>
          </a:p>
          <a:p>
            <a:r>
              <a:rPr lang="en-US" dirty="0"/>
              <a:t>Stored in a uncompressed 8-bit RGBA texture</a:t>
            </a:r>
            <a:endParaRPr lang="en-US" noProof="0" dirty="0"/>
          </a:p>
        </p:txBody>
      </p:sp>
    </p:spTree>
    <p:extLst>
      <p:ext uri="{BB962C8B-B14F-4D97-AF65-F5344CB8AC3E}">
        <p14:creationId xmlns:p14="http://schemas.microsoft.com/office/powerpoint/2010/main" val="12549471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noProof="0" dirty="0"/>
          </a:p>
        </p:txBody>
      </p:sp>
      <p:pic>
        <p:nvPicPr>
          <p:cNvPr id="5" name="EyeShadeDemod 2013-05-07 00-33-23-64_1.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350"/>
          </a:xfrm>
        </p:spPr>
      </p:pic>
    </p:spTree>
    <p:extLst>
      <p:ext uri="{BB962C8B-B14F-4D97-AF65-F5344CB8AC3E}">
        <p14:creationId xmlns:p14="http://schemas.microsoft.com/office/powerpoint/2010/main" val="337708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144423"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00" y="4582800"/>
            <a:ext cx="5199692" cy="584775"/>
          </a:xfrm>
          <a:prstGeom prst="rect">
            <a:avLst/>
          </a:prstGeom>
          <a:noFill/>
        </p:spPr>
        <p:txBody>
          <a:bodyPr wrap="square" rtlCol="0">
            <a:spAutoFit/>
          </a:bodyPr>
          <a:lstStyle/>
          <a:p>
            <a:r>
              <a:rPr lang="en-US" sz="3200" dirty="0">
                <a:solidFill>
                  <a:schemeClr val="bg1"/>
                </a:solidFill>
              </a:rPr>
              <a:t>SH4 Transmittance</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0648436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3999" cy="5143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00" y="4582800"/>
            <a:ext cx="5199692" cy="584775"/>
          </a:xfrm>
          <a:prstGeom prst="rect">
            <a:avLst/>
          </a:prstGeom>
          <a:noFill/>
        </p:spPr>
        <p:txBody>
          <a:bodyPr wrap="square" rtlCol="0">
            <a:spAutoFit/>
          </a:bodyPr>
          <a:lstStyle/>
          <a:p>
            <a:r>
              <a:rPr lang="en-US" sz="3200" dirty="0">
                <a:solidFill>
                  <a:schemeClr val="bg1"/>
                </a:solidFill>
              </a:rPr>
              <a:t>Multi-Sampled Transmittance</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3784540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30832" y="483518"/>
            <a:ext cx="3034680" cy="2098328"/>
          </a:xfrm>
        </p:spPr>
        <p:txBody>
          <a:bodyPr>
            <a:normAutofit/>
          </a:bodyPr>
          <a:lstStyle/>
          <a:p>
            <a:pPr marL="0" indent="0">
              <a:buNone/>
            </a:pPr>
            <a:r>
              <a:rPr lang="en-US" sz="2600" b="1" noProof="0" dirty="0"/>
              <a:t>Single-Sample</a:t>
            </a:r>
          </a:p>
          <a:p>
            <a:pPr marL="57150" indent="0">
              <a:buNone/>
            </a:pPr>
            <a:r>
              <a:rPr lang="en-US" sz="2200" b="1" noProof="0" dirty="0"/>
              <a:t>Pros</a:t>
            </a:r>
          </a:p>
          <a:p>
            <a:r>
              <a:rPr lang="en-US" sz="2200" noProof="0" dirty="0"/>
              <a:t>Simple</a:t>
            </a:r>
          </a:p>
          <a:p>
            <a:endParaRPr lang="en-US" sz="2200" noProof="0" dirty="0"/>
          </a:p>
        </p:txBody>
      </p:sp>
      <p:sp>
        <p:nvSpPr>
          <p:cNvPr id="5" name="2 Marcador de contenido"/>
          <p:cNvSpPr txBox="1">
            <a:spLocks/>
          </p:cNvSpPr>
          <p:nvPr/>
        </p:nvSpPr>
        <p:spPr>
          <a:xfrm>
            <a:off x="-1836712" y="1275606"/>
            <a:ext cx="3034680" cy="24583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200" dirty="0">
              <a:solidFill>
                <a:schemeClr val="accent6">
                  <a:lumMod val="75000"/>
                </a:schemeClr>
              </a:solidFill>
            </a:endParaRPr>
          </a:p>
        </p:txBody>
      </p:sp>
      <p:sp>
        <p:nvSpPr>
          <p:cNvPr id="6" name="2 Marcador de contenido"/>
          <p:cNvSpPr txBox="1">
            <a:spLocks/>
          </p:cNvSpPr>
          <p:nvPr/>
        </p:nvSpPr>
        <p:spPr>
          <a:xfrm>
            <a:off x="6361856" y="483518"/>
            <a:ext cx="3034680" cy="23143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b="1" dirty="0"/>
              <a:t>SH4</a:t>
            </a:r>
          </a:p>
          <a:p>
            <a:pPr marL="57150" indent="0">
              <a:buFont typeface="Arial" pitchFamily="34" charset="0"/>
              <a:buNone/>
            </a:pPr>
            <a:r>
              <a:rPr lang="en-US" sz="2200" b="1" dirty="0"/>
              <a:t>Pros</a:t>
            </a:r>
          </a:p>
          <a:p>
            <a:r>
              <a:rPr lang="en-US" sz="2200" dirty="0"/>
              <a:t>Simple</a:t>
            </a:r>
          </a:p>
        </p:txBody>
      </p:sp>
      <p:sp>
        <p:nvSpPr>
          <p:cNvPr id="7" name="2 Marcador de contenido"/>
          <p:cNvSpPr txBox="1">
            <a:spLocks/>
          </p:cNvSpPr>
          <p:nvPr/>
        </p:nvSpPr>
        <p:spPr>
          <a:xfrm>
            <a:off x="230832" y="2797870"/>
            <a:ext cx="3034680" cy="20162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Font typeface="Arial" pitchFamily="34" charset="0"/>
              <a:buNone/>
            </a:pPr>
            <a:r>
              <a:rPr lang="en-US" sz="2200" b="1" dirty="0"/>
              <a:t>Cons</a:t>
            </a:r>
          </a:p>
          <a:p>
            <a:r>
              <a:rPr lang="en-US" sz="2200" dirty="0"/>
              <a:t>Artifacts</a:t>
            </a:r>
          </a:p>
          <a:p>
            <a:r>
              <a:rPr lang="en-US" sz="2200" dirty="0"/>
              <a:t>Hard shapes</a:t>
            </a:r>
          </a:p>
        </p:txBody>
      </p:sp>
      <p:sp>
        <p:nvSpPr>
          <p:cNvPr id="8" name="2 Marcador de contenido"/>
          <p:cNvSpPr txBox="1">
            <a:spLocks/>
          </p:cNvSpPr>
          <p:nvPr/>
        </p:nvSpPr>
        <p:spPr>
          <a:xfrm>
            <a:off x="3053110" y="2797870"/>
            <a:ext cx="3034680" cy="20162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Font typeface="Arial" pitchFamily="34" charset="0"/>
              <a:buNone/>
            </a:pPr>
            <a:r>
              <a:rPr lang="en-US" sz="2200" b="1" dirty="0"/>
              <a:t>Cons</a:t>
            </a:r>
          </a:p>
          <a:p>
            <a:r>
              <a:rPr lang="en-US" sz="2200" dirty="0"/>
              <a:t>Noise</a:t>
            </a:r>
          </a:p>
          <a:p>
            <a:r>
              <a:rPr lang="en-US" sz="2200" dirty="0"/>
              <a:t>Depends on shadow map resolution</a:t>
            </a:r>
          </a:p>
        </p:txBody>
      </p:sp>
      <p:sp>
        <p:nvSpPr>
          <p:cNvPr id="9" name="2 Marcador de contenido"/>
          <p:cNvSpPr txBox="1">
            <a:spLocks/>
          </p:cNvSpPr>
          <p:nvPr/>
        </p:nvSpPr>
        <p:spPr>
          <a:xfrm>
            <a:off x="6361856" y="2797870"/>
            <a:ext cx="3034680" cy="2016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buFont typeface="Arial" pitchFamily="34" charset="0"/>
              <a:buNone/>
            </a:pPr>
            <a:r>
              <a:rPr lang="en-US" sz="2200" b="1" dirty="0"/>
              <a:t>Cons</a:t>
            </a:r>
          </a:p>
          <a:p>
            <a:r>
              <a:rPr lang="en-US" sz="2200" dirty="0"/>
              <a:t>Needs baking</a:t>
            </a:r>
          </a:p>
          <a:p>
            <a:r>
              <a:rPr lang="en-US" sz="2200" dirty="0"/>
              <a:t>Light leaks</a:t>
            </a:r>
          </a:p>
          <a:p>
            <a:r>
              <a:rPr lang="en-US" sz="2200" dirty="0"/>
              <a:t>Extra textures</a:t>
            </a:r>
          </a:p>
          <a:p>
            <a:r>
              <a:rPr lang="en-US" sz="2200" dirty="0"/>
              <a:t>No shadow occ.</a:t>
            </a:r>
          </a:p>
        </p:txBody>
      </p:sp>
      <p:sp>
        <p:nvSpPr>
          <p:cNvPr id="10" name="2 Marcador de contenido"/>
          <p:cNvSpPr txBox="1">
            <a:spLocks/>
          </p:cNvSpPr>
          <p:nvPr/>
        </p:nvSpPr>
        <p:spPr>
          <a:xfrm>
            <a:off x="3053110" y="483518"/>
            <a:ext cx="3034680" cy="274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Multi-Sample</a:t>
            </a:r>
          </a:p>
          <a:p>
            <a:pPr marL="57150" indent="0">
              <a:buNone/>
            </a:pPr>
            <a:r>
              <a:rPr lang="en-US" sz="2200" b="1" dirty="0"/>
              <a:t>Pros</a:t>
            </a:r>
          </a:p>
          <a:p>
            <a:r>
              <a:rPr lang="en-US" sz="2200" dirty="0"/>
              <a:t>Robust</a:t>
            </a:r>
            <a:endParaRPr lang="en-US" sz="2200" baseline="30000" dirty="0"/>
          </a:p>
          <a:p>
            <a:r>
              <a:rPr lang="en-US" sz="2200" dirty="0"/>
              <a:t>Scalable</a:t>
            </a:r>
            <a:r>
              <a:rPr lang="en-US" sz="2200" baseline="30000" dirty="0"/>
              <a:t>1</a:t>
            </a:r>
          </a:p>
        </p:txBody>
      </p:sp>
    </p:spTree>
    <p:extLst>
      <p:ext uri="{BB962C8B-B14F-4D97-AF65-F5344CB8AC3E}">
        <p14:creationId xmlns:p14="http://schemas.microsoft.com/office/powerpoint/2010/main" val="33194414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noProof="0" dirty="0"/>
              <a:t>Ambient Subsurface Scattering</a:t>
            </a:r>
          </a:p>
        </p:txBody>
      </p:sp>
      <p:sp>
        <p:nvSpPr>
          <p:cNvPr id="3" name="2 Marcador de contenido"/>
          <p:cNvSpPr>
            <a:spLocks noGrp="1"/>
          </p:cNvSpPr>
          <p:nvPr>
            <p:ph idx="1"/>
          </p:nvPr>
        </p:nvSpPr>
        <p:spPr/>
        <p:txBody>
          <a:bodyPr>
            <a:normAutofit/>
          </a:bodyPr>
          <a:lstStyle/>
          <a:p>
            <a:r>
              <a:rPr lang="en-US" noProof="0" dirty="0"/>
              <a:t>We can use SH4</a:t>
            </a:r>
          </a:p>
          <a:p>
            <a:r>
              <a:rPr lang="en-US" noProof="0" dirty="0"/>
              <a:t>If the lighting is not very directional, SH1 is more than enough</a:t>
            </a:r>
          </a:p>
          <a:p>
            <a:pPr lvl="1"/>
            <a:r>
              <a:rPr lang="en-US" noProof="0" dirty="0"/>
              <a:t>Ambient term of spherical harmonics</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8174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endParaRPr lang="en-US" noProof="0"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9143999" cy="514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8" name="3 CuadroTexto"/>
          <p:cNvSpPr txBox="1"/>
          <p:nvPr/>
        </p:nvSpPr>
        <p:spPr>
          <a:xfrm>
            <a:off x="12760" y="4582691"/>
            <a:ext cx="1524496" cy="584775"/>
          </a:xfrm>
          <a:prstGeom prst="rect">
            <a:avLst/>
          </a:prstGeom>
          <a:noFill/>
        </p:spPr>
        <p:txBody>
          <a:bodyPr wrap="square" rtlCol="0" anchor="ctr">
            <a:spAutoFit/>
          </a:bodyPr>
          <a:lstStyle/>
          <a:p>
            <a:r>
              <a:rPr lang="en-US" sz="3200" dirty="0"/>
              <a:t>Off</a:t>
            </a:r>
          </a:p>
        </p:txBody>
      </p:sp>
    </p:spTree>
    <p:extLst>
      <p:ext uri="{BB962C8B-B14F-4D97-AF65-F5344CB8AC3E}">
        <p14:creationId xmlns:p14="http://schemas.microsoft.com/office/powerpoint/2010/main" val="11994901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9143999" cy="514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14400" y="4582800"/>
            <a:ext cx="5199692"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5006780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3999" cy="514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14400" y="4582800"/>
            <a:ext cx="5199692"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4589493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143125"/>
            <a:ext cx="8229600" cy="857250"/>
          </a:xfrm>
        </p:spPr>
        <p:txBody>
          <a:bodyPr/>
          <a:lstStyle/>
          <a:p>
            <a:r>
              <a:rPr lang="en-US" noProof="0" dirty="0"/>
              <a:t>Eye Rendering</a:t>
            </a:r>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3373710"/>
            <a:ext cx="2752035" cy="1600438"/>
          </a:xfrm>
          <a:prstGeom prst="rect">
            <a:avLst/>
          </a:prstGeom>
          <a:noFill/>
        </p:spPr>
        <p:txBody>
          <a:bodyPr wrap="none" rtlCol="0" anchor="b">
            <a:spAutoFit/>
          </a:bodyPr>
          <a:lstStyle/>
          <a:p>
            <a:pPr marL="342900" indent="-342900">
              <a:buFont typeface="+mj-lt"/>
              <a:buAutoNum type="arabicPeriod"/>
            </a:pPr>
            <a:r>
              <a:rPr lang="en-US" sz="1400" b="1" dirty="0"/>
              <a:t>Skin Rendering</a:t>
            </a:r>
          </a:p>
          <a:p>
            <a:pPr marL="800100" lvl="1" indent="-342900">
              <a:buFont typeface="+mj-lt"/>
              <a:buAutoNum type="arabicPeriod"/>
            </a:pPr>
            <a:r>
              <a:rPr lang="en-US" sz="1400" b="1" dirty="0"/>
              <a:t>Skin Reflections</a:t>
            </a:r>
          </a:p>
          <a:p>
            <a:pPr marL="800100" lvl="1" indent="-342900">
              <a:buFont typeface="+mj-lt"/>
              <a:buAutoNum type="arabicPeriod"/>
            </a:pPr>
            <a:r>
              <a:rPr lang="en-US" sz="1400" b="1" dirty="0"/>
              <a:t>Human Pores</a:t>
            </a:r>
          </a:p>
          <a:p>
            <a:pPr marL="800100" lvl="1" indent="-342900">
              <a:buFont typeface="+mj-lt"/>
              <a:buAutoNum type="arabicPeriod"/>
            </a:pPr>
            <a:r>
              <a:rPr lang="en-US" sz="1400" b="1" dirty="0"/>
              <a:t>Global Illumination</a:t>
            </a:r>
          </a:p>
          <a:p>
            <a:pPr marL="800100" lvl="1" indent="-342900">
              <a:buFont typeface="+mj-lt"/>
              <a:buAutoNum type="arabicPeriod"/>
            </a:pPr>
            <a:r>
              <a:rPr lang="en-US" sz="1400" b="1" dirty="0"/>
              <a:t>Subsurface Scattering</a:t>
            </a:r>
          </a:p>
          <a:p>
            <a:pPr marL="342900" indent="-342900">
              <a:buFont typeface="+mj-lt"/>
              <a:buAutoNum type="arabicPeriod"/>
            </a:pPr>
            <a:r>
              <a:rPr lang="en-US" sz="1400" b="1" dirty="0"/>
              <a:t>Eyes Rendering</a:t>
            </a:r>
          </a:p>
          <a:p>
            <a:pPr marL="342900" indent="-342900">
              <a:buFont typeface="+mj-lt"/>
              <a:buAutoNum type="arabicPeriod"/>
            </a:pPr>
            <a:r>
              <a:rPr lang="en-US" sz="1400" dirty="0">
                <a:solidFill>
                  <a:schemeClr val="bg1">
                    <a:lumMod val="65000"/>
                  </a:schemeClr>
                </a:solidFill>
              </a:rPr>
              <a:t>Post FX</a:t>
            </a:r>
          </a:p>
        </p:txBody>
      </p:sp>
    </p:spTree>
    <p:extLst>
      <p:ext uri="{BB962C8B-B14F-4D97-AF65-F5344CB8AC3E}">
        <p14:creationId xmlns:p14="http://schemas.microsoft.com/office/powerpoint/2010/main" val="90792231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5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4813386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3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8270662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dirty="0"/>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5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0081279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dirty="0"/>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3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9241210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1560" y="205979"/>
            <a:ext cx="3024336" cy="857250"/>
          </a:xfrm>
        </p:spPr>
        <p:txBody>
          <a:bodyPr>
            <a:normAutofit fontScale="90000"/>
          </a:bodyPr>
          <a:lstStyle/>
          <a:p>
            <a:r>
              <a:rPr lang="en-US" noProof="0" dirty="0"/>
              <a:t>Eye Anatomy</a:t>
            </a:r>
          </a:p>
        </p:txBody>
      </p:sp>
      <p:sp>
        <p:nvSpPr>
          <p:cNvPr id="11" name="Content Placeholder 10"/>
          <p:cNvSpPr>
            <a:spLocks noGrp="1"/>
          </p:cNvSpPr>
          <p:nvPr>
            <p:ph sz="half" idx="2"/>
          </p:nvPr>
        </p:nvSpPr>
        <p:spPr/>
        <p:txBody>
          <a:bodyPr>
            <a:normAutofit fontScale="85000" lnSpcReduction="20000"/>
          </a:bodyPr>
          <a:lstStyle/>
          <a:p>
            <a:r>
              <a:rPr lang="en-US" dirty="0"/>
              <a:t>Reflections</a:t>
            </a:r>
          </a:p>
          <a:p>
            <a:r>
              <a:rPr lang="en-US" dirty="0"/>
              <a:t>Wetness</a:t>
            </a:r>
          </a:p>
          <a:p>
            <a:r>
              <a:rPr lang="en-US" dirty="0"/>
              <a:t>Reflection Occlusion</a:t>
            </a:r>
          </a:p>
          <a:p>
            <a:r>
              <a:rPr lang="en-US" dirty="0"/>
              <a:t>Screen-Space Reflections</a:t>
            </a:r>
          </a:p>
          <a:p>
            <a:r>
              <a:rPr lang="en-US" dirty="0"/>
              <a:t>View Refraction</a:t>
            </a:r>
          </a:p>
          <a:p>
            <a:r>
              <a:rPr lang="en-US" dirty="0"/>
              <a:t>Light Refraction</a:t>
            </a:r>
          </a:p>
          <a:p>
            <a:r>
              <a:rPr lang="en-US" dirty="0"/>
              <a:t>Two-Layer Eye Shading</a:t>
            </a:r>
          </a:p>
          <a:p>
            <a:r>
              <a:rPr lang="en-US" dirty="0"/>
              <a:t>Eye Redness Shading</a:t>
            </a:r>
          </a:p>
          <a:p>
            <a:r>
              <a:rPr lang="en-US" dirty="0"/>
              <a:t>Ambient Occlusion</a:t>
            </a:r>
          </a:p>
          <a:p>
            <a:endParaRPr lang="en-US"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1 Título"/>
          <p:cNvSpPr txBox="1">
            <a:spLocks/>
          </p:cNvSpPr>
          <p:nvPr/>
        </p:nvSpPr>
        <p:spPr>
          <a:xfrm>
            <a:off x="4545360" y="205979"/>
            <a:ext cx="4244280"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Render Features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489" y="1131590"/>
            <a:ext cx="4180871" cy="3558517"/>
          </a:xfrm>
          <a:prstGeom prst="rect">
            <a:avLst/>
          </a:prstGeom>
        </p:spPr>
      </p:pic>
    </p:spTree>
    <p:extLst>
      <p:ext uri="{BB962C8B-B14F-4D97-AF65-F5344CB8AC3E}">
        <p14:creationId xmlns:p14="http://schemas.microsoft.com/office/powerpoint/2010/main" val="3720727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0172"/>
            <a:ext cx="9144000" cy="445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a:xfrm>
            <a:off x="457200" y="1"/>
            <a:ext cx="8229600" cy="690172"/>
          </a:xfrm>
        </p:spPr>
        <p:txBody>
          <a:bodyPr>
            <a:normAutofit/>
          </a:bodyPr>
          <a:lstStyle/>
          <a:p>
            <a:r>
              <a:rPr lang="en-US" sz="3200" noProof="0" dirty="0"/>
              <a:t>Reflections (Motivation)</a:t>
            </a:r>
          </a:p>
        </p:txBody>
      </p:sp>
    </p:spTree>
    <p:extLst>
      <p:ext uri="{BB962C8B-B14F-4D97-AF65-F5344CB8AC3E}">
        <p14:creationId xmlns:p14="http://schemas.microsoft.com/office/powerpoint/2010/main" val="42381083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1"/>
            <a:ext cx="9144000" cy="5141075"/>
          </a:xfrm>
          <a:prstGeom prst="rect">
            <a:avLst/>
          </a:prstGeom>
        </p:spPr>
      </p:pic>
      <p:sp>
        <p:nvSpPr>
          <p:cNvPr id="9" name="5 CuadroTexto"/>
          <p:cNvSpPr txBox="1"/>
          <p:nvPr/>
        </p:nvSpPr>
        <p:spPr>
          <a:xfrm>
            <a:off x="14400" y="4582800"/>
            <a:ext cx="2702272" cy="584775"/>
          </a:xfrm>
          <a:prstGeom prst="rect">
            <a:avLst/>
          </a:prstGeom>
          <a:noFill/>
        </p:spPr>
        <p:txBody>
          <a:bodyPr wrap="square" rtlCol="0">
            <a:spAutoFit/>
          </a:bodyPr>
          <a:lstStyle/>
          <a:p>
            <a:r>
              <a:rPr lang="en-US" sz="3200" dirty="0">
                <a:solidFill>
                  <a:schemeClr val="bg1"/>
                </a:solidFill>
              </a:rPr>
              <a:t>No Reflections</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150692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78418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endParaRPr lang="en-US" noProof="0" dirty="0"/>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3999" cy="514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7" name="3 CuadroTexto"/>
          <p:cNvSpPr txBox="1"/>
          <p:nvPr/>
        </p:nvSpPr>
        <p:spPr>
          <a:xfrm>
            <a:off x="12760" y="4582691"/>
            <a:ext cx="1524496" cy="584775"/>
          </a:xfrm>
          <a:prstGeom prst="rect">
            <a:avLst/>
          </a:prstGeom>
          <a:noFill/>
        </p:spPr>
        <p:txBody>
          <a:bodyPr wrap="square" rtlCol="0" anchor="ctr">
            <a:spAutoFit/>
          </a:bodyPr>
          <a:lstStyle/>
          <a:p>
            <a:r>
              <a:rPr lang="en-US" sz="3200" dirty="0">
                <a:solidFill>
                  <a:schemeClr val="bg1"/>
                </a:solidFill>
              </a:rPr>
              <a:t>On</a:t>
            </a:r>
          </a:p>
        </p:txBody>
      </p:sp>
    </p:spTree>
    <p:extLst>
      <p:ext uri="{BB962C8B-B14F-4D97-AF65-F5344CB8AC3E}">
        <p14:creationId xmlns:p14="http://schemas.microsoft.com/office/powerpoint/2010/main" val="14773141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5141076"/>
          </a:xfrm>
          <a:prstGeom prst="rect">
            <a:avLst/>
          </a:prstGeom>
        </p:spPr>
      </p:pic>
      <p:sp>
        <p:nvSpPr>
          <p:cNvPr id="5" name="5 CuadroTexto"/>
          <p:cNvSpPr txBox="1"/>
          <p:nvPr/>
        </p:nvSpPr>
        <p:spPr>
          <a:xfrm>
            <a:off x="14400" y="4582800"/>
            <a:ext cx="3278336" cy="584775"/>
          </a:xfrm>
          <a:prstGeom prst="rect">
            <a:avLst/>
          </a:prstGeom>
          <a:noFill/>
        </p:spPr>
        <p:txBody>
          <a:bodyPr wrap="square" rtlCol="0">
            <a:spAutoFit/>
          </a:bodyPr>
          <a:lstStyle/>
          <a:p>
            <a:r>
              <a:rPr lang="en-US" sz="3200" dirty="0">
                <a:solidFill>
                  <a:schemeClr val="bg1"/>
                </a:solidFill>
              </a:rPr>
              <a:t>Mirror reflections</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1092773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5141075"/>
          </a:xfrm>
          <a:prstGeom prst="rect">
            <a:avLst/>
          </a:prstGeom>
        </p:spPr>
      </p:pic>
      <p:sp>
        <p:nvSpPr>
          <p:cNvPr id="6" name="5 CuadroTexto"/>
          <p:cNvSpPr txBox="1"/>
          <p:nvPr/>
        </p:nvSpPr>
        <p:spPr>
          <a:xfrm>
            <a:off x="14400" y="4582800"/>
            <a:ext cx="3134320" cy="584775"/>
          </a:xfrm>
          <a:prstGeom prst="rect">
            <a:avLst/>
          </a:prstGeom>
          <a:noFill/>
        </p:spPr>
        <p:txBody>
          <a:bodyPr wrap="square" rtlCol="0">
            <a:spAutoFit/>
          </a:bodyPr>
          <a:lstStyle/>
          <a:p>
            <a:r>
              <a:rPr lang="en-US" sz="3200" dirty="0">
                <a:solidFill>
                  <a:schemeClr val="bg1"/>
                </a:solidFill>
              </a:rPr>
              <a:t>Our Reflections</a:t>
            </a:r>
            <a:endParaRPr lang="es-ES" sz="3200" dirty="0">
              <a:solidFill>
                <a:schemeClr val="bg1"/>
              </a:solidFill>
            </a:endParaRPr>
          </a:p>
        </p:txBody>
      </p:sp>
      <p:sp>
        <p:nvSpPr>
          <p:cNvPr id="7" name="Rectangle 6"/>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988633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686961"/>
          </a:xfrm>
        </p:spPr>
        <p:txBody>
          <a:bodyPr>
            <a:normAutofit/>
          </a:bodyPr>
          <a:lstStyle/>
          <a:p>
            <a:r>
              <a:rPr lang="en-US" sz="3200" noProof="0" dirty="0"/>
              <a:t>Reflections (Motivation)</a:t>
            </a:r>
          </a:p>
        </p:txBody>
      </p:sp>
      <p:sp>
        <p:nvSpPr>
          <p:cNvPr id="7" name="AutoShape 2" descr="https://mail-attachment.googleusercontent.com/attachment/u/0/?ui=2&amp;ik=7ee91ee920&amp;view=att&amp;th=13c633fc4fa4f322&amp;attid=0.1&amp;disp=inline&amp;realattid=87bc5150a88241f8_0.1&amp;safe=1&amp;zw&amp;saduie=AG9B_P8BbWmydkCiat7sul6F2C1k&amp;sadet=1359513822110&amp;sads=uKr9SS1LSmlAnvKr0IwzfQcg_6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9" name="AutoShape 4" descr="https://mail-attachment.googleusercontent.com/attachment/u/0/?ui=2&amp;ik=7ee91ee920&amp;view=att&amp;th=13c633fc4fa4f322&amp;attid=0.1&amp;disp=inline&amp;realattid=87bc5150a88241f8_0.1&amp;safe=1&amp;zw&amp;saduie=AG9B_P8BbWmydkCiat7sul6F2C1k&amp;sadet=1359513822110&amp;sads=uKr9SS1LSmlAnvKr0IwzfQcg_6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10" name="AutoShape 6" descr="https://mail-attachment.googleusercontent.com/attachment/u/0/?ui=2&amp;ik=7ee91ee920&amp;view=att&amp;th=13c633fc4fa4f322&amp;attid=0.1&amp;disp=inline&amp;realattid=87bc5150a88241f8_0.1&amp;safe=1&amp;zw&amp;saduie=AG9B_P8BbWmydkCiat7sul6F2C1k&amp;sadet=1359513822110&amp;sads=uKr9SS1LSmlAnvKr0IwzfQcg_6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pic>
        <p:nvPicPr>
          <p:cNvPr id="6" name="Picture 5"/>
          <p:cNvPicPr>
            <a:picLocks noChangeAspect="1"/>
          </p:cNvPicPr>
          <p:nvPr/>
        </p:nvPicPr>
        <p:blipFill>
          <a:blip r:embed="rId3"/>
          <a:stretch>
            <a:fillRect/>
          </a:stretch>
        </p:blipFill>
        <p:spPr>
          <a:xfrm>
            <a:off x="0" y="685801"/>
            <a:ext cx="9144000" cy="4457700"/>
          </a:xfrm>
          <a:prstGeom prst="rect">
            <a:avLst/>
          </a:prstGeom>
        </p:spPr>
      </p:pic>
    </p:spTree>
    <p:extLst>
      <p:ext uri="{BB962C8B-B14F-4D97-AF65-F5344CB8AC3E}">
        <p14:creationId xmlns:p14="http://schemas.microsoft.com/office/powerpoint/2010/main" val="5387436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6 Grupo"/>
          <p:cNvGrpSpPr/>
          <p:nvPr/>
        </p:nvGrpSpPr>
        <p:grpSpPr>
          <a:xfrm>
            <a:off x="1714313" y="1233000"/>
            <a:ext cx="5714625" cy="3210958"/>
            <a:chOff x="228600" y="838200"/>
            <a:chExt cx="4571700" cy="2568766"/>
          </a:xfrm>
        </p:grpSpPr>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838200"/>
              <a:ext cx="2209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10 CuadroTexto"/>
            <p:cNvSpPr txBox="1"/>
            <p:nvPr/>
          </p:nvSpPr>
          <p:spPr>
            <a:xfrm>
              <a:off x="228600" y="3111500"/>
              <a:ext cx="2209800" cy="295466"/>
            </a:xfrm>
            <a:prstGeom prst="rect">
              <a:avLst/>
            </a:prstGeom>
            <a:noFill/>
          </p:spPr>
          <p:txBody>
            <a:bodyPr wrap="square" rtlCol="0">
              <a:spAutoFit/>
            </a:bodyPr>
            <a:lstStyle/>
            <a:p>
              <a:pPr algn="ctr"/>
              <a:r>
                <a:rPr lang="en-US" dirty="0"/>
                <a:t>Height Map</a:t>
              </a:r>
              <a:endParaRPr lang="es-ES" dirty="0"/>
            </a:p>
          </p:txBody>
        </p:sp>
        <p:sp>
          <p:nvSpPr>
            <p:cNvPr id="12" name="11 CuadroTexto"/>
            <p:cNvSpPr txBox="1"/>
            <p:nvPr/>
          </p:nvSpPr>
          <p:spPr>
            <a:xfrm>
              <a:off x="2590500" y="3111500"/>
              <a:ext cx="2209800" cy="295466"/>
            </a:xfrm>
            <a:prstGeom prst="rect">
              <a:avLst/>
            </a:prstGeom>
            <a:noFill/>
          </p:spPr>
          <p:txBody>
            <a:bodyPr wrap="square" rtlCol="0">
              <a:spAutoFit/>
            </a:bodyPr>
            <a:lstStyle/>
            <a:p>
              <a:pPr algn="ctr"/>
              <a:r>
                <a:rPr lang="en-US" dirty="0"/>
                <a:t>Normal Map</a:t>
              </a:r>
              <a:endParaRPr lang="es-ES" dirty="0"/>
            </a:p>
          </p:txBody>
        </p:sp>
      </p:grpSp>
      <p:sp>
        <p:nvSpPr>
          <p:cNvPr id="9" name="1 Título"/>
          <p:cNvSpPr>
            <a:spLocks noGrp="1"/>
          </p:cNvSpPr>
          <p:nvPr>
            <p:ph type="title"/>
          </p:nvPr>
        </p:nvSpPr>
        <p:spPr>
          <a:xfrm>
            <a:off x="457200" y="205979"/>
            <a:ext cx="8229600" cy="857250"/>
          </a:xfrm>
        </p:spPr>
        <p:txBody>
          <a:bodyPr/>
          <a:lstStyle/>
          <a:p>
            <a:r>
              <a:rPr lang="en-US" noProof="0" dirty="0"/>
              <a:t>Reflections</a:t>
            </a:r>
          </a:p>
        </p:txBody>
      </p: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66688" y="1233000"/>
            <a:ext cx="2763000" cy="276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4 Elipse"/>
          <p:cNvSpPr/>
          <p:nvPr/>
        </p:nvSpPr>
        <p:spPr>
          <a:xfrm>
            <a:off x="5332313" y="1897601"/>
            <a:ext cx="1431000" cy="1432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3" tIns="40816" rIns="81633" bIns="40816" rtlCol="0" anchor="ctr"/>
          <a:lstStyle/>
          <a:p>
            <a:pPr algn="ctr"/>
            <a:endParaRPr lang="es-ES" dirty="0">
              <a:ln>
                <a:solidFill>
                  <a:srgbClr val="FF0000"/>
                </a:solidFill>
              </a:ln>
            </a:endParaRPr>
          </a:p>
        </p:txBody>
      </p:sp>
      <p:sp>
        <p:nvSpPr>
          <p:cNvPr id="2" name="TextBox 1"/>
          <p:cNvSpPr txBox="1"/>
          <p:nvPr/>
        </p:nvSpPr>
        <p:spPr>
          <a:xfrm>
            <a:off x="6660232" y="452744"/>
            <a:ext cx="1856598" cy="646331"/>
          </a:xfrm>
          <a:prstGeom prst="rect">
            <a:avLst/>
          </a:prstGeom>
          <a:noFill/>
        </p:spPr>
        <p:txBody>
          <a:bodyPr wrap="none" rtlCol="0">
            <a:spAutoFit/>
          </a:bodyPr>
          <a:lstStyle/>
          <a:p>
            <a:r>
              <a:rPr lang="en-US" dirty="0">
                <a:solidFill>
                  <a:srgbClr val="FF0000"/>
                </a:solidFill>
              </a:rPr>
              <a:t>Sharp Reflections</a:t>
            </a:r>
          </a:p>
          <a:p>
            <a:r>
              <a:rPr lang="en-US" dirty="0">
                <a:solidFill>
                  <a:srgbClr val="FF0000"/>
                </a:solidFill>
              </a:rPr>
              <a:t>on the cornea</a:t>
            </a:r>
          </a:p>
        </p:txBody>
      </p:sp>
      <p:cxnSp>
        <p:nvCxnSpPr>
          <p:cNvPr id="4" name="Straight Connector 3"/>
          <p:cNvCxnSpPr/>
          <p:nvPr/>
        </p:nvCxnSpPr>
        <p:spPr>
          <a:xfrm flipV="1">
            <a:off x="6516216" y="1099075"/>
            <a:ext cx="504056" cy="7985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4327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0" y="-1"/>
            <a:ext cx="9144000" cy="5141075"/>
          </a:xfrm>
          <a:prstGeom prst="rect">
            <a:avLst/>
          </a:prstGeom>
        </p:spPr>
      </p:pic>
      <p:sp>
        <p:nvSpPr>
          <p:cNvPr id="5" name="5 CuadroTexto"/>
          <p:cNvSpPr txBox="1"/>
          <p:nvPr/>
        </p:nvSpPr>
        <p:spPr>
          <a:xfrm>
            <a:off x="14400" y="4582800"/>
            <a:ext cx="3134320" cy="584775"/>
          </a:xfrm>
          <a:prstGeom prst="rect">
            <a:avLst/>
          </a:prstGeom>
          <a:noFill/>
        </p:spPr>
        <p:txBody>
          <a:bodyPr wrap="square" rtlCol="0">
            <a:spAutoFit/>
          </a:bodyPr>
          <a:lstStyle/>
          <a:p>
            <a:r>
              <a:rPr lang="en-US" sz="3200" dirty="0">
                <a:solidFill>
                  <a:schemeClr val="bg1"/>
                </a:solidFill>
              </a:rPr>
              <a:t>Our Reflections</a:t>
            </a:r>
            <a:endParaRPr lang="es-ES" sz="3200" dirty="0">
              <a:solidFill>
                <a:schemeClr val="bg1"/>
              </a:solidFill>
            </a:endParaRPr>
          </a:p>
        </p:txBody>
      </p:sp>
      <p:sp>
        <p:nvSpPr>
          <p:cNvPr id="8" name="Rectangle 7"/>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9494374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5141076"/>
          </a:xfrm>
          <a:prstGeom prst="rect">
            <a:avLst/>
          </a:prstGeom>
        </p:spPr>
      </p:pic>
      <p:sp>
        <p:nvSpPr>
          <p:cNvPr id="5" name="5 CuadroTexto"/>
          <p:cNvSpPr txBox="1"/>
          <p:nvPr/>
        </p:nvSpPr>
        <p:spPr>
          <a:xfrm>
            <a:off x="14400" y="4582800"/>
            <a:ext cx="3278336" cy="584775"/>
          </a:xfrm>
          <a:prstGeom prst="rect">
            <a:avLst/>
          </a:prstGeom>
          <a:noFill/>
        </p:spPr>
        <p:txBody>
          <a:bodyPr wrap="square" rtlCol="0">
            <a:spAutoFit/>
          </a:bodyPr>
          <a:lstStyle/>
          <a:p>
            <a:r>
              <a:rPr lang="en-US" sz="3200" dirty="0">
                <a:solidFill>
                  <a:schemeClr val="bg1"/>
                </a:solidFill>
              </a:rPr>
              <a:t>Mirror reflections</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1105064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Wetness</a:t>
            </a:r>
          </a:p>
        </p:txBody>
      </p:sp>
      <p:sp>
        <p:nvSpPr>
          <p:cNvPr id="3" name="2 Marcador de contenido"/>
          <p:cNvSpPr>
            <a:spLocks noGrp="1"/>
          </p:cNvSpPr>
          <p:nvPr>
            <p:ph idx="1"/>
          </p:nvPr>
        </p:nvSpPr>
        <p:spPr/>
        <p:txBody>
          <a:bodyPr>
            <a:normAutofit lnSpcReduction="10000"/>
          </a:bodyPr>
          <a:lstStyle/>
          <a:p>
            <a:r>
              <a:rPr lang="en-US" noProof="0" dirty="0"/>
              <a:t>How wetness reflects on the eye appearance?</a:t>
            </a:r>
          </a:p>
          <a:p>
            <a:pPr lvl="1"/>
            <a:endParaRPr lang="en-US" noProof="0" dirty="0"/>
          </a:p>
          <a:p>
            <a:r>
              <a:rPr lang="en-US" noProof="0" dirty="0"/>
              <a:t>To discover that, we captured the eye:</a:t>
            </a:r>
          </a:p>
          <a:p>
            <a:pPr lvl="1"/>
            <a:r>
              <a:rPr lang="en-US" noProof="0" dirty="0"/>
              <a:t>Normal </a:t>
            </a:r>
            <a:r>
              <a:rPr lang="en-US" dirty="0"/>
              <a:t>condition</a:t>
            </a:r>
            <a:endParaRPr lang="en-US" noProof="0" dirty="0"/>
          </a:p>
          <a:p>
            <a:pPr lvl="1"/>
            <a:r>
              <a:rPr lang="en-US" noProof="0" dirty="0"/>
              <a:t>Dry: eye after blowing air onto it for a minute</a:t>
            </a:r>
          </a:p>
          <a:p>
            <a:pPr lvl="1"/>
            <a:r>
              <a:rPr lang="en-US" dirty="0"/>
              <a:t>Wet: eye </a:t>
            </a:r>
            <a:r>
              <a:rPr lang="en-US" noProof="0" dirty="0"/>
              <a:t>after we stop blowing air</a:t>
            </a:r>
          </a:p>
          <a:p>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2930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dirty="0"/>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399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1 Título"/>
          <p:cNvSpPr txBox="1">
            <a:spLocks/>
          </p:cNvSpPr>
          <p:nvPr/>
        </p:nvSpPr>
        <p:spPr>
          <a:xfrm>
            <a:off x="-3112" y="4659982"/>
            <a:ext cx="9147111"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rPr>
              <a:t>Thanks to </a:t>
            </a:r>
            <a:r>
              <a:rPr lang="en-US" sz="1800" b="1" dirty="0">
                <a:solidFill>
                  <a:schemeClr val="bg1"/>
                </a:solidFill>
              </a:rPr>
              <a:t>Chris Ellis </a:t>
            </a:r>
            <a:r>
              <a:rPr lang="en-US" sz="1800" dirty="0">
                <a:solidFill>
                  <a:schemeClr val="bg1"/>
                </a:solidFill>
              </a:rPr>
              <a:t>and </a:t>
            </a:r>
            <a:r>
              <a:rPr lang="es-ES" sz="1800" b="1" dirty="0">
                <a:solidFill>
                  <a:schemeClr val="bg1"/>
                </a:solidFill>
              </a:rPr>
              <a:t>David Bullat</a:t>
            </a:r>
            <a:r>
              <a:rPr lang="es-ES" sz="1800" dirty="0"/>
              <a:t> </a:t>
            </a:r>
            <a:r>
              <a:rPr lang="en-US" sz="1800" dirty="0">
                <a:solidFill>
                  <a:schemeClr val="bg1"/>
                </a:solidFill>
              </a:rPr>
              <a:t>for the photography session</a:t>
            </a:r>
            <a:endParaRPr lang="es-ES" sz="1800" dirty="0">
              <a:solidFill>
                <a:schemeClr val="bg1"/>
              </a:solidFill>
            </a:endParaRPr>
          </a:p>
        </p:txBody>
      </p:sp>
    </p:spTree>
    <p:extLst>
      <p:ext uri="{BB962C8B-B14F-4D97-AF65-F5344CB8AC3E}">
        <p14:creationId xmlns:p14="http://schemas.microsoft.com/office/powerpoint/2010/main" val="2111637993"/>
      </p:ext>
    </p:extLst>
  </p:cSld>
  <p:clrMapOvr>
    <a:masterClrMapping/>
  </p:clrMapOvr>
</p:sld>
</file>

<file path=ppt/slides/slide208.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5" name="Group 4"/>
          <p:cNvGrpSpPr/>
          <p:nvPr/>
        </p:nvGrpSpPr>
        <p:grpSpPr>
          <a:xfrm>
            <a:off x="-2480" y="843558"/>
            <a:ext cx="9146480" cy="3157200"/>
            <a:chOff x="-3525539" y="-2"/>
            <a:chExt cx="12669539" cy="4373297"/>
          </a:xfrm>
        </p:grpSpPr>
        <p:pic>
          <p:nvPicPr>
            <p:cNvPr id="4099" name="Picture 3"/>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r="-11"/>
            <a:stretch/>
          </p:blipFill>
          <p:spPr bwMode="auto">
            <a:xfrm>
              <a:off x="-3525539" y="-2"/>
              <a:ext cx="4187305" cy="4373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r="18"/>
            <a:stretch/>
          </p:blipFill>
          <p:spPr bwMode="auto">
            <a:xfrm>
              <a:off x="647055" y="0"/>
              <a:ext cx="4248473" cy="437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rrowheads="1" noChangeAspect="1"/>
            </p:cNvPicPr>
            <p:nvPr/>
          </p:nvPicPr>
          <p:blipFill rotWithShape="1">
            <a:blip cstate="print" r:embed="rId5">
              <a:extLst>
                <a:ext uri="{28A0092B-C50C-407E-A947-70E740481C1C}">
                  <a14:useLocalDpi xmlns:a14="http://schemas.microsoft.com/office/drawing/2010/main" val="0"/>
                </a:ext>
              </a:extLst>
            </a:blip>
            <a:srcRect r="10"/>
            <a:stretch/>
          </p:blipFill>
          <p:spPr bwMode="auto">
            <a:xfrm>
              <a:off x="4895528" y="1"/>
              <a:ext cx="4248472" cy="43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6 CuadroTexto"/>
          <p:cNvSpPr txBox="1"/>
          <p:nvPr/>
        </p:nvSpPr>
        <p:spPr>
          <a:xfrm>
            <a:off x="225943" y="4012333"/>
            <a:ext cx="2558256" cy="461665"/>
          </a:xfrm>
          <a:prstGeom prst="rect">
            <a:avLst/>
          </a:prstGeom>
          <a:noFill/>
        </p:spPr>
        <p:txBody>
          <a:bodyPr rtlCol="0" wrap="square">
            <a:spAutoFit/>
          </a:bodyPr>
          <a:lstStyle/>
          <a:p>
            <a:pPr algn="ctr"/>
            <a:r>
              <a:rPr dirty="0" lang="en-US" sz="2400"/>
              <a:t>Low Wetness</a:t>
            </a:r>
            <a:endParaRPr dirty="0" lang="es-ES" sz="2400"/>
          </a:p>
        </p:txBody>
      </p:sp>
      <p:sp>
        <p:nvSpPr>
          <p:cNvPr id="11" name="6 CuadroTexto"/>
          <p:cNvSpPr txBox="1"/>
          <p:nvPr/>
        </p:nvSpPr>
        <p:spPr>
          <a:xfrm>
            <a:off x="3264243" y="4012333"/>
            <a:ext cx="2558256" cy="461665"/>
          </a:xfrm>
          <a:prstGeom prst="rect">
            <a:avLst/>
          </a:prstGeom>
          <a:noFill/>
        </p:spPr>
        <p:txBody>
          <a:bodyPr rtlCol="0" wrap="square">
            <a:spAutoFit/>
          </a:bodyPr>
          <a:lstStyle/>
          <a:p>
            <a:pPr algn="ctr"/>
            <a:r>
              <a:rPr dirty="0" lang="en-US" sz="2400"/>
              <a:t>Mid Wetness</a:t>
            </a:r>
            <a:endParaRPr dirty="0" lang="es-ES" sz="2400"/>
          </a:p>
        </p:txBody>
      </p:sp>
      <p:sp>
        <p:nvSpPr>
          <p:cNvPr id="12" name="6 CuadroTexto"/>
          <p:cNvSpPr txBox="1"/>
          <p:nvPr/>
        </p:nvSpPr>
        <p:spPr>
          <a:xfrm>
            <a:off x="6331329" y="4012333"/>
            <a:ext cx="2558256" cy="461665"/>
          </a:xfrm>
          <a:prstGeom prst="rect">
            <a:avLst/>
          </a:prstGeom>
          <a:noFill/>
        </p:spPr>
        <p:txBody>
          <a:bodyPr rtlCol="0" wrap="square">
            <a:spAutoFit/>
          </a:bodyPr>
          <a:lstStyle/>
          <a:p>
            <a:pPr algn="ctr"/>
            <a:r>
              <a:rPr dirty="0" lang="en-US" sz="2400"/>
              <a:t>High Wetness</a:t>
            </a:r>
            <a:endParaRPr dirty="0" lang="es-ES" sz="2400"/>
          </a:p>
        </p:txBody>
      </p:sp>
    </p:spTree>
    <p:extLst>
      <p:ext uri="{BB962C8B-B14F-4D97-AF65-F5344CB8AC3E}">
        <p14:creationId xmlns:p14="http://schemas.microsoft.com/office/powerpoint/2010/main" val="25208438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6 CuadroTexto"/>
          <p:cNvSpPr txBox="1"/>
          <p:nvPr/>
        </p:nvSpPr>
        <p:spPr>
          <a:xfrm>
            <a:off x="225943" y="4006301"/>
            <a:ext cx="2558256" cy="461665"/>
          </a:xfrm>
          <a:prstGeom prst="rect">
            <a:avLst/>
          </a:prstGeom>
          <a:noFill/>
        </p:spPr>
        <p:txBody>
          <a:bodyPr wrap="square" rtlCol="0">
            <a:spAutoFit/>
          </a:bodyPr>
          <a:lstStyle/>
          <a:p>
            <a:pPr algn="ctr"/>
            <a:r>
              <a:rPr lang="en-US" sz="2400" dirty="0"/>
              <a:t>Low Wetness</a:t>
            </a:r>
            <a:endParaRPr lang="es-ES" sz="2400" dirty="0"/>
          </a:p>
        </p:txBody>
      </p:sp>
      <p:sp>
        <p:nvSpPr>
          <p:cNvPr id="24" name="6 CuadroTexto"/>
          <p:cNvSpPr txBox="1"/>
          <p:nvPr/>
        </p:nvSpPr>
        <p:spPr>
          <a:xfrm>
            <a:off x="3276133" y="4006301"/>
            <a:ext cx="2558256" cy="461665"/>
          </a:xfrm>
          <a:prstGeom prst="rect">
            <a:avLst/>
          </a:prstGeom>
          <a:noFill/>
        </p:spPr>
        <p:txBody>
          <a:bodyPr wrap="square" rtlCol="0">
            <a:spAutoFit/>
          </a:bodyPr>
          <a:lstStyle/>
          <a:p>
            <a:pPr algn="ctr"/>
            <a:r>
              <a:rPr lang="en-US" sz="2400" dirty="0"/>
              <a:t>Mid Wetness</a:t>
            </a:r>
            <a:endParaRPr lang="es-ES" sz="2400" dirty="0"/>
          </a:p>
        </p:txBody>
      </p:sp>
      <p:sp>
        <p:nvSpPr>
          <p:cNvPr id="25" name="6 CuadroTexto"/>
          <p:cNvSpPr txBox="1"/>
          <p:nvPr/>
        </p:nvSpPr>
        <p:spPr>
          <a:xfrm>
            <a:off x="6401766" y="4007549"/>
            <a:ext cx="2558256" cy="461665"/>
          </a:xfrm>
          <a:prstGeom prst="rect">
            <a:avLst/>
          </a:prstGeom>
          <a:noFill/>
        </p:spPr>
        <p:txBody>
          <a:bodyPr wrap="square" rtlCol="0">
            <a:spAutoFit/>
          </a:bodyPr>
          <a:lstStyle/>
          <a:p>
            <a:pPr algn="ctr"/>
            <a:r>
              <a:rPr lang="en-US" sz="2400" dirty="0"/>
              <a:t>High Wetness</a:t>
            </a:r>
            <a:endParaRPr lang="es-ES" sz="2400" dirty="0"/>
          </a:p>
        </p:txBody>
      </p:sp>
      <p:grpSp>
        <p:nvGrpSpPr>
          <p:cNvPr id="3" name="Group 2"/>
          <p:cNvGrpSpPr/>
          <p:nvPr/>
        </p:nvGrpSpPr>
        <p:grpSpPr>
          <a:xfrm>
            <a:off x="0" y="962078"/>
            <a:ext cx="9144000" cy="3049832"/>
            <a:chOff x="-48728" y="913283"/>
            <a:chExt cx="9274990" cy="3093522"/>
          </a:xfrm>
        </p:grpSpPr>
        <p:pic>
          <p:nvPicPr>
            <p:cNvPr id="719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007" y="913283"/>
              <a:ext cx="3093521" cy="3093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9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8" y="913284"/>
              <a:ext cx="3090735" cy="3090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5"/>
            <a:stretch>
              <a:fillRect/>
            </a:stretch>
          </p:blipFill>
          <p:spPr>
            <a:xfrm>
              <a:off x="2251260" y="3191795"/>
              <a:ext cx="790747" cy="815009"/>
            </a:xfrm>
            <a:prstGeom prst="rect">
              <a:avLst/>
            </a:prstGeom>
          </p:spPr>
        </p:pic>
        <p:pic>
          <p:nvPicPr>
            <p:cNvPr id="7200"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692" y="3191795"/>
              <a:ext cx="800836" cy="815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01"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5527" y="913283"/>
              <a:ext cx="3090735" cy="3090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02" name="Picture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5921" y="3191795"/>
              <a:ext cx="800341" cy="814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74967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endParaRPr lang="en-US" noProof="0" dirty="0"/>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4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7" name="3 CuadroTexto"/>
          <p:cNvSpPr txBox="1"/>
          <p:nvPr/>
        </p:nvSpPr>
        <p:spPr>
          <a:xfrm>
            <a:off x="12760" y="4582691"/>
            <a:ext cx="1524496" cy="584775"/>
          </a:xfrm>
          <a:prstGeom prst="rect">
            <a:avLst/>
          </a:prstGeom>
          <a:noFill/>
        </p:spPr>
        <p:txBody>
          <a:bodyPr wrap="square" rtlCol="0" anchor="ctr">
            <a:spAutoFit/>
          </a:bodyPr>
          <a:lstStyle/>
          <a:p>
            <a:r>
              <a:rPr lang="en-US" sz="3200" dirty="0">
                <a:solidFill>
                  <a:schemeClr val="bg1"/>
                </a:solidFill>
              </a:rPr>
              <a:t>Off</a:t>
            </a:r>
          </a:p>
        </p:txBody>
      </p:sp>
    </p:spTree>
    <p:extLst>
      <p:ext uri="{BB962C8B-B14F-4D97-AF65-F5344CB8AC3E}">
        <p14:creationId xmlns:p14="http://schemas.microsoft.com/office/powerpoint/2010/main" val="147731411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9144000" cy="4587974"/>
            <a:chOff x="0" y="0"/>
            <a:chExt cx="8887916" cy="4443958"/>
          </a:xfrm>
        </p:grpSpPr>
        <p:pic>
          <p:nvPicPr>
            <p:cNvPr id="7" name="Picture 6"/>
            <p:cNvPicPr>
              <a:picLocks noChangeAspect="1"/>
            </p:cNvPicPr>
            <p:nvPr/>
          </p:nvPicPr>
          <p:blipFill>
            <a:blip r:embed="rId3"/>
            <a:stretch>
              <a:fillRect/>
            </a:stretch>
          </p:blipFill>
          <p:spPr>
            <a:xfrm>
              <a:off x="4443958" y="0"/>
              <a:ext cx="4443958" cy="4443958"/>
            </a:xfrm>
            <a:prstGeom prst="rect">
              <a:avLst/>
            </a:prstGeom>
          </p:spPr>
        </p:pic>
        <p:pic>
          <p:nvPicPr>
            <p:cNvPr id="8" name="Picture 7"/>
            <p:cNvPicPr>
              <a:picLocks noChangeAspect="1"/>
            </p:cNvPicPr>
            <p:nvPr/>
          </p:nvPicPr>
          <p:blipFill>
            <a:blip r:embed="rId4"/>
            <a:stretch>
              <a:fillRect/>
            </a:stretch>
          </p:blipFill>
          <p:spPr>
            <a:xfrm>
              <a:off x="0" y="0"/>
              <a:ext cx="4443958" cy="4443958"/>
            </a:xfrm>
            <a:prstGeom prst="rect">
              <a:avLst/>
            </a:prstGeom>
          </p:spPr>
        </p:pic>
      </p:grpSp>
      <p:sp>
        <p:nvSpPr>
          <p:cNvPr id="12" name="6 CuadroTexto"/>
          <p:cNvSpPr txBox="1"/>
          <p:nvPr/>
        </p:nvSpPr>
        <p:spPr>
          <a:xfrm>
            <a:off x="1006872" y="4568753"/>
            <a:ext cx="2558256" cy="461665"/>
          </a:xfrm>
          <a:prstGeom prst="rect">
            <a:avLst/>
          </a:prstGeom>
          <a:noFill/>
        </p:spPr>
        <p:txBody>
          <a:bodyPr wrap="square" rtlCol="0">
            <a:spAutoFit/>
          </a:bodyPr>
          <a:lstStyle/>
          <a:p>
            <a:pPr algn="ctr"/>
            <a:r>
              <a:rPr lang="en-US" sz="2400" dirty="0"/>
              <a:t>Low Wetness</a:t>
            </a:r>
            <a:endParaRPr lang="es-ES" sz="2400" dirty="0"/>
          </a:p>
        </p:txBody>
      </p:sp>
      <p:sp>
        <p:nvSpPr>
          <p:cNvPr id="13" name="6 CuadroTexto"/>
          <p:cNvSpPr txBox="1"/>
          <p:nvPr/>
        </p:nvSpPr>
        <p:spPr>
          <a:xfrm>
            <a:off x="5578872" y="4568752"/>
            <a:ext cx="2558256" cy="461665"/>
          </a:xfrm>
          <a:prstGeom prst="rect">
            <a:avLst/>
          </a:prstGeom>
          <a:noFill/>
        </p:spPr>
        <p:txBody>
          <a:bodyPr wrap="square" rtlCol="0">
            <a:spAutoFit/>
          </a:bodyPr>
          <a:lstStyle/>
          <a:p>
            <a:pPr algn="ctr"/>
            <a:r>
              <a:rPr lang="en-US" sz="2400" dirty="0"/>
              <a:t>High Wetness</a:t>
            </a:r>
            <a:endParaRPr lang="es-ES" sz="2400" dirty="0"/>
          </a:p>
        </p:txBody>
      </p:sp>
    </p:spTree>
    <p:extLst>
      <p:ext uri="{BB962C8B-B14F-4D97-AF65-F5344CB8AC3E}">
        <p14:creationId xmlns:p14="http://schemas.microsoft.com/office/powerpoint/2010/main" val="4215086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Wetness Geometry Blendshape</a:t>
            </a:r>
          </a:p>
        </p:txBody>
      </p:sp>
      <p:sp>
        <p:nvSpPr>
          <p:cNvPr id="6" name="Content Placeholder 5"/>
          <p:cNvSpPr>
            <a:spLocks noGrp="1"/>
          </p:cNvSpPr>
          <p:nvPr>
            <p:ph idx="1"/>
          </p:nvPr>
        </p:nvSpPr>
        <p:spPr/>
        <p:txBody>
          <a:bodyPr>
            <a:normAutofit/>
          </a:bodyPr>
          <a:lstStyle/>
          <a:p>
            <a:r>
              <a:rPr lang="en-US" sz="2800" noProof="0" dirty="0"/>
              <a:t>We created three different geometries for wetness</a:t>
            </a:r>
          </a:p>
          <a:p>
            <a:r>
              <a:rPr lang="en-US" sz="2800" noProof="0" dirty="0"/>
              <a:t>We “blend shape” and render them using soft particles</a:t>
            </a:r>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832770"/>
            <a:ext cx="9144000" cy="171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293141" y="4560962"/>
            <a:ext cx="557717" cy="369332"/>
          </a:xfrm>
          <a:prstGeom prst="rect">
            <a:avLst/>
          </a:prstGeom>
          <a:noFill/>
        </p:spPr>
        <p:txBody>
          <a:bodyPr wrap="none" rtlCol="0">
            <a:spAutoFit/>
          </a:bodyPr>
          <a:lstStyle/>
          <a:p>
            <a:r>
              <a:rPr lang="en-US" dirty="0"/>
              <a:t>Mid</a:t>
            </a:r>
          </a:p>
        </p:txBody>
      </p:sp>
      <p:sp>
        <p:nvSpPr>
          <p:cNvPr id="7" name="TextBox 6"/>
          <p:cNvSpPr txBox="1"/>
          <p:nvPr/>
        </p:nvSpPr>
        <p:spPr>
          <a:xfrm>
            <a:off x="1043608" y="4578682"/>
            <a:ext cx="585417" cy="369332"/>
          </a:xfrm>
          <a:prstGeom prst="rect">
            <a:avLst/>
          </a:prstGeom>
          <a:noFill/>
        </p:spPr>
        <p:txBody>
          <a:bodyPr wrap="none" rtlCol="0">
            <a:spAutoFit/>
          </a:bodyPr>
          <a:lstStyle/>
          <a:p>
            <a:r>
              <a:rPr lang="en-US" dirty="0"/>
              <a:t>Low</a:t>
            </a:r>
          </a:p>
        </p:txBody>
      </p:sp>
      <p:sp>
        <p:nvSpPr>
          <p:cNvPr id="8" name="TextBox 7"/>
          <p:cNvSpPr txBox="1"/>
          <p:nvPr/>
        </p:nvSpPr>
        <p:spPr>
          <a:xfrm>
            <a:off x="7380312" y="4578682"/>
            <a:ext cx="392159" cy="369332"/>
          </a:xfrm>
          <a:prstGeom prst="rect">
            <a:avLst/>
          </a:prstGeom>
          <a:noFill/>
        </p:spPr>
        <p:txBody>
          <a:bodyPr wrap="none" rtlCol="0">
            <a:spAutoFit/>
          </a:bodyPr>
          <a:lstStyle/>
          <a:p>
            <a:r>
              <a:rPr lang="en-US" dirty="0"/>
              <a:t>Hi</a:t>
            </a:r>
          </a:p>
        </p:txBody>
      </p:sp>
    </p:spTree>
    <p:extLst>
      <p:ext uri="{BB962C8B-B14F-4D97-AF65-F5344CB8AC3E}">
        <p14:creationId xmlns:p14="http://schemas.microsoft.com/office/powerpoint/2010/main" val="4188424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No Wetness Geometry</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5254728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Wetness Geometry</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1629637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2076" y="744"/>
            <a:ext cx="9166076" cy="5156437"/>
          </a:xfrm>
          <a:prstGeom prst="rect">
            <a:avLst/>
          </a:prstGeom>
        </p:spPr>
      </p:pic>
      <p:sp>
        <p:nvSpPr>
          <p:cNvPr id="7" name="5 CuadroTexto"/>
          <p:cNvSpPr txBox="1"/>
          <p:nvPr/>
        </p:nvSpPr>
        <p:spPr>
          <a:xfrm>
            <a:off x="14536" y="4774687"/>
            <a:ext cx="4557464" cy="369332"/>
          </a:xfrm>
          <a:prstGeom prst="rect">
            <a:avLst/>
          </a:prstGeom>
          <a:noFill/>
        </p:spPr>
        <p:txBody>
          <a:bodyPr wrap="square" rtlCol="0">
            <a:spAutoFit/>
          </a:bodyPr>
          <a:lstStyle/>
          <a:p>
            <a:pPr algn="ctr"/>
            <a:r>
              <a:rPr lang="en-US" dirty="0">
                <a:solidFill>
                  <a:schemeClr val="bg1"/>
                </a:solidFill>
              </a:rPr>
              <a:t>No Wetness Geometry</a:t>
            </a:r>
            <a:endParaRPr lang="es-ES" dirty="0">
              <a:solidFill>
                <a:schemeClr val="bg1"/>
              </a:solidFill>
            </a:endParaRPr>
          </a:p>
        </p:txBody>
      </p:sp>
      <p:sp>
        <p:nvSpPr>
          <p:cNvPr id="8" name="5 CuadroTexto"/>
          <p:cNvSpPr txBox="1"/>
          <p:nvPr/>
        </p:nvSpPr>
        <p:spPr>
          <a:xfrm>
            <a:off x="4572000" y="4771464"/>
            <a:ext cx="4572000" cy="369332"/>
          </a:xfrm>
          <a:prstGeom prst="rect">
            <a:avLst/>
          </a:prstGeom>
          <a:noFill/>
        </p:spPr>
        <p:txBody>
          <a:bodyPr wrap="square" rtlCol="0">
            <a:spAutoFit/>
          </a:bodyPr>
          <a:lstStyle/>
          <a:p>
            <a:pPr algn="ctr"/>
            <a:r>
              <a:rPr lang="en-US" dirty="0">
                <a:solidFill>
                  <a:schemeClr val="bg1"/>
                </a:solidFill>
              </a:rPr>
              <a:t>Wetness Geometry</a:t>
            </a:r>
            <a:endParaRPr lang="es-ES" dirty="0">
              <a:solidFill>
                <a:schemeClr val="bg1"/>
              </a:solidFill>
            </a:endParaRPr>
          </a:p>
        </p:txBody>
      </p:sp>
    </p:spTree>
    <p:extLst>
      <p:ext uri="{BB962C8B-B14F-4D97-AF65-F5344CB8AC3E}">
        <p14:creationId xmlns:p14="http://schemas.microsoft.com/office/powerpoint/2010/main" val="33285774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2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No Blur</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7040234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Blur</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5673155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dirty="0"/>
              <a:t>The Sparkle of the Eye</a:t>
            </a:r>
          </a:p>
        </p:txBody>
      </p:sp>
      <p:sp>
        <p:nvSpPr>
          <p:cNvPr id="3" name="2 Marcador de contenido"/>
          <p:cNvSpPr>
            <a:spLocks noGrp="1"/>
          </p:cNvSpPr>
          <p:nvPr>
            <p:ph idx="1"/>
          </p:nvPr>
        </p:nvSpPr>
        <p:spPr/>
        <p:txBody>
          <a:bodyPr>
            <a:noAutofit/>
          </a:bodyPr>
          <a:lstStyle/>
          <a:p>
            <a:r>
              <a:rPr lang="en-US" sz="2000" dirty="0"/>
              <a:t>We have covered just two aspects that give clues about eye wetness:</a:t>
            </a:r>
          </a:p>
          <a:p>
            <a:pPr lvl="1"/>
            <a:r>
              <a:rPr lang="en-US" sz="1800" dirty="0"/>
              <a:t>Tear fluid distortions</a:t>
            </a:r>
          </a:p>
          <a:p>
            <a:pPr lvl="1"/>
            <a:r>
              <a:rPr lang="en-US" sz="1800" dirty="0"/>
              <a:t>Tear fluid accumulation on eyelids</a:t>
            </a:r>
          </a:p>
          <a:p>
            <a:r>
              <a:rPr lang="en-US" sz="2000" dirty="0"/>
              <a:t>But there’s more to it:</a:t>
            </a:r>
          </a:p>
          <a:p>
            <a:pPr lvl="1"/>
            <a:r>
              <a:rPr lang="en-US" sz="1800" dirty="0"/>
              <a:t>There is evidence that reflection intensity changes depending on wetness:</a:t>
            </a:r>
          </a:p>
          <a:p>
            <a:pPr lvl="2"/>
            <a:r>
              <a:rPr lang="en-US" sz="1400" dirty="0"/>
              <a:t>[Goto2011] </a:t>
            </a:r>
            <a:r>
              <a:rPr lang="en-US" sz="1400" i="1" dirty="0"/>
              <a:t>The Sparkle of the Eye: The Impact of Ocular Surface Wetness on Corneal Light Reflection</a:t>
            </a:r>
          </a:p>
          <a:p>
            <a:pPr lvl="1"/>
            <a:r>
              <a:rPr lang="en-US" sz="1800" dirty="0"/>
              <a:t>However the reason is not yet known</a:t>
            </a:r>
          </a:p>
          <a:p>
            <a:pPr lvl="2"/>
            <a:r>
              <a:rPr lang="en-US" sz="1400" dirty="0"/>
              <a:t>Gloss change due to different tear composition?</a:t>
            </a:r>
          </a:p>
          <a:p>
            <a:pPr lvl="2"/>
            <a:r>
              <a:rPr lang="en-US" sz="1400" dirty="0"/>
              <a:t>Reflectance change due to a multilayer thin film? </a:t>
            </a:r>
          </a:p>
          <a:p>
            <a:pPr lvl="2"/>
            <a:r>
              <a:rPr lang="en-US" sz="1400" dirty="0"/>
              <a:t>Thin film interference?</a:t>
            </a:r>
          </a:p>
        </p:txBody>
      </p:sp>
      <p:sp>
        <p:nvSpPr>
          <p:cNvPr id="4" name="1 Título"/>
          <p:cNvSpPr txBox="1">
            <a:spLocks/>
          </p:cNvSpPr>
          <p:nvPr/>
        </p:nvSpPr>
        <p:spPr>
          <a:xfrm>
            <a:off x="-3112" y="4876006"/>
            <a:ext cx="9147111" cy="288032"/>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t>Thanks to </a:t>
            </a:r>
            <a:r>
              <a:rPr lang="en-US" sz="1800" b="1" dirty="0"/>
              <a:t>Sébastien Lagarde</a:t>
            </a:r>
            <a:r>
              <a:rPr lang="en-US" sz="1800" dirty="0"/>
              <a:t> for the countless conversations about the topic</a:t>
            </a:r>
            <a:endParaRPr lang="es-ES" sz="1800" dirty="0"/>
          </a:p>
        </p:txBody>
      </p:sp>
    </p:spTree>
    <p:extLst>
      <p:ext uri="{BB962C8B-B14F-4D97-AF65-F5344CB8AC3E}">
        <p14:creationId xmlns:p14="http://schemas.microsoft.com/office/powerpoint/2010/main" val="16907731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
            <a:ext cx="8229600" cy="690264"/>
          </a:xfrm>
        </p:spPr>
        <p:txBody>
          <a:bodyPr>
            <a:normAutofit/>
          </a:bodyPr>
          <a:lstStyle/>
          <a:p>
            <a:r>
              <a:rPr lang="en-US" sz="3200" noProof="0" dirty="0"/>
              <a:t>Reflections Occlusion (Motivation)</a:t>
            </a:r>
          </a:p>
        </p:txBody>
      </p:sp>
      <p:sp>
        <p:nvSpPr>
          <p:cNvPr id="4" name="3 Marcador de contenido"/>
          <p:cNvSpPr>
            <a:spLocks noGrp="1"/>
          </p:cNvSpPr>
          <p:nvPr>
            <p:ph idx="1"/>
          </p:nvPr>
        </p:nvSpPr>
        <p:spPr/>
        <p:txBody>
          <a:bodyPr/>
          <a:lstStyle/>
          <a:p>
            <a:endParaRPr lang="es-E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90264"/>
            <a:ext cx="9144000" cy="445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0068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 y="-3399"/>
            <a:ext cx="9146996" cy="5145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263330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6" name="3 CuadroTexto"/>
          <p:cNvSpPr txBox="1"/>
          <p:nvPr/>
        </p:nvSpPr>
        <p:spPr>
          <a:xfrm>
            <a:off x="12760" y="4582691"/>
            <a:ext cx="1524496" cy="584775"/>
          </a:xfrm>
          <a:prstGeom prst="rect">
            <a:avLst/>
          </a:prstGeom>
          <a:noFill/>
        </p:spPr>
        <p:txBody>
          <a:bodyPr wrap="square" rtlCol="0" anchor="ctr">
            <a:spAutoFit/>
          </a:bodyPr>
          <a:lstStyle/>
          <a:p>
            <a:r>
              <a:rPr lang="en-US" sz="3200" dirty="0">
                <a:solidFill>
                  <a:schemeClr val="bg1"/>
                </a:solidFill>
              </a:rPr>
              <a:t>On</a:t>
            </a:r>
          </a:p>
        </p:txBody>
      </p:sp>
    </p:spTree>
    <p:extLst>
      <p:ext uri="{BB962C8B-B14F-4D97-AF65-F5344CB8AC3E}">
        <p14:creationId xmlns:p14="http://schemas.microsoft.com/office/powerpoint/2010/main" val="147731411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noProof="0" dirty="0"/>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 y="0"/>
            <a:ext cx="9149308" cy="5146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30189206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Baked Reflection Occlusion</a:t>
            </a:r>
          </a:p>
        </p:txBody>
      </p:sp>
      <p:sp>
        <p:nvSpPr>
          <p:cNvPr id="7" name="Text Placeholder 6"/>
          <p:cNvSpPr>
            <a:spLocks noGrp="1"/>
          </p:cNvSpPr>
          <p:nvPr>
            <p:ph type="body" idx="1"/>
          </p:nvPr>
        </p:nvSpPr>
        <p:spPr/>
        <p:txBody>
          <a:bodyPr/>
          <a:lstStyle/>
          <a:p>
            <a:pPr algn="ctr"/>
            <a:r>
              <a:rPr lang="en-US" dirty="0"/>
              <a:t>Reflection Occlusion Map</a:t>
            </a:r>
            <a:endParaRPr lang="es-ES" dirty="0"/>
          </a:p>
        </p:txBody>
      </p:sp>
      <p:sp>
        <p:nvSpPr>
          <p:cNvPr id="9" name="Text Placeholder 8"/>
          <p:cNvSpPr>
            <a:spLocks noGrp="1"/>
          </p:cNvSpPr>
          <p:nvPr>
            <p:ph type="body" sz="quarter" idx="3"/>
          </p:nvPr>
        </p:nvSpPr>
        <p:spPr/>
        <p:txBody>
          <a:bodyPr/>
          <a:lstStyle/>
          <a:p>
            <a:r>
              <a:rPr lang="en-US" dirty="0"/>
              <a:t>Shader</a:t>
            </a:r>
            <a:endParaRPr lang="es-ES" dirty="0"/>
          </a:p>
        </p:txBody>
      </p:sp>
      <p:sp>
        <p:nvSpPr>
          <p:cNvPr id="10" name="Content Placeholder 9"/>
          <p:cNvSpPr>
            <a:spLocks noGrp="1"/>
          </p:cNvSpPr>
          <p:nvPr>
            <p:ph sz="quarter" idx="4"/>
          </p:nvPr>
        </p:nvSpPr>
        <p:spPr>
          <a:xfrm>
            <a:off x="4645026" y="1631156"/>
            <a:ext cx="4319462" cy="2963466"/>
          </a:xfrm>
        </p:spPr>
        <p:txBody>
          <a:bodyPr>
            <a:noAutofit/>
          </a:bodyPr>
          <a:lstStyle/>
          <a:p>
            <a:pPr marL="0" indent="0">
              <a:buNone/>
            </a:pPr>
            <a:r>
              <a:rPr lang="en-US" sz="1200" noProof="1">
                <a:solidFill>
                  <a:schemeClr val="tx1">
                    <a:lumMod val="50000"/>
                  </a:schemeClr>
                </a:solidFill>
                <a:latin typeface="Consolas" pitchFamily="49" charset="0"/>
                <a:cs typeface="Consolas" pitchFamily="49" charset="0"/>
              </a:rPr>
              <a:t>#if EYE_REFLECTION_OCCLUSION_PARALLAX == 1</a:t>
            </a:r>
          </a:p>
          <a:p>
            <a:pPr marL="0" indent="0">
              <a:buNone/>
            </a:pPr>
            <a:r>
              <a:rPr lang="en-US" sz="1200" noProof="1">
                <a:solidFill>
                  <a:schemeClr val="tx1">
                    <a:lumMod val="50000"/>
                  </a:schemeClr>
                </a:solidFill>
                <a:latin typeface="Consolas" pitchFamily="49" charset="0"/>
                <a:cs typeface="Consolas" pitchFamily="49" charset="0"/>
              </a:rPr>
              <a:t>viewW.y = -viewW.y;</a:t>
            </a:r>
          </a:p>
          <a:p>
            <a:pPr marL="0" indent="0">
              <a:buNone/>
            </a:pPr>
            <a:r>
              <a:rPr lang="en-US" sz="1200" noProof="1">
                <a:solidFill>
                  <a:schemeClr val="tx1">
                    <a:lumMod val="50000"/>
                  </a:schemeClr>
                </a:solidFill>
                <a:latin typeface="Consolas" pitchFamily="49" charset="0"/>
                <a:cs typeface="Consolas" pitchFamily="49" charset="0"/>
              </a:rPr>
              <a:t>texcoord -= 0.14 * viewW.xy;</a:t>
            </a:r>
          </a:p>
          <a:p>
            <a:pPr marL="0" indent="0">
              <a:buNone/>
            </a:pPr>
            <a:r>
              <a:rPr lang="en-US" sz="1200" noProof="1">
                <a:solidFill>
                  <a:schemeClr val="tx1">
                    <a:lumMod val="50000"/>
                  </a:schemeClr>
                </a:solidFill>
                <a:latin typeface="Consolas" pitchFamily="49" charset="0"/>
                <a:cs typeface="Consolas" pitchFamily="49" charset="0"/>
              </a:rPr>
              <a:t>texcoord -= 0.01 * normalT;</a:t>
            </a:r>
          </a:p>
          <a:p>
            <a:pPr marL="0" indent="0">
              <a:buNone/>
            </a:pPr>
            <a:r>
              <a:rPr lang="en-US" sz="1200" noProof="1">
                <a:solidFill>
                  <a:schemeClr val="tx1">
                    <a:lumMod val="50000"/>
                  </a:schemeClr>
                </a:solidFill>
                <a:latin typeface="Consolas" pitchFamily="49" charset="0"/>
                <a:cs typeface="Consolas" pitchFamily="49" charset="0"/>
              </a:rPr>
              <a:t>#endif</a:t>
            </a:r>
          </a:p>
          <a:p>
            <a:pPr marL="0" indent="0">
              <a:buNone/>
            </a:pPr>
            <a:r>
              <a:rPr lang="en-US" sz="1200" noProof="1">
                <a:solidFill>
                  <a:schemeClr val="tx1">
                    <a:lumMod val="50000"/>
                  </a:schemeClr>
                </a:solidFill>
                <a:latin typeface="Consolas" pitchFamily="49" charset="0"/>
                <a:cs typeface="Consolas" pitchFamily="49" charset="0"/>
              </a:rPr>
              <a:t>return aoTex.Sample(AnisotropicSampler, coord).g;</a:t>
            </a:r>
          </a:p>
          <a:p>
            <a:pPr marL="0" indent="0">
              <a:buNone/>
            </a:pPr>
            <a:endParaRPr lang="en-US" sz="1200" noProof="1"/>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1095303" y="1730303"/>
            <a:ext cx="2763982" cy="2763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2737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50047" y="4713335"/>
            <a:ext cx="531492" cy="392415"/>
          </a:xfrm>
          <a:prstGeom prst="rect">
            <a:avLst/>
          </a:prstGeom>
          <a:noFill/>
        </p:spPr>
        <p:txBody>
          <a:bodyPr wrap="none" lIns="114300" tIns="57150" rIns="114300" bIns="57150" rtlCol="0">
            <a:spAutoFit/>
          </a:bodyPr>
          <a:lstStyle/>
          <a:p>
            <a:pPr algn="ctr"/>
            <a:r>
              <a:rPr lang="en-US" b="1" dirty="0">
                <a:solidFill>
                  <a:srgbClr val="FFFFFF"/>
                </a:solidFill>
              </a:rPr>
              <a:t>On</a:t>
            </a:r>
            <a:endParaRPr lang="es-ES" b="1" dirty="0">
              <a:solidFill>
                <a:srgbClr val="FFFFFF"/>
              </a:solidFill>
            </a:endParaRPr>
          </a:p>
        </p:txBody>
      </p:sp>
      <p:pic>
        <p:nvPicPr>
          <p:cNvPr id="7" name="Untitled.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413410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937"/>
            <a:ext cx="8229600" cy="672715"/>
          </a:xfrm>
        </p:spPr>
        <p:txBody>
          <a:bodyPr>
            <a:normAutofit/>
          </a:bodyPr>
          <a:lstStyle/>
          <a:p>
            <a:r>
              <a:rPr lang="en-US" sz="3200" dirty="0"/>
              <a:t>Screen-Space Reflections (Motivation</a:t>
            </a:r>
            <a:r>
              <a:rPr lang="en-US" sz="3200" noProof="0" dirty="0"/>
              <a:t>)</a:t>
            </a:r>
          </a:p>
        </p:txBody>
      </p:sp>
      <p:sp>
        <p:nvSpPr>
          <p:cNvPr id="7" name="AutoShape 2" descr="https://mail-attachment.googleusercontent.com/attachment/u/0/?ui=2&amp;ik=7ee91ee920&amp;view=att&amp;th=13c633fc4fa4f322&amp;attid=0.1&amp;disp=inline&amp;realattid=87bc5150a88241f8_0.1&amp;safe=1&amp;zw&amp;saduie=AG9B_P8BbWmydkCiat7sul6F2C1k&amp;sadet=1359513822110&amp;sads=uKr9SS1LSmlAnvKr0IwzfQcg_6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9" name="AutoShape 4" descr="https://mail-attachment.googleusercontent.com/attachment/u/0/?ui=2&amp;ik=7ee91ee920&amp;view=att&amp;th=13c633fc4fa4f322&amp;attid=0.1&amp;disp=inline&amp;realattid=87bc5150a88241f8_0.1&amp;safe=1&amp;zw&amp;saduie=AG9B_P8BbWmydkCiat7sul6F2C1k&amp;sadet=1359513822110&amp;sads=uKr9SS1LSmlAnvKr0IwzfQcg_6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10" name="AutoShape 6" descr="https://mail-attachment.googleusercontent.com/attachment/u/0/?ui=2&amp;ik=7ee91ee920&amp;view=att&amp;th=13c633fc4fa4f322&amp;attid=0.1&amp;disp=inline&amp;realattid=87bc5150a88241f8_0.1&amp;safe=1&amp;zw&amp;saduie=AG9B_P8BbWmydkCiat7sul6F2C1k&amp;sadet=1359513822110&amp;sads=uKr9SS1LSmlAnvKr0IwzfQcg_6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1037"/>
            <a:ext cx="9144000" cy="4462463"/>
          </a:xfrm>
          <a:prstGeom prst="rect">
            <a:avLst/>
          </a:prstGeom>
        </p:spPr>
      </p:pic>
    </p:spTree>
    <p:extLst>
      <p:ext uri="{BB962C8B-B14F-4D97-AF65-F5344CB8AC3E}">
        <p14:creationId xmlns:p14="http://schemas.microsoft.com/office/powerpoint/2010/main" val="22363572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937"/>
            <a:ext cx="8229600" cy="672715"/>
          </a:xfrm>
        </p:spPr>
        <p:txBody>
          <a:bodyPr>
            <a:normAutofit/>
          </a:bodyPr>
          <a:lstStyle/>
          <a:p>
            <a:r>
              <a:rPr lang="en-US" sz="3200" dirty="0"/>
              <a:t>Screen-Space Reflections (Motivation</a:t>
            </a:r>
            <a:r>
              <a:rPr lang="en-US" sz="3200" noProof="0" dirty="0"/>
              <a:t>)</a:t>
            </a:r>
          </a:p>
        </p:txBody>
      </p:sp>
      <p:sp>
        <p:nvSpPr>
          <p:cNvPr id="7" name="AutoShape 2" descr="https://mail-attachment.googleusercontent.com/attachment/u/0/?ui=2&amp;ik=7ee91ee920&amp;view=att&amp;th=13c633fc4fa4f322&amp;attid=0.1&amp;disp=inline&amp;realattid=87bc5150a88241f8_0.1&amp;safe=1&amp;zw&amp;saduie=AG9B_P8BbWmydkCiat7sul6F2C1k&amp;sadet=1359513822110&amp;sads=uKr9SS1LSmlAnvKr0IwzfQcg_6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9" name="AutoShape 4" descr="https://mail-attachment.googleusercontent.com/attachment/u/0/?ui=2&amp;ik=7ee91ee920&amp;view=att&amp;th=13c633fc4fa4f322&amp;attid=0.1&amp;disp=inline&amp;realattid=87bc5150a88241f8_0.1&amp;safe=1&amp;zw&amp;saduie=AG9B_P8BbWmydkCiat7sul6F2C1k&amp;sadet=1359513822110&amp;sads=uKr9SS1LSmlAnvKr0IwzfQcg_6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10" name="AutoShape 6" descr="https://mail-attachment.googleusercontent.com/attachment/u/0/?ui=2&amp;ik=7ee91ee920&amp;view=att&amp;th=13c633fc4fa4f322&amp;attid=0.1&amp;disp=inline&amp;realattid=87bc5150a88241f8_0.1&amp;safe=1&amp;zw&amp;saduie=AG9B_P8BbWmydkCiat7sul6F2C1k&amp;sadet=1359513822110&amp;sads=uKr9SS1LSmlAnvKr0IwzfQcg_6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1" y="682632"/>
            <a:ext cx="9144000" cy="4462463"/>
          </a:xfrm>
          <a:prstGeom prst="rect">
            <a:avLst/>
          </a:prstGeom>
        </p:spPr>
      </p:pic>
    </p:spTree>
    <p:extLst>
      <p:ext uri="{BB962C8B-B14F-4D97-AF65-F5344CB8AC3E}">
        <p14:creationId xmlns:p14="http://schemas.microsoft.com/office/powerpoint/2010/main" val="17931163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Screen-Space Reflections</a:t>
            </a:r>
          </a:p>
        </p:txBody>
      </p:sp>
      <p:sp>
        <p:nvSpPr>
          <p:cNvPr id="3" name="2 Marcador de contenido"/>
          <p:cNvSpPr>
            <a:spLocks noGrp="1"/>
          </p:cNvSpPr>
          <p:nvPr>
            <p:ph idx="1"/>
          </p:nvPr>
        </p:nvSpPr>
        <p:spPr/>
        <p:txBody>
          <a:bodyPr/>
          <a:lstStyle/>
          <a:p>
            <a:r>
              <a:rPr lang="en-US" noProof="0" dirty="0"/>
              <a:t>In harsh lighting configurations, local reflections are important</a:t>
            </a:r>
          </a:p>
          <a:p>
            <a:r>
              <a:rPr lang="en-US" noProof="0" dirty="0"/>
              <a:t>We explored the possibility of using screen-space reflections for the eyes (see [Kasyan2011] </a:t>
            </a:r>
            <a:r>
              <a:rPr lang="en-US" i="1" noProof="0" dirty="0"/>
              <a:t>Secrets of CryENGINE 3 Graphics Technology</a:t>
            </a:r>
            <a:r>
              <a:rPr lang="en-US" noProof="0" dirty="0"/>
              <a:t>)</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t>Thanks to </a:t>
            </a:r>
            <a:r>
              <a:rPr lang="es-ES" sz="1400" b="1" dirty="0"/>
              <a:t>Xian-Chun Wu </a:t>
            </a:r>
            <a:r>
              <a:rPr lang="en-US" sz="1400" dirty="0"/>
              <a:t>for implementing this</a:t>
            </a:r>
            <a:endParaRPr lang="es-ES" sz="1400" dirty="0"/>
          </a:p>
        </p:txBody>
      </p:sp>
    </p:spTree>
    <p:extLst>
      <p:ext uri="{BB962C8B-B14F-4D97-AF65-F5344CB8AC3E}">
        <p14:creationId xmlns:p14="http://schemas.microsoft.com/office/powerpoint/2010/main" val="6364046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8" y="0"/>
            <a:ext cx="9142461" cy="5143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6482223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6012807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677389"/>
          </a:xfrm>
        </p:spPr>
        <p:txBody>
          <a:bodyPr>
            <a:normAutofit/>
          </a:bodyPr>
          <a:lstStyle/>
          <a:p>
            <a:r>
              <a:rPr lang="en-US" sz="3200" noProof="0" dirty="0"/>
              <a:t>View Refraction (Motivation)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81452"/>
            <a:ext cx="9144000" cy="4462048"/>
          </a:xfrm>
          <a:prstGeom prst="rect">
            <a:avLst/>
          </a:prstGeom>
        </p:spPr>
      </p:pic>
    </p:spTree>
    <p:extLst>
      <p:ext uri="{BB962C8B-B14F-4D97-AF65-F5344CB8AC3E}">
        <p14:creationId xmlns:p14="http://schemas.microsoft.com/office/powerpoint/2010/main" val="33287013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3164494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7" name="3 CuadroTexto"/>
          <p:cNvSpPr txBox="1"/>
          <p:nvPr/>
        </p:nvSpPr>
        <p:spPr>
          <a:xfrm>
            <a:off x="12760" y="4582691"/>
            <a:ext cx="1524496" cy="584775"/>
          </a:xfrm>
          <a:prstGeom prst="rect">
            <a:avLst/>
          </a:prstGeom>
          <a:noFill/>
        </p:spPr>
        <p:txBody>
          <a:bodyPr wrap="square" rtlCol="0" anchor="ctr">
            <a:spAutoFit/>
          </a:bodyPr>
          <a:lstStyle/>
          <a:p>
            <a:r>
              <a:rPr lang="en-US" sz="3200" dirty="0">
                <a:solidFill>
                  <a:schemeClr val="bg1"/>
                </a:solidFill>
              </a:rPr>
              <a:t>Off</a:t>
            </a:r>
          </a:p>
        </p:txBody>
      </p:sp>
    </p:spTree>
    <p:extLst>
      <p:ext uri="{BB962C8B-B14F-4D97-AF65-F5344CB8AC3E}">
        <p14:creationId xmlns:p14="http://schemas.microsoft.com/office/powerpoint/2010/main" val="14773141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23669696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View Refraction</a:t>
            </a:r>
          </a:p>
        </p:txBody>
      </p:sp>
      <p:sp>
        <p:nvSpPr>
          <p:cNvPr id="4" name="3 Marcador de contenido"/>
          <p:cNvSpPr>
            <a:spLocks noGrp="1"/>
          </p:cNvSpPr>
          <p:nvPr>
            <p:ph idx="1"/>
          </p:nvPr>
        </p:nvSpPr>
        <p:spPr/>
        <p:txBody>
          <a:bodyPr/>
          <a:lstStyle/>
          <a:p>
            <a:r>
              <a:rPr lang="en-US" noProof="0" dirty="0"/>
              <a:t>Parallax mapping</a:t>
            </a:r>
          </a:p>
          <a:p>
            <a:r>
              <a:rPr lang="en-US" noProof="0" dirty="0"/>
              <a:t>Physically based refraction</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Marcador de texto"/>
          <p:cNvSpPr txBox="1">
            <a:spLocks/>
          </p:cNvSpPr>
          <p:nvPr/>
        </p:nvSpPr>
        <p:spPr>
          <a:xfrm>
            <a:off x="2354343" y="2571750"/>
            <a:ext cx="2461143" cy="292291"/>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Mesh</a:t>
            </a:r>
          </a:p>
        </p:txBody>
      </p:sp>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682174" y="2854121"/>
            <a:ext cx="1805483" cy="1805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98928" y="2854818"/>
            <a:ext cx="1805483" cy="1805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5 Marcador de texto"/>
          <p:cNvSpPr txBox="1">
            <a:spLocks/>
          </p:cNvSpPr>
          <p:nvPr/>
        </p:nvSpPr>
        <p:spPr>
          <a:xfrm>
            <a:off x="4271097" y="2571750"/>
            <a:ext cx="2461143" cy="292291"/>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UV Layout</a:t>
            </a:r>
          </a:p>
        </p:txBody>
      </p:sp>
    </p:spTree>
    <p:extLst>
      <p:ext uri="{BB962C8B-B14F-4D97-AF65-F5344CB8AC3E}">
        <p14:creationId xmlns:p14="http://schemas.microsoft.com/office/powerpoint/2010/main" val="87633855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Refraction</a:t>
            </a:r>
            <a:endParaRPr lang="es-ES" dirty="0"/>
          </a:p>
        </p:txBody>
      </p:sp>
      <p:sp>
        <p:nvSpPr>
          <p:cNvPr id="7" name="Text Placeholder 6"/>
          <p:cNvSpPr>
            <a:spLocks noGrp="1"/>
          </p:cNvSpPr>
          <p:nvPr>
            <p:ph type="body" idx="1"/>
          </p:nvPr>
        </p:nvSpPr>
        <p:spPr/>
        <p:txBody>
          <a:bodyPr/>
          <a:lstStyle/>
          <a:p>
            <a:pPr algn="ctr"/>
            <a:r>
              <a:rPr lang="en-US" dirty="0"/>
              <a:t>Left</a:t>
            </a:r>
            <a:endParaRPr lang="es-ES" dirty="0"/>
          </a:p>
        </p:txBody>
      </p:sp>
      <p:pic>
        <p:nvPicPr>
          <p:cNvPr id="14" name="Content Placeholder 1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93931" y="1630363"/>
            <a:ext cx="2966725" cy="2963862"/>
          </a:xfrm>
        </p:spPr>
      </p:pic>
      <p:sp>
        <p:nvSpPr>
          <p:cNvPr id="8" name="Text Placeholder 7"/>
          <p:cNvSpPr>
            <a:spLocks noGrp="1"/>
          </p:cNvSpPr>
          <p:nvPr>
            <p:ph type="body" sz="quarter" idx="3"/>
          </p:nvPr>
        </p:nvSpPr>
        <p:spPr/>
        <p:txBody>
          <a:bodyPr/>
          <a:lstStyle/>
          <a:p>
            <a:pPr algn="ctr"/>
            <a:r>
              <a:rPr lang="en-US" dirty="0"/>
              <a:t>Front</a:t>
            </a:r>
            <a:endParaRPr lang="es-ES" dirty="0"/>
          </a:p>
        </p:txBody>
      </p:sp>
      <p:pic>
        <p:nvPicPr>
          <p:cNvPr id="15" name="Content Placeholder 14"/>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182550" y="1630363"/>
            <a:ext cx="2966725" cy="2963862"/>
          </a:xfrm>
        </p:spPr>
      </p:pic>
    </p:spTree>
    <p:extLst>
      <p:ext uri="{BB962C8B-B14F-4D97-AF65-F5344CB8AC3E}">
        <p14:creationId xmlns:p14="http://schemas.microsoft.com/office/powerpoint/2010/main" val="2067385066"/>
      </p:ext>
    </p:extLst>
  </p:cSld>
  <p:clrMapOvr>
    <a:masterClrMapping/>
  </p:clrMapOvr>
</p:sld>
</file>

<file path=ppt/slides/slide2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dirty="0" lang="en-US" noProof="0"/>
              <a:t>Parallax Refraction</a:t>
            </a:r>
          </a:p>
        </p:txBody>
      </p:sp>
      <p:sp>
        <p:nvSpPr>
          <p:cNvPr id="3" name="Text Placeholder 2"/>
          <p:cNvSpPr>
            <a:spLocks noGrp="1"/>
          </p:cNvSpPr>
          <p:nvPr>
            <p:ph idx="1" type="body"/>
          </p:nvPr>
        </p:nvSpPr>
        <p:spPr/>
        <p:txBody>
          <a:bodyPr>
            <a:normAutofit fontScale="92500"/>
          </a:bodyPr>
          <a:lstStyle/>
          <a:p>
            <a:r>
              <a:rPr dirty="0" lang="en-US"/>
              <a:t>Parallax Refraction</a:t>
            </a:r>
          </a:p>
        </p:txBody>
      </p:sp>
      <p:sp>
        <p:nvSpPr>
          <p:cNvPr id="6" name="5 Marcador de contenido"/>
          <p:cNvSpPr>
            <a:spLocks noGrp="1"/>
          </p:cNvSpPr>
          <p:nvPr>
            <p:ph idx="2" sz="half"/>
          </p:nvPr>
        </p:nvSpPr>
        <p:spPr/>
        <p:txBody>
          <a:bodyPr>
            <a:noAutofit/>
          </a:bodyPr>
          <a:lstStyle/>
          <a:p>
            <a:pPr indent="0" marL="0">
              <a:buNone/>
            </a:pPr>
            <a:r>
              <a:rPr lang="en-US" noProof="1" sz="1050">
                <a:latin charset="0" pitchFamily="49" typeface="Consolas"/>
                <a:cs charset="0" pitchFamily="49" typeface="Consolas"/>
              </a:rPr>
              <a:t>float2 viewL = mul(viewW, (float3x2) worldInverse);</a:t>
            </a:r>
          </a:p>
          <a:p>
            <a:pPr indent="0" marL="0">
              <a:buNone/>
            </a:pPr>
            <a:r>
              <a:rPr lang="en-US" noProof="1" sz="1050">
                <a:latin charset="0" pitchFamily="49" typeface="Consolas"/>
                <a:cs charset="0" pitchFamily="49" typeface="Consolas"/>
              </a:rPr>
              <a:t>float2 offset = height * viewL;</a:t>
            </a:r>
          </a:p>
          <a:p>
            <a:pPr indent="0" marL="0">
              <a:buNone/>
            </a:pPr>
            <a:r>
              <a:rPr lang="en-US" noProof="1" sz="1050">
                <a:latin charset="0" pitchFamily="49" typeface="Consolas"/>
                <a:cs charset="0" pitchFamily="49" typeface="Consolas"/>
              </a:rPr>
              <a:t>offset.y = -offset.y;</a:t>
            </a:r>
          </a:p>
          <a:p>
            <a:pPr indent="0" marL="0">
              <a:buNone/>
            </a:pPr>
            <a:r>
              <a:rPr lang="en-US" noProof="1" sz="1050">
                <a:latin charset="0" pitchFamily="49" typeface="Consolas"/>
                <a:cs charset="0" pitchFamily="49" typeface="Consolas"/>
              </a:rPr>
              <a:t>texcoord -= parallaxScale * offset;</a:t>
            </a:r>
          </a:p>
          <a:p>
            <a:pPr indent="0" marL="0">
              <a:buNone/>
            </a:pPr>
            <a:endParaRPr lang="en-US" noProof="1" sz="1050"/>
          </a:p>
        </p:txBody>
      </p:sp>
      <p:sp>
        <p:nvSpPr>
          <p:cNvPr id="5" name="Text Placeholder 4"/>
          <p:cNvSpPr>
            <a:spLocks noGrp="1"/>
          </p:cNvSpPr>
          <p:nvPr>
            <p:ph idx="3" sz="quarter" type="body"/>
          </p:nvPr>
        </p:nvSpPr>
        <p:spPr/>
        <p:txBody>
          <a:bodyPr>
            <a:normAutofit fontScale="92500"/>
          </a:bodyPr>
          <a:lstStyle/>
          <a:p>
            <a:r>
              <a:rPr dirty="0" lang="en-US"/>
              <a:t>Physically based Refraction</a:t>
            </a:r>
          </a:p>
        </p:txBody>
      </p:sp>
      <p:sp>
        <p:nvSpPr>
          <p:cNvPr id="7" name="Content Placeholder 6"/>
          <p:cNvSpPr>
            <a:spLocks noGrp="1"/>
          </p:cNvSpPr>
          <p:nvPr>
            <p:ph idx="4" sz="quarter"/>
          </p:nvPr>
        </p:nvSpPr>
        <p:spPr>
          <a:xfrm>
            <a:off x="4645026" y="1631156"/>
            <a:ext cx="4041775" cy="2963466"/>
          </a:xfrm>
        </p:spPr>
        <p:txBody>
          <a:bodyPr>
            <a:normAutofit/>
          </a:bodyPr>
          <a:lstStyle/>
          <a:p>
            <a:pPr indent="0" marL="0">
              <a:buNone/>
            </a:pPr>
            <a:r>
              <a:rPr lang="en-US" noProof="1" sz="1050">
                <a:latin charset="0" pitchFamily="49" typeface="Consolas"/>
                <a:cs charset="0" pitchFamily="49" typeface="Consolas"/>
              </a:rPr>
              <a:t>float cosAlpha = dot(frontNormalW, -refractedW);</a:t>
            </a:r>
          </a:p>
          <a:p>
            <a:pPr indent="0" marL="0">
              <a:buNone/>
            </a:pPr>
            <a:r>
              <a:rPr lang="en-US" noProof="1" sz="1050">
                <a:latin charset="0" pitchFamily="49" typeface="Consolas"/>
                <a:cs charset="0" pitchFamily="49" typeface="Consolas"/>
              </a:rPr>
              <a:t>float dist = height / cosAlpha;</a:t>
            </a:r>
          </a:p>
          <a:p>
            <a:pPr indent="0" marL="0">
              <a:buNone/>
            </a:pPr>
            <a:r>
              <a:rPr lang="en-US" noProof="1" sz="1050">
                <a:latin charset="0" pitchFamily="49" typeface="Consolas"/>
                <a:cs charset="0" pitchFamily="49" typeface="Consolas"/>
              </a:rPr>
              <a:t>float3 offsetW = dist * refractedW;</a:t>
            </a:r>
          </a:p>
          <a:p>
            <a:pPr indent="0" marL="0">
              <a:buNone/>
            </a:pPr>
            <a:r>
              <a:rPr lang="en-US" noProof="1" sz="1050">
                <a:latin charset="0" pitchFamily="49" typeface="Consolas"/>
                <a:cs charset="0" pitchFamily="49" typeface="Consolas"/>
              </a:rPr>
              <a:t>float2 offsetL = mul(offsetW, (float3x2) worldInverse);</a:t>
            </a:r>
          </a:p>
          <a:p>
            <a:pPr indent="0" marL="0">
              <a:buNone/>
            </a:pPr>
            <a:r>
              <a:rPr lang="en-US" noProof="1" sz="1050">
                <a:latin charset="0" pitchFamily="49" typeface="Consolas"/>
                <a:cs charset="0" pitchFamily="49" typeface="Consolas"/>
              </a:rPr>
              <a:t>texcoord += float2(mask, -mask) * offsetL;</a:t>
            </a:r>
          </a:p>
          <a:p>
            <a:pPr indent="0" marL="0">
              <a:buNone/>
            </a:pPr>
            <a:endParaRPr lang="en-US" noProof="1" sz="1050"/>
          </a:p>
        </p:txBody>
      </p:sp>
      <p:pic>
        <p:nvPicPr>
          <p:cNvPr id="8" name="Picture 2"/>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53"/>
          <a:stretch/>
        </p:blipFill>
        <p:spPr bwMode="auto">
          <a:xfrm>
            <a:off x="5023314" y="3597047"/>
            <a:ext cx="3285198" cy="154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085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Parallax Refraction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24280709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5 CuadroTexto"/>
          <p:cNvSpPr txBox="1"/>
          <p:nvPr/>
        </p:nvSpPr>
        <p:spPr>
          <a:xfrm>
            <a:off x="14400" y="4582800"/>
            <a:ext cx="5006528" cy="584775"/>
          </a:xfrm>
          <a:prstGeom prst="rect">
            <a:avLst/>
          </a:prstGeom>
          <a:noFill/>
        </p:spPr>
        <p:txBody>
          <a:bodyPr wrap="square" rtlCol="0">
            <a:spAutoFit/>
          </a:bodyPr>
          <a:lstStyle/>
          <a:p>
            <a:r>
              <a:rPr lang="en-US" sz="3200" dirty="0">
                <a:solidFill>
                  <a:schemeClr val="bg1"/>
                </a:solidFill>
              </a:rPr>
              <a:t>Physically based Refraction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1054956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Parallax Refraction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694251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5 CuadroTexto"/>
          <p:cNvSpPr txBox="1"/>
          <p:nvPr/>
        </p:nvSpPr>
        <p:spPr>
          <a:xfrm>
            <a:off x="14400" y="4582800"/>
            <a:ext cx="4862512" cy="584775"/>
          </a:xfrm>
          <a:prstGeom prst="rect">
            <a:avLst/>
          </a:prstGeom>
          <a:noFill/>
        </p:spPr>
        <p:txBody>
          <a:bodyPr wrap="square" rtlCol="0">
            <a:spAutoFit/>
          </a:bodyPr>
          <a:lstStyle/>
          <a:p>
            <a:r>
              <a:rPr lang="en-US" sz="3200" dirty="0">
                <a:solidFill>
                  <a:schemeClr val="bg1"/>
                </a:solidFill>
              </a:rPr>
              <a:t>Physically based Refraction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518586553"/>
      </p:ext>
    </p:extLst>
  </p:cSld>
  <p:clrMapOvr>
    <a:masterClrMapping/>
  </p:clrMapOvr>
</p:sld>
</file>

<file path=ppt/slides/slide2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8130"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pic>
        <p:nvPicPr>
          <p:cNvPr id="4" name="Picture 2"/>
          <p:cNvPicPr>
            <a:picLocks noChangeArrowheads="1" noChangeAspect="1"/>
          </p:cNvPicPr>
          <p:nvPr/>
        </p:nvPicPr>
        <p:blipFill rotWithShape="1">
          <a:blip r:embed="rId4">
            <a:extLst>
              <a:ext uri="{28A0092B-C50C-407E-A947-70E740481C1C}">
                <a14:useLocalDpi xmlns:a14="http://schemas.microsoft.com/office/drawing/2010/main" val="0"/>
              </a:ext>
            </a:extLst>
          </a:blip>
          <a:srcRect r="26"/>
          <a:stretch/>
        </p:blipFill>
        <p:spPr bwMode="auto">
          <a:xfrm>
            <a:off x="4644008" y="0"/>
            <a:ext cx="4499992"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2" name="Rectangle 1"/>
          <p:cNvSpPr/>
          <p:nvPr/>
        </p:nvSpPr>
        <p:spPr>
          <a:xfrm>
            <a:off x="4598289" y="0"/>
            <a:ext cx="45719" cy="5125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4"/>
          <p:cNvSpPr/>
          <p:nvPr/>
        </p:nvSpPr>
        <p:spPr>
          <a:xfrm>
            <a:off x="7821438" y="4872071"/>
            <a:ext cx="1319592" cy="253916"/>
          </a:xfrm>
          <a:prstGeom prst="rect">
            <a:avLst/>
          </a:prstGeom>
        </p:spPr>
        <p:txBody>
          <a:bodyPr wrap="none">
            <a:spAutoFit/>
          </a:bodyPr>
          <a:lstStyle/>
          <a:p>
            <a:pPr algn="r"/>
            <a:r>
              <a:rPr dirty="0" lang="en-US" sz="1050">
                <a:solidFill>
                  <a:schemeClr val="bg1"/>
                </a:solidFill>
                <a:latin typeface="+mj-lt"/>
                <a:ea charset="0" panose="020F0502020204030204" pitchFamily="34" typeface="Calibri"/>
                <a:cs charset="0" panose="02020603050405020304" pitchFamily="18" typeface="Times New Roman"/>
              </a:rPr>
              <a:t>© Activision Blizzard</a:t>
            </a:r>
            <a:endParaRPr dirty="0" lang="en-US" sz="1050">
              <a:solidFill>
                <a:schemeClr val="bg1"/>
              </a:solidFill>
              <a:latin typeface="+mj-lt"/>
            </a:endParaRPr>
          </a:p>
        </p:txBody>
      </p:sp>
    </p:spTree>
    <p:extLst>
      <p:ext uri="{BB962C8B-B14F-4D97-AF65-F5344CB8AC3E}">
        <p14:creationId xmlns:p14="http://schemas.microsoft.com/office/powerpoint/2010/main" val="20805930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Limbus Rendering</a:t>
            </a:r>
          </a:p>
        </p:txBody>
      </p:sp>
      <p:sp>
        <p:nvSpPr>
          <p:cNvPr id="4" name="3 Marcador de contenido"/>
          <p:cNvSpPr>
            <a:spLocks noGrp="1"/>
          </p:cNvSpPr>
          <p:nvPr>
            <p:ph sz="half" idx="1"/>
          </p:nvPr>
        </p:nvSpPr>
        <p:spPr/>
        <p:txBody>
          <a:bodyPr>
            <a:normAutofit/>
          </a:bodyPr>
          <a:lstStyle/>
          <a:p>
            <a:r>
              <a:rPr lang="en-US" sz="2000" dirty="0"/>
              <a:t>References</a:t>
            </a:r>
            <a:r>
              <a:rPr lang="en-US" sz="2000" noProof="0" dirty="0"/>
              <a:t> point to </a:t>
            </a:r>
            <a:r>
              <a:rPr lang="en-US" sz="2000" dirty="0"/>
              <a:t>sigmoid functions </a:t>
            </a:r>
          </a:p>
          <a:p>
            <a:r>
              <a:rPr lang="en-US" sz="2000" dirty="0"/>
              <a:t>[Iskander2006] A Parametric Approach to Measuring Limbus Corneae From Digital Images</a:t>
            </a:r>
            <a:endParaRPr lang="en-US" sz="2000" noProof="0" dirty="0"/>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1550314"/>
            <a:ext cx="4038600" cy="2693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6066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endParaRPr lang="en-US" noProof="0" dirty="0"/>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9143999" cy="514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7" name="3 CuadroTexto"/>
          <p:cNvSpPr txBox="1"/>
          <p:nvPr/>
        </p:nvSpPr>
        <p:spPr>
          <a:xfrm>
            <a:off x="12760" y="4582691"/>
            <a:ext cx="1524496" cy="584775"/>
          </a:xfrm>
          <a:prstGeom prst="rect">
            <a:avLst/>
          </a:prstGeom>
          <a:noFill/>
        </p:spPr>
        <p:txBody>
          <a:bodyPr wrap="square" rtlCol="0" anchor="ctr">
            <a:spAutoFit/>
          </a:bodyPr>
          <a:lstStyle/>
          <a:p>
            <a:r>
              <a:rPr lang="en-US" sz="3200" dirty="0">
                <a:solidFill>
                  <a:schemeClr val="bg1"/>
                </a:solidFill>
              </a:rPr>
              <a:t>On</a:t>
            </a:r>
          </a:p>
        </p:txBody>
      </p:sp>
    </p:spTree>
    <p:extLst>
      <p:ext uri="{BB962C8B-B14F-4D97-AF65-F5344CB8AC3E}">
        <p14:creationId xmlns:p14="http://schemas.microsoft.com/office/powerpoint/2010/main" val="14773141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98809386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8796531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702234"/>
          </a:xfrm>
        </p:spPr>
        <p:txBody>
          <a:bodyPr>
            <a:normAutofit fontScale="90000"/>
          </a:bodyPr>
          <a:lstStyle/>
          <a:p>
            <a:r>
              <a:rPr lang="en-US" noProof="0" dirty="0"/>
              <a:t>Light Refraction (Motivation)</a:t>
            </a:r>
          </a:p>
        </p:txBody>
      </p:sp>
      <p:sp>
        <p:nvSpPr>
          <p:cNvPr id="6" name="5 Marcador de contenido"/>
          <p:cNvSpPr>
            <a:spLocks noGrp="1"/>
          </p:cNvSpPr>
          <p:nvPr>
            <p:ph idx="1"/>
          </p:nvPr>
        </p:nvSpPr>
        <p:spPr/>
        <p:txBody>
          <a:bodyPr/>
          <a:lstStyle/>
          <a:p>
            <a:endParaRPr lang="es-E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02233"/>
            <a:ext cx="9144000" cy="4457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048250" y="1712351"/>
            <a:ext cx="2476500" cy="24786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3" tIns="40816" rIns="81633" bIns="40816" rtlCol="0" anchor="ctr"/>
          <a:lstStyle/>
          <a:p>
            <a:pPr algn="ctr"/>
            <a:endParaRPr lang="es-ES" dirty="0">
              <a:ln>
                <a:solidFill>
                  <a:srgbClr val="FF0000"/>
                </a:solidFill>
              </a:ln>
            </a:endParaRPr>
          </a:p>
        </p:txBody>
      </p:sp>
    </p:spTree>
    <p:extLst>
      <p:ext uri="{BB962C8B-B14F-4D97-AF65-F5344CB8AC3E}">
        <p14:creationId xmlns:p14="http://schemas.microsoft.com/office/powerpoint/2010/main" val="22818410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287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923951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noProof="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1030412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noProof="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6355920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noProof="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2"/>
            <a:ext cx="9144000" cy="514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3792430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Precomputed Light Refraction</a:t>
            </a:r>
          </a:p>
        </p:txBody>
      </p:sp>
      <p:sp>
        <p:nvSpPr>
          <p:cNvPr id="4" name="3 Marcador de contenido"/>
          <p:cNvSpPr>
            <a:spLocks noGrp="1"/>
          </p:cNvSpPr>
          <p:nvPr>
            <p:ph idx="1"/>
          </p:nvPr>
        </p:nvSpPr>
        <p:spPr>
          <a:xfrm>
            <a:off x="457200" y="1200151"/>
            <a:ext cx="4305301" cy="3394472"/>
          </a:xfrm>
        </p:spPr>
        <p:txBody>
          <a:bodyPr>
            <a:normAutofit fontScale="77500" lnSpcReduction="20000"/>
          </a:bodyPr>
          <a:lstStyle/>
          <a:p>
            <a:r>
              <a:rPr lang="en-US" noProof="0" dirty="0"/>
              <a:t>[Francois09] </a:t>
            </a:r>
            <a:r>
              <a:rPr lang="en-US" i="1" noProof="0" dirty="0"/>
              <a:t>Image Based Modeling and Rendering of the Human Eye</a:t>
            </a:r>
          </a:p>
          <a:p>
            <a:r>
              <a:rPr lang="en-US" noProof="0" dirty="0"/>
              <a:t>Analytical eye model </a:t>
            </a:r>
          </a:p>
          <a:p>
            <a:r>
              <a:rPr lang="en-US" noProof="0" dirty="0"/>
              <a:t>Baked using photon mapping</a:t>
            </a:r>
          </a:p>
          <a:p>
            <a:r>
              <a:rPr lang="en-US" dirty="0"/>
              <a:t>The key difference with previous work is in using a non-flat iris</a:t>
            </a:r>
            <a:endParaRPr lang="en-US" noProof="0" dirty="0"/>
          </a:p>
        </p:txBody>
      </p:sp>
      <p:pic>
        <p:nvPicPr>
          <p:cNvPr id="286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502" y="1262063"/>
            <a:ext cx="3693030" cy="296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61225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Precomputed Light </a:t>
            </a:r>
            <a:r>
              <a:rPr lang="en-US" noProof="0" dirty="0"/>
              <a:t>Refraction</a:t>
            </a:r>
          </a:p>
        </p:txBody>
      </p:sp>
      <p:sp>
        <p:nvSpPr>
          <p:cNvPr id="4" name="3 Marcador de contenido"/>
          <p:cNvSpPr>
            <a:spLocks noGrp="1"/>
          </p:cNvSpPr>
          <p:nvPr>
            <p:ph sz="half" idx="1"/>
          </p:nvPr>
        </p:nvSpPr>
        <p:spPr/>
        <p:txBody>
          <a:bodyPr/>
          <a:lstStyle/>
          <a:p>
            <a:r>
              <a:rPr lang="en-US" noProof="0" dirty="0"/>
              <a:t>Precompute using photon mapping into a 3D texture</a:t>
            </a:r>
            <a:br>
              <a:rPr lang="en-US" noProof="0" dirty="0"/>
            </a:br>
            <a:r>
              <a:rPr lang="en-US" sz="2000" dirty="0"/>
              <a:t>(128 slices of 256x256)</a:t>
            </a:r>
          </a:p>
        </p:txBody>
      </p:sp>
      <p:sp>
        <p:nvSpPr>
          <p:cNvPr id="5" name="Content Placeholder 4"/>
          <p:cNvSpPr>
            <a:spLocks noGrp="1"/>
          </p:cNvSpPr>
          <p:nvPr>
            <p:ph sz="half" idx="2"/>
          </p:nvPr>
        </p:nvSpPr>
        <p:spPr/>
        <p:txBody>
          <a:bodyPr/>
          <a:lstStyle/>
          <a:p>
            <a:r>
              <a:rPr lang="en-US" dirty="0"/>
              <a:t>Integrate all directions for probe lighting</a:t>
            </a:r>
          </a:p>
          <a:p>
            <a:endParaRPr lang="en-US" dirty="0"/>
          </a:p>
        </p:txBody>
      </p:sp>
      <p:sp>
        <p:nvSpPr>
          <p:cNvPr id="3" name="2 CuadroTexto"/>
          <p:cNvSpPr txBox="1"/>
          <p:nvPr/>
        </p:nvSpPr>
        <p:spPr>
          <a:xfrm>
            <a:off x="890587" y="3979535"/>
            <a:ext cx="3171825" cy="392415"/>
          </a:xfrm>
          <a:prstGeom prst="rect">
            <a:avLst/>
          </a:prstGeom>
          <a:noFill/>
        </p:spPr>
        <p:txBody>
          <a:bodyPr wrap="square" lIns="114300" tIns="57150" rIns="114300" bIns="57150" rtlCol="0">
            <a:spAutoFit/>
          </a:bodyPr>
          <a:lstStyle/>
          <a:p>
            <a:pPr algn="ctr"/>
            <a:r>
              <a:rPr lang="en-US" dirty="0"/>
              <a:t>←Inclination angle→</a:t>
            </a:r>
            <a:endParaRPr lang="es-ES" dirty="0"/>
          </a:p>
        </p:txBody>
      </p:sp>
      <p:pic>
        <p:nvPicPr>
          <p:cNvPr id="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3 Marcador de contenido"/>
          <p:cNvSpPr txBox="1">
            <a:spLocks/>
          </p:cNvSpPr>
          <p:nvPr/>
        </p:nvSpPr>
        <p:spPr>
          <a:xfrm>
            <a:off x="457200" y="1200151"/>
            <a:ext cx="8229600"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pic>
        <p:nvPicPr>
          <p:cNvPr id="9" name="Picture 8"/>
          <p:cNvPicPr>
            <a:picLocks noChangeAspect="1"/>
          </p:cNvPicPr>
          <p:nvPr/>
        </p:nvPicPr>
        <p:blipFill>
          <a:blip r:embed="rId4"/>
          <a:stretch>
            <a:fillRect/>
          </a:stretch>
        </p:blipFill>
        <p:spPr>
          <a:xfrm>
            <a:off x="127873" y="3128199"/>
            <a:ext cx="4697251" cy="782875"/>
          </a:xfrm>
          <a:prstGeom prst="rect">
            <a:avLst/>
          </a:prstGeom>
        </p:spPr>
      </p:pic>
      <p:pic>
        <p:nvPicPr>
          <p:cNvPr id="11" name="Picture 10"/>
          <p:cNvPicPr>
            <a:picLocks noChangeAspect="1"/>
          </p:cNvPicPr>
          <p:nvPr/>
        </p:nvPicPr>
        <p:blipFill>
          <a:blip r:embed="rId5"/>
          <a:stretch>
            <a:fillRect/>
          </a:stretch>
        </p:blipFill>
        <p:spPr>
          <a:xfrm>
            <a:off x="6273795" y="3128199"/>
            <a:ext cx="787409" cy="787409"/>
          </a:xfrm>
          <a:prstGeom prst="rect">
            <a:avLst/>
          </a:prstGeom>
        </p:spPr>
      </p:pic>
    </p:spTree>
    <p:extLst>
      <p:ext uri="{BB962C8B-B14F-4D97-AF65-F5344CB8AC3E}">
        <p14:creationId xmlns:p14="http://schemas.microsoft.com/office/powerpoint/2010/main" val="2029109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Schematic View</a:t>
            </a:r>
          </a:p>
        </p:txBody>
      </p:sp>
      <p:pic>
        <p:nvPicPr>
          <p:cNvPr id="49154" name="Picture 2" descr="D:\RefractionCausti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194" y="1203598"/>
            <a:ext cx="4465613" cy="3672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316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endParaRPr lang="en-US" noProof="0" dirty="0"/>
          </a:p>
        </p:txBody>
      </p:sp>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4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7" name="3 CuadroTexto"/>
          <p:cNvSpPr txBox="1"/>
          <p:nvPr/>
        </p:nvSpPr>
        <p:spPr>
          <a:xfrm>
            <a:off x="12760" y="4582691"/>
            <a:ext cx="1524496" cy="584775"/>
          </a:xfrm>
          <a:prstGeom prst="rect">
            <a:avLst/>
          </a:prstGeom>
          <a:noFill/>
        </p:spPr>
        <p:txBody>
          <a:bodyPr wrap="square" rtlCol="0" anchor="ctr">
            <a:spAutoFit/>
          </a:bodyPr>
          <a:lstStyle/>
          <a:p>
            <a:r>
              <a:rPr lang="en-US" sz="3200" dirty="0">
                <a:solidFill>
                  <a:schemeClr val="bg1"/>
                </a:solidFill>
              </a:rPr>
              <a:t>Off</a:t>
            </a:r>
          </a:p>
        </p:txBody>
      </p:sp>
    </p:spTree>
    <p:extLst>
      <p:ext uri="{BB962C8B-B14F-4D97-AF65-F5344CB8AC3E}">
        <p14:creationId xmlns:p14="http://schemas.microsoft.com/office/powerpoint/2010/main" val="14773141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pic>
        <p:nvPicPr>
          <p:cNvPr id="4" name="Picture 2" descr="D:\RefractionCaustic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9" y="267494"/>
            <a:ext cx="3312368" cy="2724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0353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noProof="0" dirty="0"/>
              <a:t>Shadow Mapping Tips</a:t>
            </a:r>
          </a:p>
        </p:txBody>
      </p:sp>
      <p:sp>
        <p:nvSpPr>
          <p:cNvPr id="3" name="2 Marcador de contenido"/>
          <p:cNvSpPr>
            <a:spLocks noGrp="1"/>
          </p:cNvSpPr>
          <p:nvPr>
            <p:ph idx="1"/>
          </p:nvPr>
        </p:nvSpPr>
        <p:spPr/>
        <p:txBody>
          <a:bodyPr>
            <a:normAutofit fontScale="85000" lnSpcReduction="10000"/>
          </a:bodyPr>
          <a:lstStyle/>
          <a:p>
            <a:r>
              <a:rPr lang="en-US" noProof="0" dirty="0"/>
              <a:t>Light refraction generates lit surfaces at angles where shadow mapping is completely blocking light</a:t>
            </a:r>
          </a:p>
          <a:p>
            <a:r>
              <a:rPr lang="en-US" dirty="0"/>
              <a:t>N</a:t>
            </a:r>
            <a:r>
              <a:rPr lang="en-US" noProof="0" dirty="0"/>
              <a:t>o trivial way to refract shadow rays using shadow mapping</a:t>
            </a:r>
          </a:p>
          <a:p>
            <a:endParaRPr lang="en-US" noProof="0" dirty="0"/>
          </a:p>
          <a:p>
            <a:r>
              <a:rPr lang="en-US" b="1" noProof="0" dirty="0"/>
              <a:t>Solution:</a:t>
            </a:r>
            <a:r>
              <a:rPr lang="en-US" noProof="0" dirty="0"/>
              <a:t> don’t render eyeballs into the shadow maps, so that they don’t block the caustics</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401059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Sclera Wrap</a:t>
            </a:r>
          </a:p>
        </p:txBody>
      </p:sp>
      <p:sp>
        <p:nvSpPr>
          <p:cNvPr id="3" name="2 Marcador de contenido"/>
          <p:cNvSpPr>
            <a:spLocks noGrp="1"/>
          </p:cNvSpPr>
          <p:nvPr>
            <p:ph idx="1"/>
          </p:nvPr>
        </p:nvSpPr>
        <p:spPr/>
        <p:txBody>
          <a:bodyPr>
            <a:normAutofit fontScale="62500" lnSpcReduction="20000"/>
          </a:bodyPr>
          <a:lstStyle/>
          <a:p>
            <a:r>
              <a:rPr lang="en-US" noProof="0" dirty="0"/>
              <a:t>Linear lighting produces very hard transitions in spherical objects</a:t>
            </a:r>
          </a:p>
          <a:p>
            <a:r>
              <a:rPr lang="en-US" noProof="0" dirty="0"/>
              <a:t>This accentuates the fact that we’re not taking sclera SSS transmittance into account</a:t>
            </a:r>
          </a:p>
          <a:p>
            <a:r>
              <a:rPr lang="en-US" noProof="0" dirty="0"/>
              <a:t>Using energy-conserving wrapped lighting helps</a:t>
            </a:r>
          </a:p>
          <a:p>
            <a:pPr lvl="1"/>
            <a:r>
              <a:rPr lang="en-US" dirty="0">
                <a:hlinkClick r:id="rId3"/>
              </a:rPr>
              <a:t>http://blog.stevemcauley.com/2011/12/03/energy-conserving-wrapped-diffuse/</a:t>
            </a:r>
            <a:endParaRPr lang="en-US" noProof="0" dirty="0"/>
          </a:p>
          <a:p>
            <a:r>
              <a:rPr lang="en-US" dirty="0"/>
              <a:t>Adding a longer tail with a pow makes the transition closer to a SSS profile</a:t>
            </a:r>
          </a:p>
          <a:p>
            <a:pPr lvl="1"/>
            <a:r>
              <a:rPr lang="en-US" dirty="0">
                <a:hlinkClick r:id="rId4"/>
              </a:rPr>
              <a:t>http://blog.stevemcauley.com/2013/01/30/extension-to-energy-conserving-wrapped-diffuse/</a:t>
            </a:r>
            <a:endParaRPr lang="en-US" dirty="0"/>
          </a:p>
          <a:p>
            <a:pPr lvl="1"/>
            <a:r>
              <a:rPr lang="en-US" sz="2900" noProof="1"/>
              <a:t>float3 wrappedDiffuse = LightColour * pow(saturate((dot(N, L) + w) /</a:t>
            </a:r>
          </a:p>
          <a:p>
            <a:pPr marL="457200" lvl="1" indent="0">
              <a:buNone/>
            </a:pPr>
            <a:r>
              <a:rPr lang="en-US" sz="2900" noProof="1"/>
              <a:t>	(1.0f + w)), n) * (n + 1) / (2 * (1 + w));</a:t>
            </a:r>
            <a:endParaRPr lang="en-US" sz="3200" noProof="1"/>
          </a:p>
        </p:txBody>
      </p:sp>
      <p:sp>
        <p:nvSpPr>
          <p:cNvPr id="5" name="1 Título"/>
          <p:cNvSpPr txBox="1">
            <a:spLocks/>
          </p:cNvSpPr>
          <p:nvPr/>
        </p:nvSpPr>
        <p:spPr>
          <a:xfrm>
            <a:off x="-3112" y="4659982"/>
            <a:ext cx="9147111"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s-ES" sz="1800" dirty="0"/>
          </a:p>
        </p:txBody>
      </p:sp>
      <p:sp>
        <p:nvSpPr>
          <p:cNvPr id="6"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t>Thanks to </a:t>
            </a:r>
            <a:r>
              <a:rPr lang="en-US" sz="1400" b="1" dirty="0"/>
              <a:t>Steve McAuley</a:t>
            </a:r>
            <a:r>
              <a:rPr lang="en-US" sz="1400" dirty="0"/>
              <a:t> for extending the wrapped diffuse normalization to the power case</a:t>
            </a:r>
            <a:endParaRPr lang="es-ES" sz="1400" dirty="0"/>
          </a:p>
        </p:txBody>
      </p:sp>
    </p:spTree>
    <p:extLst>
      <p:ext uri="{BB962C8B-B14F-4D97-AF65-F5344CB8AC3E}">
        <p14:creationId xmlns:p14="http://schemas.microsoft.com/office/powerpoint/2010/main" val="7999071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7016048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14400" y="4582800"/>
            <a:ext cx="4574480"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4413650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Redness Shading (Motivation)</a:t>
            </a:r>
          </a:p>
        </p:txBody>
      </p:sp>
      <p:grpSp>
        <p:nvGrpSpPr>
          <p:cNvPr id="3" name="2 Grupo"/>
          <p:cNvGrpSpPr/>
          <p:nvPr/>
        </p:nvGrpSpPr>
        <p:grpSpPr>
          <a:xfrm>
            <a:off x="513470" y="1619250"/>
            <a:ext cx="8117060" cy="2667001"/>
            <a:chOff x="456247" y="1447800"/>
            <a:chExt cx="6493648" cy="2133601"/>
          </a:xfrm>
        </p:grpSpPr>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 y="1447800"/>
              <a:ext cx="3139897" cy="213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447801"/>
              <a:ext cx="313989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46437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Redness Shading</a:t>
            </a:r>
          </a:p>
        </p:txBody>
      </p:sp>
      <p:sp>
        <p:nvSpPr>
          <p:cNvPr id="6" name="3 Marcador de contenido"/>
          <p:cNvSpPr>
            <a:spLocks noGrp="1"/>
          </p:cNvSpPr>
          <p:nvPr>
            <p:ph sz="half" idx="1"/>
          </p:nvPr>
        </p:nvSpPr>
        <p:spPr/>
        <p:txBody>
          <a:bodyPr/>
          <a:lstStyle/>
          <a:p>
            <a:r>
              <a:rPr lang="en-US" noProof="0" dirty="0"/>
              <a:t>Independent control for veins and sclera is desirable</a:t>
            </a:r>
          </a:p>
          <a:p>
            <a:r>
              <a:rPr lang="en-US" noProof="0" dirty="0"/>
              <a:t>Coincidentally, the blue channel of the sclera looks like a veins mask</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7487" y="1322462"/>
            <a:ext cx="2880320"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6258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499"/>
          </a:xfrm>
          <a:prstGeom prst="rect">
            <a:avLst/>
          </a:prstGeom>
        </p:spPr>
      </p:pic>
      <p:sp>
        <p:nvSpPr>
          <p:cNvPr id="6" name="Rectangle 5"/>
          <p:cNvSpPr/>
          <p:nvPr/>
        </p:nvSpPr>
        <p:spPr>
          <a:xfrm>
            <a:off x="0"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2045685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9144000" cy="5143499"/>
          </a:xfrm>
          <a:prstGeom prst="rect">
            <a:avLst/>
          </a:prstGeom>
        </p:spPr>
      </p:pic>
      <p:sp>
        <p:nvSpPr>
          <p:cNvPr id="5" name="Rectangle 4"/>
          <p:cNvSpPr/>
          <p:nvPr/>
        </p:nvSpPr>
        <p:spPr>
          <a:xfrm>
            <a:off x="0"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694898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5143500"/>
          </a:xfrm>
          <a:prstGeom prst="rect">
            <a:avLst/>
          </a:prstGeom>
        </p:spPr>
      </p:pic>
      <p:sp>
        <p:nvSpPr>
          <p:cNvPr id="11" name="Rectangle 10"/>
          <p:cNvSpPr/>
          <p:nvPr/>
        </p:nvSpPr>
        <p:spPr>
          <a:xfrm>
            <a:off x="0"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796017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noProof="0" dirty="0"/>
          </a:p>
        </p:txBody>
      </p:sp>
      <p:sp>
        <p:nvSpPr>
          <p:cNvPr id="3" name="2 Marcador de contenido"/>
          <p:cNvSpPr>
            <a:spLocks noGrp="1"/>
          </p:cNvSpPr>
          <p:nvPr>
            <p:ph idx="1"/>
          </p:nvPr>
        </p:nvSpPr>
        <p:spPr/>
        <p:txBody>
          <a:bodyPr/>
          <a:lstStyle/>
          <a:p>
            <a:endParaRPr lang="es-ES" dirty="0"/>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9143999" cy="514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7" name="3 CuadroTexto"/>
          <p:cNvSpPr txBox="1"/>
          <p:nvPr/>
        </p:nvSpPr>
        <p:spPr>
          <a:xfrm>
            <a:off x="12760" y="4582691"/>
            <a:ext cx="1524496" cy="584775"/>
          </a:xfrm>
          <a:prstGeom prst="rect">
            <a:avLst/>
          </a:prstGeom>
          <a:noFill/>
        </p:spPr>
        <p:txBody>
          <a:bodyPr wrap="square" rtlCol="0" anchor="ctr">
            <a:spAutoFit/>
          </a:bodyPr>
          <a:lstStyle/>
          <a:p>
            <a:r>
              <a:rPr lang="en-US" sz="3200" dirty="0">
                <a:solidFill>
                  <a:schemeClr val="bg1"/>
                </a:solidFill>
              </a:rPr>
              <a:t>Off</a:t>
            </a:r>
          </a:p>
        </p:txBody>
      </p:sp>
    </p:spTree>
    <p:extLst>
      <p:ext uri="{BB962C8B-B14F-4D97-AF65-F5344CB8AC3E}">
        <p14:creationId xmlns:p14="http://schemas.microsoft.com/office/powerpoint/2010/main" val="15897091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49"/>
            <a:ext cx="9144000" cy="5143500"/>
          </a:xfrm>
          <a:prstGeom prst="rect">
            <a:avLst/>
          </a:prstGeom>
        </p:spPr>
      </p:pic>
      <p:sp>
        <p:nvSpPr>
          <p:cNvPr id="7" name="Rectangle 6"/>
          <p:cNvSpPr/>
          <p:nvPr/>
        </p:nvSpPr>
        <p:spPr>
          <a:xfrm>
            <a:off x="0"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5357256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5143500"/>
          </a:xfrm>
          <a:prstGeom prst="rect">
            <a:avLst/>
          </a:prstGeom>
        </p:spPr>
      </p:pic>
      <p:sp>
        <p:nvSpPr>
          <p:cNvPr id="4" name="Rectangle 3"/>
          <p:cNvSpPr/>
          <p:nvPr/>
        </p:nvSpPr>
        <p:spPr>
          <a:xfrm>
            <a:off x="0"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8196593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0"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0507327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143125"/>
            <a:ext cx="8229600" cy="857250"/>
          </a:xfrm>
        </p:spPr>
        <p:txBody>
          <a:bodyPr/>
          <a:lstStyle/>
          <a:p>
            <a:r>
              <a:rPr lang="en-US" noProof="0" dirty="0"/>
              <a:t>Post FX</a:t>
            </a:r>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3373710"/>
            <a:ext cx="2752035" cy="1600438"/>
          </a:xfrm>
          <a:prstGeom prst="rect">
            <a:avLst/>
          </a:prstGeom>
          <a:noFill/>
        </p:spPr>
        <p:txBody>
          <a:bodyPr wrap="none" rtlCol="0" anchor="b">
            <a:spAutoFit/>
          </a:bodyPr>
          <a:lstStyle/>
          <a:p>
            <a:pPr marL="342900" indent="-342900">
              <a:buFont typeface="+mj-lt"/>
              <a:buAutoNum type="arabicPeriod"/>
            </a:pPr>
            <a:r>
              <a:rPr lang="en-US" sz="1400" b="1" dirty="0"/>
              <a:t>Skin Rendering</a:t>
            </a:r>
          </a:p>
          <a:p>
            <a:pPr marL="800100" lvl="1" indent="-342900">
              <a:buFont typeface="+mj-lt"/>
              <a:buAutoNum type="arabicPeriod"/>
            </a:pPr>
            <a:r>
              <a:rPr lang="en-US" sz="1400" b="1" dirty="0"/>
              <a:t>Skin Reflections</a:t>
            </a:r>
          </a:p>
          <a:p>
            <a:pPr marL="800100" lvl="1" indent="-342900">
              <a:buFont typeface="+mj-lt"/>
              <a:buAutoNum type="arabicPeriod"/>
            </a:pPr>
            <a:r>
              <a:rPr lang="en-US" sz="1400" b="1" dirty="0"/>
              <a:t>Human Pores</a:t>
            </a:r>
          </a:p>
          <a:p>
            <a:pPr marL="800100" lvl="1" indent="-342900">
              <a:buFont typeface="+mj-lt"/>
              <a:buAutoNum type="arabicPeriod"/>
            </a:pPr>
            <a:r>
              <a:rPr lang="en-US" sz="1400" b="1" dirty="0"/>
              <a:t>Global Illumination</a:t>
            </a:r>
          </a:p>
          <a:p>
            <a:pPr marL="800100" lvl="1" indent="-342900">
              <a:buFont typeface="+mj-lt"/>
              <a:buAutoNum type="arabicPeriod"/>
            </a:pPr>
            <a:r>
              <a:rPr lang="en-US" sz="1400" b="1" dirty="0"/>
              <a:t>Subsurface Scattering</a:t>
            </a:r>
          </a:p>
          <a:p>
            <a:pPr marL="342900" indent="-342900">
              <a:buFont typeface="+mj-lt"/>
              <a:buAutoNum type="arabicPeriod"/>
            </a:pPr>
            <a:r>
              <a:rPr lang="en-US" sz="1400" b="1" dirty="0"/>
              <a:t>Eyes Rendering</a:t>
            </a:r>
          </a:p>
          <a:p>
            <a:pPr marL="342900" indent="-342900">
              <a:buFont typeface="+mj-lt"/>
              <a:buAutoNum type="arabicPeriod"/>
            </a:pPr>
            <a:r>
              <a:rPr lang="en-US" sz="1400" b="1" dirty="0"/>
              <a:t>Post FX</a:t>
            </a:r>
          </a:p>
        </p:txBody>
      </p:sp>
    </p:spTree>
    <p:extLst>
      <p:ext uri="{BB962C8B-B14F-4D97-AF65-F5344CB8AC3E}">
        <p14:creationId xmlns:p14="http://schemas.microsoft.com/office/powerpoint/2010/main" val="924188354"/>
      </p:ext>
    </p:extLst>
  </p:cSld>
  <p:clrMapOvr>
    <a:masterClrMapping/>
  </p:clrMapOvr>
</p:sld>
</file>

<file path=ppt/slides/slide2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3">
            <a:extLst>
              <a:ext uri="{28A0092B-C50C-407E-A947-70E740481C1C}">
                <a14:useLocalDpi xmlns:a14="http://schemas.microsoft.com/office/drawing/2010/main" val="0"/>
              </a:ext>
            </a:extLst>
          </a:blip>
          <a:srcRect b="-19"/>
          <a:stretch/>
        </p:blipFill>
        <p:spPr>
          <a:xfrm>
            <a:off x="1374427" y="987574"/>
            <a:ext cx="6395147" cy="2019656"/>
          </a:xfrm>
          <a:prstGeom prst="rect">
            <a:avLst/>
          </a:prstGeom>
        </p:spPr>
      </p:pic>
      <p:sp>
        <p:nvSpPr>
          <p:cNvPr id="2" name="1 Título"/>
          <p:cNvSpPr>
            <a:spLocks noGrp="1"/>
          </p:cNvSpPr>
          <p:nvPr>
            <p:ph type="title"/>
          </p:nvPr>
        </p:nvSpPr>
        <p:spPr/>
        <p:txBody>
          <a:bodyPr/>
          <a:lstStyle/>
          <a:p>
            <a:r>
              <a:rPr dirty="0" lang="en-US" noProof="0"/>
              <a:t>Full HD</a:t>
            </a:r>
          </a:p>
        </p:txBody>
      </p:sp>
      <p:sp>
        <p:nvSpPr>
          <p:cNvPr id="3" name="2 Marcador de contenido"/>
          <p:cNvSpPr>
            <a:spLocks noGrp="1"/>
          </p:cNvSpPr>
          <p:nvPr>
            <p:ph idx="1"/>
          </p:nvPr>
        </p:nvSpPr>
        <p:spPr>
          <a:xfrm>
            <a:off x="457200" y="3147813"/>
            <a:ext cx="8229600" cy="1446809"/>
          </a:xfrm>
        </p:spPr>
        <p:txBody>
          <a:bodyPr>
            <a:normAutofit/>
          </a:bodyPr>
          <a:lstStyle/>
          <a:p>
            <a:pPr algn="ctr"/>
            <a:r>
              <a:rPr dirty="0" lang="en-US" noProof="0" sz="2400"/>
              <a:t>The </a:t>
            </a:r>
            <a:r>
              <a:rPr b="1" dirty="0" lang="en-US" noProof="0" sz="2400"/>
              <a:t>higher</a:t>
            </a:r>
            <a:r>
              <a:rPr dirty="0" lang="en-US" noProof="0" sz="2400"/>
              <a:t> the resolution</a:t>
            </a:r>
          </a:p>
          <a:p>
            <a:pPr algn="ctr"/>
            <a:r>
              <a:rPr dirty="0" lang="en-US" noProof="0" sz="2400"/>
              <a:t>The </a:t>
            </a:r>
            <a:r>
              <a:rPr b="1" dirty="0" lang="en-US" noProof="0" sz="2400"/>
              <a:t>harder</a:t>
            </a:r>
            <a:r>
              <a:rPr dirty="0" lang="en-US" noProof="0" sz="2400"/>
              <a:t> the challenge</a:t>
            </a:r>
          </a:p>
          <a:p>
            <a:pPr algn="ctr"/>
            <a:r>
              <a:rPr dirty="0" lang="en-US" noProof="0" sz="2400"/>
              <a:t>At 720p/1080p renders quickly become </a:t>
            </a:r>
            <a:r>
              <a:rPr b="1" dirty="0" lang="en-US" noProof="0" sz="2400"/>
              <a:t>synthetic</a:t>
            </a:r>
            <a:endParaRPr dirty="0" lang="en-US" noProof="0" sz="2400"/>
          </a:p>
        </p:txBody>
      </p:sp>
      <p:pic>
        <p:nvPicPr>
          <p:cNvPr id="5" name="Picture 7"/>
          <p:cNvPicPr>
            <a:picLocks noChangeArrowheads="1" noChangeAspect="1"/>
          </p:cNvPicPr>
          <p:nvPr/>
        </p:nvPicPr>
        <p:blipFill>
          <a:blip cstate="print" r:embed="rId4">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Tree>
    <p:extLst>
      <p:ext uri="{BB962C8B-B14F-4D97-AF65-F5344CB8AC3E}">
        <p14:creationId xmlns:p14="http://schemas.microsoft.com/office/powerpoint/2010/main" val="24441304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Post FX</a:t>
            </a:r>
          </a:p>
        </p:txBody>
      </p:sp>
      <p:sp>
        <p:nvSpPr>
          <p:cNvPr id="3" name="2 Marcador de contenido"/>
          <p:cNvSpPr>
            <a:spLocks noGrp="1"/>
          </p:cNvSpPr>
          <p:nvPr>
            <p:ph idx="1"/>
          </p:nvPr>
        </p:nvSpPr>
        <p:spPr/>
        <p:txBody>
          <a:bodyPr/>
          <a:lstStyle/>
          <a:p>
            <a:pPr lvl="1"/>
            <a:r>
              <a:rPr lang="en-US" dirty="0"/>
              <a:t>Post effects are a useful tool to combat this </a:t>
            </a:r>
            <a:r>
              <a:rPr lang="en-US" b="1" dirty="0"/>
              <a:t>perfection</a:t>
            </a:r>
          </a:p>
          <a:p>
            <a:pPr lvl="1"/>
            <a:r>
              <a:rPr lang="en-US" dirty="0"/>
              <a:t>Probably the most important purpose of post effects is</a:t>
            </a:r>
            <a:r>
              <a:rPr lang="en-US" b="1" dirty="0"/>
              <a:t> making the image less predictable</a:t>
            </a:r>
          </a:p>
          <a:p>
            <a:pPr lvl="2"/>
            <a:r>
              <a:rPr lang="en-US" dirty="0"/>
              <a:t>It’s challenging to </a:t>
            </a:r>
            <a:r>
              <a:rPr lang="en-US" i="1" dirty="0"/>
              <a:t>reverse-engineer</a:t>
            </a:r>
            <a:r>
              <a:rPr lang="en-US" dirty="0"/>
              <a:t> a photograph</a:t>
            </a:r>
          </a:p>
          <a:p>
            <a:pPr lvl="2"/>
            <a:r>
              <a:rPr lang="en-US" dirty="0"/>
              <a:t>In general, easy to </a:t>
            </a:r>
            <a:r>
              <a:rPr lang="en-US" i="1" dirty="0"/>
              <a:t>reverse-engineer</a:t>
            </a:r>
            <a:r>
              <a:rPr lang="en-US" dirty="0"/>
              <a:t> CG images</a:t>
            </a:r>
          </a:p>
          <a:p>
            <a:endParaRPr lang="en-US" dirty="0"/>
          </a:p>
        </p:txBody>
      </p:sp>
    </p:spTree>
    <p:extLst>
      <p:ext uri="{BB962C8B-B14F-4D97-AF65-F5344CB8AC3E}">
        <p14:creationId xmlns:p14="http://schemas.microsoft.com/office/powerpoint/2010/main" val="3518519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600" noProof="0" dirty="0"/>
              <a:t>Imperfections for Perfect Photorealism</a:t>
            </a:r>
          </a:p>
        </p:txBody>
      </p:sp>
      <p:sp>
        <p:nvSpPr>
          <p:cNvPr id="3" name="2 Marcador de contenido"/>
          <p:cNvSpPr>
            <a:spLocks noGrp="1"/>
          </p:cNvSpPr>
          <p:nvPr>
            <p:ph sz="half" idx="1"/>
          </p:nvPr>
        </p:nvSpPr>
        <p:spPr/>
        <p:txBody>
          <a:bodyPr>
            <a:normAutofit/>
          </a:bodyPr>
          <a:lstStyle/>
          <a:p>
            <a:r>
              <a:rPr lang="en-US" dirty="0"/>
              <a:t>Blurring</a:t>
            </a:r>
          </a:p>
          <a:p>
            <a:pPr lvl="1"/>
            <a:r>
              <a:rPr lang="en-US" noProof="0" dirty="0"/>
              <a:t>Scattering</a:t>
            </a:r>
          </a:p>
          <a:p>
            <a:pPr lvl="1"/>
            <a:r>
              <a:rPr lang="en-US" dirty="0"/>
              <a:t>Depth of Field</a:t>
            </a:r>
          </a:p>
          <a:p>
            <a:pPr lvl="1"/>
            <a:r>
              <a:rPr lang="en-US" noProof="0" dirty="0"/>
              <a:t>Motion Blur</a:t>
            </a:r>
          </a:p>
          <a:p>
            <a:pPr lvl="1"/>
            <a:r>
              <a:rPr lang="en-US" noProof="0" dirty="0"/>
              <a:t>Bloom</a:t>
            </a:r>
          </a:p>
        </p:txBody>
      </p:sp>
      <p:sp>
        <p:nvSpPr>
          <p:cNvPr id="5" name="Content Placeholder 4"/>
          <p:cNvSpPr>
            <a:spLocks noGrp="1"/>
          </p:cNvSpPr>
          <p:nvPr>
            <p:ph sz="half" idx="2"/>
          </p:nvPr>
        </p:nvSpPr>
        <p:spPr/>
        <p:txBody>
          <a:bodyPr>
            <a:normAutofit/>
          </a:bodyPr>
          <a:lstStyle/>
          <a:p>
            <a:r>
              <a:rPr lang="en-US" dirty="0"/>
              <a:t>Noise</a:t>
            </a:r>
          </a:p>
          <a:p>
            <a:pPr lvl="1"/>
            <a:r>
              <a:rPr lang="en-US" dirty="0"/>
              <a:t>Film grain</a:t>
            </a:r>
          </a:p>
          <a:p>
            <a:pPr lvl="1"/>
            <a:r>
              <a:rPr lang="en-US" dirty="0"/>
              <a:t>Digital noise</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46548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9144000" cy="5143500"/>
          </a:xfrm>
          <a:prstGeom prst="rect">
            <a:avLst/>
          </a:prstGeom>
        </p:spPr>
      </p:pic>
    </p:spTree>
    <p:extLst>
      <p:ext uri="{BB962C8B-B14F-4D97-AF65-F5344CB8AC3E}">
        <p14:creationId xmlns:p14="http://schemas.microsoft.com/office/powerpoint/2010/main" val="26349652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Marcador de contenido"/>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1"/>
          <a:stretch/>
        </p:blipFill>
        <p:spPr>
          <a:xfrm>
            <a:off x="0" y="0"/>
            <a:ext cx="9144000" cy="5143500"/>
          </a:xfrm>
        </p:spPr>
      </p:pic>
    </p:spTree>
    <p:extLst>
      <p:ext uri="{BB962C8B-B14F-4D97-AF65-F5344CB8AC3E}">
        <p14:creationId xmlns:p14="http://schemas.microsoft.com/office/powerpoint/2010/main" val="16690660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0308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noProof="0" dirty="0"/>
          </a:p>
        </p:txBody>
      </p:sp>
      <p:sp>
        <p:nvSpPr>
          <p:cNvPr id="3" name="2 Marcador de contenido"/>
          <p:cNvSpPr>
            <a:spLocks noGrp="1"/>
          </p:cNvSpPr>
          <p:nvPr>
            <p:ph idx="1"/>
          </p:nvPr>
        </p:nvSpPr>
        <p:spPr/>
        <p:txBody>
          <a:bodyPr/>
          <a:lstStyle/>
          <a:p>
            <a:endParaRPr lang="es-ES" dirty="0"/>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9143999" cy="514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7" name="3 CuadroTexto"/>
          <p:cNvSpPr txBox="1"/>
          <p:nvPr/>
        </p:nvSpPr>
        <p:spPr>
          <a:xfrm>
            <a:off x="12760" y="4582691"/>
            <a:ext cx="1524496" cy="584775"/>
          </a:xfrm>
          <a:prstGeom prst="rect">
            <a:avLst/>
          </a:prstGeom>
          <a:noFill/>
        </p:spPr>
        <p:txBody>
          <a:bodyPr wrap="square" rtlCol="0" anchor="ctr">
            <a:spAutoFit/>
          </a:bodyPr>
          <a:lstStyle/>
          <a:p>
            <a:r>
              <a:rPr lang="en-US" sz="3200" dirty="0">
                <a:solidFill>
                  <a:schemeClr val="bg1"/>
                </a:solidFill>
              </a:rPr>
              <a:t>On</a:t>
            </a:r>
          </a:p>
        </p:txBody>
      </p:sp>
    </p:spTree>
    <p:extLst>
      <p:ext uri="{BB962C8B-B14F-4D97-AF65-F5344CB8AC3E}">
        <p14:creationId xmlns:p14="http://schemas.microsoft.com/office/powerpoint/2010/main" val="130993245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17645279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336713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8"/>
            <a:ext cx="9120404" cy="513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0348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7214796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514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Off</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46455890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Antialiasing</a:t>
            </a:r>
          </a:p>
        </p:txBody>
      </p:sp>
      <p:sp>
        <p:nvSpPr>
          <p:cNvPr id="3" name="2 Marcador de contenido"/>
          <p:cNvSpPr>
            <a:spLocks noGrp="1"/>
          </p:cNvSpPr>
          <p:nvPr>
            <p:ph idx="1"/>
          </p:nvPr>
        </p:nvSpPr>
        <p:spPr>
          <a:xfrm>
            <a:off x="395536" y="1203598"/>
            <a:ext cx="8229600" cy="3394472"/>
          </a:xfrm>
        </p:spPr>
        <p:txBody>
          <a:bodyPr>
            <a:normAutofit fontScale="92500" lnSpcReduction="20000"/>
          </a:bodyPr>
          <a:lstStyle/>
          <a:p>
            <a:r>
              <a:rPr lang="en-US" noProof="0" dirty="0"/>
              <a:t>SMAA T2x (Subpixel Morphological Antialiasing):</a:t>
            </a:r>
          </a:p>
          <a:p>
            <a:pPr lvl="1"/>
            <a:r>
              <a:rPr lang="en-US" noProof="0" dirty="0"/>
              <a:t>Morphological AA for the jaggies</a:t>
            </a:r>
          </a:p>
          <a:p>
            <a:pPr lvl="1"/>
            <a:r>
              <a:rPr lang="en-US" noProof="0" dirty="0"/>
              <a:t>Temporal AA for supersampling and image stability</a:t>
            </a:r>
          </a:p>
          <a:p>
            <a:r>
              <a:rPr lang="en-US" noProof="0" dirty="0"/>
              <a:t>More details in [Jimenez2011] </a:t>
            </a:r>
            <a:r>
              <a:rPr lang="en-US" i="1" dirty="0"/>
              <a:t>Enhanced </a:t>
            </a:r>
            <a:r>
              <a:rPr lang="en-US" i="1" noProof="0" dirty="0"/>
              <a:t>Subpixel Morphological Antialiasing</a:t>
            </a:r>
            <a:r>
              <a:rPr lang="en-US" noProof="0" dirty="0"/>
              <a:t>:</a:t>
            </a:r>
          </a:p>
          <a:p>
            <a:pPr lvl="1"/>
            <a:r>
              <a:rPr lang="en-US" noProof="0" dirty="0"/>
              <a:t>http://www.iryoku.com/smaa</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74554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Temporal Antialiasing</a:t>
            </a:r>
          </a:p>
        </p:txBody>
      </p:sp>
      <p:sp>
        <p:nvSpPr>
          <p:cNvPr id="3" name="2 Marcador de contenido"/>
          <p:cNvSpPr>
            <a:spLocks noGrp="1"/>
          </p:cNvSpPr>
          <p:nvPr>
            <p:ph idx="1"/>
          </p:nvPr>
        </p:nvSpPr>
        <p:spPr>
          <a:xfrm>
            <a:off x="395536" y="1203598"/>
            <a:ext cx="4968552" cy="3394472"/>
          </a:xfrm>
        </p:spPr>
        <p:txBody>
          <a:bodyPr>
            <a:normAutofit fontScale="92500" lnSpcReduction="20000"/>
          </a:bodyPr>
          <a:lstStyle/>
          <a:p>
            <a:r>
              <a:rPr lang="en-US" noProof="0" dirty="0"/>
              <a:t>A quick explanation for two samples:</a:t>
            </a:r>
          </a:p>
          <a:p>
            <a:pPr lvl="1"/>
            <a:r>
              <a:rPr lang="en-US" noProof="0" dirty="0"/>
              <a:t>Jitter the scene at subpixel level over alternate frames</a:t>
            </a:r>
          </a:p>
          <a:p>
            <a:pPr lvl="1"/>
            <a:r>
              <a:rPr lang="en-US" noProof="0" dirty="0"/>
              <a:t>Blend current image with previous one</a:t>
            </a:r>
          </a:p>
          <a:p>
            <a:pPr lvl="1"/>
            <a:r>
              <a:rPr lang="en-US" noProof="0" dirty="0"/>
              <a:t>Avoid ghosting by using reprojection/velocity weighting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563638"/>
            <a:ext cx="2717315" cy="2702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18622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noProof="0" dirty="0"/>
              <a:t>Supersampling Jittered Techniques</a:t>
            </a:r>
          </a:p>
        </p:txBody>
      </p:sp>
      <p:sp>
        <p:nvSpPr>
          <p:cNvPr id="3" name="2 Marcador de contenido"/>
          <p:cNvSpPr>
            <a:spLocks noGrp="1"/>
          </p:cNvSpPr>
          <p:nvPr>
            <p:ph idx="1"/>
          </p:nvPr>
        </p:nvSpPr>
        <p:spPr/>
        <p:txBody>
          <a:bodyPr>
            <a:normAutofit fontScale="77500" lnSpcReduction="20000"/>
          </a:bodyPr>
          <a:lstStyle/>
          <a:p>
            <a:r>
              <a:rPr lang="en-US" noProof="0" dirty="0"/>
              <a:t>Probably the biggest advantage is that it enables supersampling jittered techniques:</a:t>
            </a:r>
          </a:p>
          <a:p>
            <a:pPr lvl="1"/>
            <a:r>
              <a:rPr lang="en-US" noProof="0" dirty="0"/>
              <a:t>Separable Subsurface Scattering</a:t>
            </a:r>
          </a:p>
          <a:p>
            <a:pPr lvl="1"/>
            <a:r>
              <a:rPr lang="en-US" noProof="0" dirty="0"/>
              <a:t>Subsurface Scattering Transmittance</a:t>
            </a:r>
          </a:p>
          <a:p>
            <a:pPr lvl="1"/>
            <a:r>
              <a:rPr lang="en-US" noProof="0" dirty="0"/>
              <a:t>Shadow Mapping</a:t>
            </a:r>
          </a:p>
          <a:p>
            <a:pPr lvl="1"/>
            <a:r>
              <a:rPr lang="en-US" noProof="0" dirty="0"/>
              <a:t>Ambient Occlusion</a:t>
            </a:r>
          </a:p>
          <a:p>
            <a:pPr lvl="1"/>
            <a:r>
              <a:rPr lang="en-US" noProof="0" dirty="0"/>
              <a:t>Screen-Space Reflections</a:t>
            </a:r>
          </a:p>
          <a:p>
            <a:r>
              <a:rPr lang="en-US" dirty="0"/>
              <a:t>For SMAA T2x, this effectively</a:t>
            </a:r>
          </a:p>
          <a:p>
            <a:pPr marL="0" indent="0">
              <a:buNone/>
            </a:pPr>
            <a:r>
              <a:rPr lang="en-US" b="1" dirty="0"/>
              <a:t>	doubles the sample count for free!</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23979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3999" cy="5143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2 CuadroTexto"/>
          <p:cNvSpPr txBox="1"/>
          <p:nvPr/>
        </p:nvSpPr>
        <p:spPr>
          <a:xfrm>
            <a:off x="14400" y="4582800"/>
            <a:ext cx="1524496" cy="584775"/>
          </a:xfrm>
          <a:prstGeom prst="rect">
            <a:avLst/>
          </a:prstGeom>
          <a:noFill/>
        </p:spPr>
        <p:txBody>
          <a:bodyPr wrap="square" rtlCol="0">
            <a:spAutoFit/>
          </a:bodyPr>
          <a:lstStyle/>
          <a:p>
            <a:r>
              <a:rPr lang="en-US" sz="3200" dirty="0">
                <a:solidFill>
                  <a:schemeClr val="bg1"/>
                </a:solidFill>
              </a:rPr>
              <a:t>1x</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52012953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39"/>
            <a:ext cx="9144000" cy="5143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2 CuadroTexto"/>
          <p:cNvSpPr txBox="1"/>
          <p:nvPr/>
        </p:nvSpPr>
        <p:spPr>
          <a:xfrm>
            <a:off x="14400" y="4582800"/>
            <a:ext cx="2126208" cy="584775"/>
          </a:xfrm>
          <a:prstGeom prst="rect">
            <a:avLst/>
          </a:prstGeom>
          <a:noFill/>
        </p:spPr>
        <p:txBody>
          <a:bodyPr wrap="square" rtlCol="0">
            <a:spAutoFit/>
          </a:bodyPr>
          <a:lstStyle/>
          <a:p>
            <a:r>
              <a:rPr lang="en-US" sz="3200" dirty="0">
                <a:solidFill>
                  <a:schemeClr val="bg1"/>
                </a:solidFill>
              </a:rPr>
              <a:t>SMAA T2x</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55723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What’s going on?</a:t>
            </a:r>
          </a:p>
        </p:txBody>
      </p:sp>
      <p:sp>
        <p:nvSpPr>
          <p:cNvPr id="3" name="2 Marcador de contenido"/>
          <p:cNvSpPr>
            <a:spLocks noGrp="1"/>
          </p:cNvSpPr>
          <p:nvPr>
            <p:ph idx="1"/>
          </p:nvPr>
        </p:nvSpPr>
        <p:spPr/>
        <p:txBody>
          <a:bodyPr>
            <a:normAutofit/>
          </a:bodyPr>
          <a:lstStyle/>
          <a:p>
            <a:r>
              <a:rPr lang="en-US" noProof="0" dirty="0"/>
              <a:t>In the real</a:t>
            </a:r>
            <a:r>
              <a:rPr lang="en-US" dirty="0"/>
              <a:t> </a:t>
            </a:r>
            <a:r>
              <a:rPr lang="en-US" noProof="0" dirty="0"/>
              <a:t>world, </a:t>
            </a:r>
            <a:r>
              <a:rPr lang="en-US" b="1" noProof="0" dirty="0"/>
              <a:t>nothing is perfect</a:t>
            </a:r>
          </a:p>
          <a:p>
            <a:r>
              <a:rPr lang="en-US" b="1" dirty="0"/>
              <a:t>Too perfect</a:t>
            </a:r>
            <a:r>
              <a:rPr lang="en-US" dirty="0"/>
              <a:t> renderings look </a:t>
            </a:r>
            <a:r>
              <a:rPr lang="en-US" b="1" noProof="0" dirty="0"/>
              <a:t>unrealistic</a:t>
            </a:r>
            <a:r>
              <a:rPr lang="en-US" noProof="0" dirty="0"/>
              <a:t> </a:t>
            </a:r>
          </a:p>
          <a:p>
            <a:r>
              <a:rPr lang="en-US" dirty="0"/>
              <a:t>Fastest route to the </a:t>
            </a:r>
            <a:r>
              <a:rPr lang="en-US" b="1" dirty="0"/>
              <a:t>uncanny valley</a:t>
            </a:r>
          </a:p>
          <a:p>
            <a:endParaRPr lang="en-US" noProof="0"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51397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r>
              <a:rPr lang="en-US" noProof="0" dirty="0"/>
              <a:t>Final Comments</a:t>
            </a:r>
          </a:p>
        </p:txBody>
      </p:sp>
      <p:sp>
        <p:nvSpPr>
          <p:cNvPr id="2" name="1 Marcador de contenido"/>
          <p:cNvSpPr>
            <a:spLocks noGrp="1"/>
          </p:cNvSpPr>
          <p:nvPr>
            <p:ph idx="1"/>
          </p:nvPr>
        </p:nvSpPr>
        <p:spPr>
          <a:xfrm>
            <a:off x="457200" y="1200151"/>
            <a:ext cx="8229600" cy="3099791"/>
          </a:xfrm>
        </p:spPr>
        <p:txBody>
          <a:bodyPr>
            <a:normAutofit fontScale="92500" lnSpcReduction="20000"/>
          </a:bodyPr>
          <a:lstStyle/>
          <a:p>
            <a:r>
              <a:rPr lang="en-US" b="1" noProof="0" dirty="0"/>
              <a:t>Our technology runs at 180 FPS on a GeForce GTX 680 (@720p)</a:t>
            </a:r>
          </a:p>
          <a:p>
            <a:r>
              <a:rPr lang="en-US" noProof="0" dirty="0"/>
              <a:t>When a face is covering most of the screen, focus the GPU resources to it, as we are very sensible to human faces</a:t>
            </a:r>
          </a:p>
          <a:p>
            <a:r>
              <a:rPr lang="en-US" noProof="0" dirty="0"/>
              <a:t>Prerecording the cinematics at 1080p when possible can be a big difference for faces</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89018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r>
              <a:rPr lang="en-US" noProof="0" dirty="0"/>
              <a:t>Takeaways</a:t>
            </a:r>
          </a:p>
        </p:txBody>
      </p:sp>
      <p:sp>
        <p:nvSpPr>
          <p:cNvPr id="2" name="1 Marcador de contenido"/>
          <p:cNvSpPr>
            <a:spLocks noGrp="1"/>
          </p:cNvSpPr>
          <p:nvPr>
            <p:ph idx="1"/>
          </p:nvPr>
        </p:nvSpPr>
        <p:spPr>
          <a:xfrm>
            <a:off x="457200" y="1200151"/>
            <a:ext cx="8229600" cy="3099791"/>
          </a:xfrm>
        </p:spPr>
        <p:txBody>
          <a:bodyPr>
            <a:normAutofit lnSpcReduction="10000"/>
          </a:bodyPr>
          <a:lstStyle/>
          <a:p>
            <a:r>
              <a:rPr lang="en-US" noProof="0" dirty="0"/>
              <a:t>The key for character rendering is on the details</a:t>
            </a:r>
          </a:p>
          <a:p>
            <a:r>
              <a:rPr lang="en-US" dirty="0"/>
              <a:t>Perfection is the enemy of photorealism</a:t>
            </a:r>
          </a:p>
          <a:p>
            <a:endParaRPr lang="en-US" noProof="0" dirty="0"/>
          </a:p>
          <a:p>
            <a:r>
              <a:rPr lang="en-US" dirty="0"/>
              <a:t>Overcoming the uncanny valley can increase empathy</a:t>
            </a:r>
            <a:endParaRPr lang="en-US" noProof="0" dirty="0"/>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78107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143125"/>
            <a:ext cx="8229600" cy="857250"/>
          </a:xfrm>
        </p:spPr>
        <p:txBody>
          <a:bodyPr/>
          <a:lstStyle/>
          <a:p>
            <a:r>
              <a:rPr lang="en-US" noProof="0" dirty="0"/>
              <a:t>Animation</a:t>
            </a:r>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90"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0570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ctrTitle"/>
          </p:nvPr>
        </p:nvSpPr>
        <p:spPr>
          <a:xfrm>
            <a:off x="685800" y="267495"/>
            <a:ext cx="7772400" cy="1152128"/>
          </a:xfrm>
        </p:spPr>
        <p:txBody>
          <a:bodyPr>
            <a:normAutofit/>
          </a:bodyPr>
          <a:lstStyle/>
          <a:p>
            <a:r>
              <a:rPr lang="en-US" noProof="0" dirty="0"/>
              <a:t>Animation</a:t>
            </a:r>
          </a:p>
        </p:txBody>
      </p:sp>
      <p:sp>
        <p:nvSpPr>
          <p:cNvPr id="10" name="2 Marcador de contenido"/>
          <p:cNvSpPr txBox="1">
            <a:spLocks/>
          </p:cNvSpPr>
          <p:nvPr/>
        </p:nvSpPr>
        <p:spPr>
          <a:xfrm>
            <a:off x="457200" y="1200151"/>
            <a:ext cx="8229600" cy="3579479"/>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dirty="0">
                <a:solidFill>
                  <a:schemeClr val="tx1"/>
                </a:solidFill>
              </a:rPr>
              <a:t>1. Data Capture and Tracking: Institute of Creative Technologies of USC</a:t>
            </a:r>
          </a:p>
          <a:p>
            <a:pPr marL="457200" indent="-457200" algn="l">
              <a:buFont typeface="Arial" pitchFamily="34" charset="0"/>
              <a:buChar char="•"/>
            </a:pPr>
            <a:r>
              <a:rPr lang="en-US" sz="3000" dirty="0">
                <a:solidFill>
                  <a:schemeClr val="tx1"/>
                </a:solidFill>
              </a:rPr>
              <a:t>30 High Resolution Scans ~ 4M pts.</a:t>
            </a:r>
          </a:p>
          <a:p>
            <a:pPr marL="457200" indent="-457200" algn="l">
              <a:buFont typeface="Arial" pitchFamily="34" charset="0"/>
              <a:buChar char="•"/>
            </a:pPr>
            <a:r>
              <a:rPr lang="en-US" sz="3000" dirty="0">
                <a:solidFill>
                  <a:schemeClr val="tx1"/>
                </a:solidFill>
              </a:rPr>
              <a:t>Mid Resolution Tracking ~ 30K pts.</a:t>
            </a:r>
          </a:p>
          <a:p>
            <a:pPr marL="457200" indent="-457200" algn="l">
              <a:buFont typeface="Arial" pitchFamily="34" charset="0"/>
              <a:buChar char="•"/>
            </a:pPr>
            <a:endParaRPr lang="en-US" sz="3000" dirty="0">
              <a:solidFill>
                <a:schemeClr val="tx1"/>
              </a:solidFill>
            </a:endParaRPr>
          </a:p>
          <a:p>
            <a:pPr algn="l"/>
            <a:r>
              <a:rPr lang="en-US" dirty="0">
                <a:solidFill>
                  <a:schemeClr val="tx1"/>
                </a:solidFill>
              </a:rPr>
              <a:t>2. Fitting Deformation and Animation to Game Rig</a:t>
            </a:r>
          </a:p>
          <a:p>
            <a:pPr marL="514350" indent="-514350" algn="l">
              <a:buFont typeface="Arial" pitchFamily="34" charset="0"/>
              <a:buChar char="•"/>
            </a:pPr>
            <a:r>
              <a:rPr lang="en-US" sz="3000" dirty="0">
                <a:solidFill>
                  <a:schemeClr val="tx1"/>
                </a:solidFill>
              </a:rPr>
              <a:t>Fitting Deformation to Bone Animation and Bone weights.</a:t>
            </a:r>
          </a:p>
          <a:p>
            <a:pPr marL="514350" indent="-514350" algn="l">
              <a:buFont typeface="Arial" pitchFamily="34" charset="0"/>
              <a:buChar char="•"/>
            </a:pPr>
            <a:r>
              <a:rPr lang="en-US" sz="3000" dirty="0">
                <a:solidFill>
                  <a:schemeClr val="tx1"/>
                </a:solidFill>
              </a:rPr>
              <a:t>Normals, Displacement and Diffuse Maps</a:t>
            </a:r>
          </a:p>
          <a:p>
            <a:pPr marL="514350" indent="-514350" algn="l">
              <a:buFont typeface="Arial" pitchFamily="34" charset="0"/>
              <a:buChar char="•"/>
            </a:pPr>
            <a:endParaRPr lang="en-US" sz="3000" dirty="0">
              <a:solidFill>
                <a:schemeClr val="tx1"/>
              </a:solidFill>
            </a:endParaRPr>
          </a:p>
          <a:p>
            <a:pPr algn="l"/>
            <a:r>
              <a:rPr lang="en-US" dirty="0">
                <a:solidFill>
                  <a:schemeClr val="tx1"/>
                </a:solidFill>
              </a:rPr>
              <a:t>3. Game Data Driving</a:t>
            </a:r>
          </a:p>
          <a:p>
            <a:pPr marL="457200" indent="-457200" algn="l">
              <a:buFont typeface="Arial" charset="0"/>
              <a:buChar char="•"/>
            </a:pPr>
            <a:r>
              <a:rPr lang="en-US" sz="3000" dirty="0">
                <a:solidFill>
                  <a:schemeClr val="tx1"/>
                </a:solidFill>
              </a:rPr>
              <a:t>Standard Bone driven animation</a:t>
            </a:r>
          </a:p>
          <a:p>
            <a:pPr marL="457200" indent="-457200" algn="l">
              <a:buFont typeface="Arial" charset="0"/>
              <a:buChar char="•"/>
            </a:pPr>
            <a:r>
              <a:rPr lang="en-US" sz="3000" dirty="0">
                <a:solidFill>
                  <a:schemeClr val="tx1"/>
                </a:solidFill>
              </a:rPr>
              <a:t>Stress blended Normal, Displacement and Albedo.</a:t>
            </a:r>
          </a:p>
        </p:txBody>
      </p:sp>
      <p:pic>
        <p:nvPicPr>
          <p:cNvPr id="1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63610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ctrTitle"/>
          </p:nvPr>
        </p:nvSpPr>
        <p:spPr>
          <a:xfrm>
            <a:off x="685800" y="267495"/>
            <a:ext cx="7772400" cy="1152128"/>
          </a:xfrm>
        </p:spPr>
        <p:txBody>
          <a:bodyPr>
            <a:normAutofit/>
          </a:bodyPr>
          <a:lstStyle/>
          <a:p>
            <a:r>
              <a:rPr lang="en-US" noProof="0" dirty="0"/>
              <a:t>Source Data Capture</a:t>
            </a:r>
          </a:p>
        </p:txBody>
      </p:sp>
      <p:sp>
        <p:nvSpPr>
          <p:cNvPr id="10" name="2 Marcador de contenido"/>
          <p:cNvSpPr txBox="1">
            <a:spLocks/>
          </p:cNvSpPr>
          <p:nvPr/>
        </p:nvSpPr>
        <p:spPr>
          <a:xfrm>
            <a:off x="457200" y="1200151"/>
            <a:ext cx="8229600" cy="3579479"/>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dirty="0">
                <a:solidFill>
                  <a:schemeClr val="tx1"/>
                </a:solidFill>
              </a:rPr>
              <a:t>Data was scanned and tracked by Graphics Lab of the Institute of Creative Technologies of USC using Lightstage X</a:t>
            </a:r>
          </a:p>
          <a:p>
            <a:pPr algn="l"/>
            <a:endParaRPr lang="en-US" dirty="0">
              <a:solidFill>
                <a:schemeClr val="tx1"/>
              </a:solidFill>
            </a:endParaRPr>
          </a:p>
          <a:p>
            <a:pPr marL="457200" indent="-457200" algn="l">
              <a:buFont typeface="Arial" pitchFamily="34" charset="0"/>
              <a:buChar char="•"/>
            </a:pPr>
            <a:r>
              <a:rPr lang="en-US" sz="3000" dirty="0">
                <a:solidFill>
                  <a:schemeClr val="tx1"/>
                </a:solidFill>
              </a:rPr>
              <a:t>30 high resolution expressions scans @~ 4M pts + textures</a:t>
            </a:r>
          </a:p>
          <a:p>
            <a:pPr marL="457200" indent="-457200" algn="l">
              <a:buFont typeface="Arial" pitchFamily="34" charset="0"/>
              <a:buChar char="•"/>
            </a:pPr>
            <a:endParaRPr lang="en-US" sz="3000" dirty="0">
              <a:solidFill>
                <a:schemeClr val="tx1"/>
              </a:solidFill>
            </a:endParaRPr>
          </a:p>
          <a:p>
            <a:pPr marL="457200" indent="-457200" algn="l">
              <a:buFont typeface="Arial" pitchFamily="34" charset="0"/>
              <a:buChar char="•"/>
            </a:pPr>
            <a:r>
              <a:rPr lang="en-US" sz="3000" dirty="0">
                <a:solidFill>
                  <a:schemeClr val="tx1"/>
                </a:solidFill>
              </a:rPr>
              <a:t>Mid resolution performance tracking @ ~ 20K pts</a:t>
            </a:r>
          </a:p>
          <a:p>
            <a:pPr algn="l"/>
            <a:endParaRPr lang="en-US" sz="3000" dirty="0">
              <a:solidFill>
                <a:schemeClr val="tx1"/>
              </a:solidFill>
            </a:endParaRPr>
          </a:p>
          <a:p>
            <a:pPr algn="l"/>
            <a:r>
              <a:rPr lang="en-US" sz="2000" dirty="0">
                <a:solidFill>
                  <a:schemeClr val="tx1"/>
                </a:solidFill>
              </a:rPr>
              <a:t>Oleg Alexander, Graham Fyffe, Jay Busch, Ryosuke Ichikari, Abhijeet Ghosh, Andrew Jones, Paul Graham, Svetlana Akim, Xueming Yu, Koki Nagano, Borom Tunwattanapong, Valerie Dauphin, Ari Shapiro, Kathleen Haase, Paul Debevec</a:t>
            </a:r>
          </a:p>
        </p:txBody>
      </p:sp>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36480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330490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987824" y="4410298"/>
            <a:ext cx="1440160" cy="369332"/>
          </a:xfrm>
          <a:prstGeom prst="rect">
            <a:avLst/>
          </a:prstGeom>
          <a:noFill/>
        </p:spPr>
        <p:txBody>
          <a:bodyPr wrap="square" rtlCol="0">
            <a:spAutoFit/>
          </a:bodyPr>
          <a:lstStyle/>
          <a:p>
            <a:r>
              <a:rPr lang="en-US" dirty="0"/>
              <a:t>stretch</a:t>
            </a:r>
          </a:p>
        </p:txBody>
      </p:sp>
      <p:pic>
        <p:nvPicPr>
          <p:cNvPr id="1034" name="Picture 10" descr="F:\P\SCRND\Internal\Capture\ICT\PresentationShots\AriHighRe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1"/>
            <a:ext cx="4542966" cy="51548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142" y="-6475"/>
            <a:ext cx="3460364" cy="3460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262863" y="4432876"/>
            <a:ext cx="1656184" cy="646331"/>
          </a:xfrm>
          <a:prstGeom prst="rect">
            <a:avLst/>
          </a:prstGeom>
          <a:noFill/>
        </p:spPr>
        <p:txBody>
          <a:bodyPr wrap="square" rtlCol="0">
            <a:spAutoFit/>
          </a:bodyPr>
          <a:lstStyle/>
          <a:p>
            <a:r>
              <a:rPr lang="en-US" dirty="0">
                <a:solidFill>
                  <a:schemeClr val="bg1"/>
                </a:solidFill>
              </a:rPr>
              <a:t>(30) 4M point mesh scans</a:t>
            </a:r>
          </a:p>
        </p:txBody>
      </p:sp>
      <p:sp>
        <p:nvSpPr>
          <p:cNvPr id="11" name="TextBox 10"/>
          <p:cNvSpPr txBox="1"/>
          <p:nvPr/>
        </p:nvSpPr>
        <p:spPr>
          <a:xfrm>
            <a:off x="4876534" y="3106420"/>
            <a:ext cx="1656184" cy="369332"/>
          </a:xfrm>
          <a:prstGeom prst="rect">
            <a:avLst/>
          </a:prstGeom>
          <a:noFill/>
        </p:spPr>
        <p:txBody>
          <a:bodyPr wrap="square" rtlCol="0">
            <a:spAutoFit/>
          </a:bodyPr>
          <a:lstStyle/>
          <a:p>
            <a:r>
              <a:rPr lang="en-US" dirty="0">
                <a:solidFill>
                  <a:schemeClr val="bg1"/>
                </a:solidFill>
              </a:rPr>
              <a:t>Diffuse albedo</a:t>
            </a:r>
          </a:p>
        </p:txBody>
      </p:sp>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3791" y="1739269"/>
            <a:ext cx="1725793" cy="1725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7613742" y="3106421"/>
            <a:ext cx="1528298" cy="307777"/>
          </a:xfrm>
          <a:prstGeom prst="rect">
            <a:avLst/>
          </a:prstGeom>
          <a:noFill/>
        </p:spPr>
        <p:txBody>
          <a:bodyPr wrap="square" rtlCol="0">
            <a:spAutoFit/>
          </a:bodyPr>
          <a:lstStyle/>
          <a:p>
            <a:r>
              <a:rPr lang="en-US" sz="1400" dirty="0">
                <a:solidFill>
                  <a:schemeClr val="bg1"/>
                </a:solidFill>
              </a:rPr>
              <a:t>Specular Normals</a:t>
            </a:r>
          </a:p>
        </p:txBody>
      </p:sp>
      <p:pic>
        <p:nvPicPr>
          <p:cNvPr id="61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76143" y="3431150"/>
            <a:ext cx="1728485" cy="1728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919958" y="4847176"/>
            <a:ext cx="1528298" cy="307777"/>
          </a:xfrm>
          <a:prstGeom prst="rect">
            <a:avLst/>
          </a:prstGeom>
          <a:noFill/>
        </p:spPr>
        <p:txBody>
          <a:bodyPr wrap="square" rtlCol="0">
            <a:spAutoFit/>
          </a:bodyPr>
          <a:lstStyle/>
          <a:p>
            <a:r>
              <a:rPr lang="en-US" sz="1400" dirty="0">
                <a:solidFill>
                  <a:schemeClr val="bg1"/>
                </a:solidFill>
              </a:rPr>
              <a:t>Red Normals</a:t>
            </a:r>
          </a:p>
        </p:txBody>
      </p:sp>
      <p:pic>
        <p:nvPicPr>
          <p:cNvPr id="614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4628" y="3431150"/>
            <a:ext cx="1728767" cy="172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21238" y="4784595"/>
            <a:ext cx="1371042" cy="307777"/>
          </a:xfrm>
          <a:prstGeom prst="rect">
            <a:avLst/>
          </a:prstGeom>
          <a:noFill/>
        </p:spPr>
        <p:txBody>
          <a:bodyPr wrap="square" rtlCol="0">
            <a:spAutoFit/>
          </a:bodyPr>
          <a:lstStyle/>
          <a:p>
            <a:r>
              <a:rPr lang="en-US" sz="1400" dirty="0">
                <a:solidFill>
                  <a:schemeClr val="bg1"/>
                </a:solidFill>
              </a:rPr>
              <a:t>Green Normals</a:t>
            </a:r>
          </a:p>
        </p:txBody>
      </p:sp>
      <p:pic>
        <p:nvPicPr>
          <p:cNvPr id="614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24733" y="3431150"/>
            <a:ext cx="1728767" cy="1728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7613742" y="4793560"/>
            <a:ext cx="1350746" cy="307777"/>
          </a:xfrm>
          <a:prstGeom prst="rect">
            <a:avLst/>
          </a:prstGeom>
          <a:noFill/>
        </p:spPr>
        <p:txBody>
          <a:bodyPr wrap="square" rtlCol="0">
            <a:spAutoFit/>
          </a:bodyPr>
          <a:lstStyle/>
          <a:p>
            <a:r>
              <a:rPr lang="en-US" sz="1400" dirty="0">
                <a:solidFill>
                  <a:schemeClr val="bg1"/>
                </a:solidFill>
              </a:rPr>
              <a:t>Blue Normals</a:t>
            </a:r>
          </a:p>
        </p:txBody>
      </p:sp>
      <p:pic>
        <p:nvPicPr>
          <p:cNvPr id="6151"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90123" y="-1"/>
            <a:ext cx="1753878" cy="1753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528" y="38291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0528" y="1895078"/>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3573" y="342770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7524966" y="1415931"/>
            <a:ext cx="1528298" cy="307777"/>
          </a:xfrm>
          <a:prstGeom prst="rect">
            <a:avLst/>
          </a:prstGeom>
          <a:noFill/>
        </p:spPr>
        <p:txBody>
          <a:bodyPr wrap="square" rtlCol="0">
            <a:spAutoFit/>
          </a:bodyPr>
          <a:lstStyle/>
          <a:p>
            <a:r>
              <a:rPr lang="en-US" sz="1400" dirty="0">
                <a:solidFill>
                  <a:schemeClr val="bg1"/>
                </a:solidFill>
              </a:rPr>
              <a:t>Specular Albedo</a:t>
            </a:r>
          </a:p>
        </p:txBody>
      </p:sp>
      <p:pic>
        <p:nvPicPr>
          <p:cNvPr id="3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 y="0"/>
            <a:ext cx="36480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127238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987824" y="4410298"/>
            <a:ext cx="1440160" cy="369332"/>
          </a:xfrm>
          <a:prstGeom prst="rect">
            <a:avLst/>
          </a:prstGeom>
          <a:noFill/>
        </p:spPr>
        <p:txBody>
          <a:bodyPr wrap="square" rtlCol="0">
            <a:spAutoFit/>
          </a:bodyPr>
          <a:lstStyle/>
          <a:p>
            <a:r>
              <a:rPr lang="en-US" dirty="0"/>
              <a:t>stretch</a:t>
            </a:r>
          </a:p>
        </p:txBody>
      </p:sp>
      <p:sp>
        <p:nvSpPr>
          <p:cNvPr id="10" name="TextBox 9"/>
          <p:cNvSpPr txBox="1"/>
          <p:nvPr/>
        </p:nvSpPr>
        <p:spPr>
          <a:xfrm>
            <a:off x="1262863" y="4432876"/>
            <a:ext cx="1656184" cy="646331"/>
          </a:xfrm>
          <a:prstGeom prst="rect">
            <a:avLst/>
          </a:prstGeom>
          <a:noFill/>
        </p:spPr>
        <p:txBody>
          <a:bodyPr wrap="square" rtlCol="0">
            <a:spAutoFit/>
          </a:bodyPr>
          <a:lstStyle/>
          <a:p>
            <a:r>
              <a:rPr lang="en-US" dirty="0"/>
              <a:t>(30) 4M point mesh scans</a:t>
            </a:r>
          </a:p>
        </p:txBody>
      </p:sp>
      <p:sp>
        <p:nvSpPr>
          <p:cNvPr id="11" name="TextBox 10"/>
          <p:cNvSpPr txBox="1"/>
          <p:nvPr/>
        </p:nvSpPr>
        <p:spPr>
          <a:xfrm>
            <a:off x="4876534" y="3106420"/>
            <a:ext cx="1656184" cy="369332"/>
          </a:xfrm>
          <a:prstGeom prst="rect">
            <a:avLst/>
          </a:prstGeom>
          <a:noFill/>
        </p:spPr>
        <p:txBody>
          <a:bodyPr wrap="square" rtlCol="0">
            <a:spAutoFit/>
          </a:bodyPr>
          <a:lstStyle/>
          <a:p>
            <a:r>
              <a:rPr lang="en-US" dirty="0"/>
              <a:t>Diffuse albedo</a:t>
            </a:r>
          </a:p>
        </p:txBody>
      </p:sp>
      <p:sp>
        <p:nvSpPr>
          <p:cNvPr id="28" name="TextBox 27"/>
          <p:cNvSpPr txBox="1"/>
          <p:nvPr/>
        </p:nvSpPr>
        <p:spPr>
          <a:xfrm>
            <a:off x="7524966" y="1415931"/>
            <a:ext cx="1528298" cy="307777"/>
          </a:xfrm>
          <a:prstGeom prst="rect">
            <a:avLst/>
          </a:prstGeom>
          <a:noFill/>
        </p:spPr>
        <p:txBody>
          <a:bodyPr wrap="square" rtlCol="0">
            <a:spAutoFit/>
          </a:bodyPr>
          <a:lstStyle/>
          <a:p>
            <a:r>
              <a:rPr lang="en-US" sz="1400" dirty="0"/>
              <a:t>Specular Albedo</a:t>
            </a:r>
          </a:p>
        </p:txBody>
      </p:sp>
      <p:pic>
        <p:nvPicPr>
          <p:cNvPr id="3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36480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452" y="-35818"/>
            <a:ext cx="6852351" cy="5889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descr="F:\P\SCRND\Internal\Capture\ICT\PresentationShots\AriHighRes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528" y="1"/>
            <a:ext cx="4542966" cy="51548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2" y="152400"/>
            <a:ext cx="36480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5004048" y="329992"/>
            <a:ext cx="3225552" cy="1957978"/>
            <a:chOff x="914400" y="285750"/>
            <a:chExt cx="7315201" cy="4114800"/>
          </a:xfrm>
        </p:grpSpPr>
        <p:pic>
          <p:nvPicPr>
            <p:cNvPr id="14" name="Picture 2" descr="C:\Users\fyffe\Desktop\Crop03_reli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400" y="285750"/>
              <a:ext cx="7315201" cy="4114800"/>
            </a:xfrm>
            <a:prstGeom prst="rect">
              <a:avLst/>
            </a:prstGeom>
            <a:noFill/>
            <a:ln w="25400">
              <a:solidFill>
                <a:schemeClr val="tx1">
                  <a:lumMod val="50000"/>
                </a:schemeClr>
              </a:solidFill>
            </a:ln>
            <a:extLst>
              <a:ext uri="{909E8E84-426E-40DD-AFC4-6F175D3DCCD1}">
                <a14:hiddenFill xmlns:a14="http://schemas.microsoft.com/office/drawing/2010/main">
                  <a:solidFill>
                    <a:srgbClr val="FFFFFF"/>
                  </a:solidFill>
                </a14:hiddenFill>
              </a:ext>
            </a:extLst>
          </p:spPr>
        </p:pic>
        <p:pic>
          <p:nvPicPr>
            <p:cNvPr id="15"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5000" y="514350"/>
              <a:ext cx="2310444" cy="3657600"/>
            </a:xfrm>
            <a:prstGeom prst="rect">
              <a:avLst/>
            </a:prstGeom>
            <a:noFill/>
            <a:ln w="25400">
              <a:solidFill>
                <a:schemeClr val="tx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8556" y="514350"/>
              <a:ext cx="2310444" cy="3657600"/>
            </a:xfrm>
            <a:prstGeom prst="rect">
              <a:avLst/>
            </a:prstGeom>
            <a:noFill/>
            <a:ln w="25400">
              <a:solidFill>
                <a:schemeClr val="tx1">
                  <a:lumMod val="50000"/>
                </a:schemeClr>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69544051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mationTrack.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6" y="-1558"/>
            <a:ext cx="9144000" cy="5143500"/>
          </a:xfrm>
          <a:prstGeom prst="rect">
            <a:avLst/>
          </a:prstGeom>
        </p:spPr>
      </p:pic>
      <p:pic>
        <p:nvPicPr>
          <p:cNvPr id="7"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0"/>
            <a:ext cx="36480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1213" y="3723878"/>
            <a:ext cx="5040560" cy="1754326"/>
          </a:xfrm>
          <a:prstGeom prst="rect">
            <a:avLst/>
          </a:prstGeom>
        </p:spPr>
        <p:txBody>
          <a:bodyPr wrap="square">
            <a:spAutoFit/>
          </a:bodyPr>
          <a:lstStyle/>
          <a:p>
            <a:r>
              <a:rPr lang="en-US" dirty="0">
                <a:solidFill>
                  <a:schemeClr val="bg1"/>
                </a:solidFill>
              </a:rPr>
              <a:t>Driving High-Resolution Facial Blendshapes with Video Performance Capture, Siggraph 2013 Talk</a:t>
            </a:r>
          </a:p>
          <a:p>
            <a:endParaRPr lang="en-US" dirty="0">
              <a:solidFill>
                <a:schemeClr val="bg1"/>
              </a:solidFill>
            </a:endParaRPr>
          </a:p>
          <a:p>
            <a:r>
              <a:rPr lang="en-US" dirty="0">
                <a:solidFill>
                  <a:schemeClr val="bg1"/>
                </a:solidFill>
              </a:rPr>
              <a:t>Graham Fyffe, Andrew Jones, Oleg Alexander, Ryosuke Ichikari, Paul Debevec</a:t>
            </a:r>
          </a:p>
          <a:p>
            <a:endParaRPr lang="en-US" dirty="0">
              <a:solidFill>
                <a:schemeClr val="bg1"/>
              </a:solidFill>
            </a:endParaRPr>
          </a:p>
        </p:txBody>
      </p:sp>
    </p:spTree>
    <p:extLst>
      <p:ext uri="{BB962C8B-B14F-4D97-AF65-F5344CB8AC3E}">
        <p14:creationId xmlns:p14="http://schemas.microsoft.com/office/powerpoint/2010/main" val="306456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36480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186" y="411510"/>
            <a:ext cx="4270814" cy="228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3186" y="2805563"/>
            <a:ext cx="4270814" cy="2339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41213" y="4334782"/>
            <a:ext cx="5040560" cy="646331"/>
          </a:xfrm>
          <a:prstGeom prst="rect">
            <a:avLst/>
          </a:prstGeom>
        </p:spPr>
        <p:txBody>
          <a:bodyPr wrap="square">
            <a:spAutoFit/>
          </a:bodyPr>
          <a:lstStyle/>
          <a:p>
            <a:r>
              <a:rPr lang="en-US" dirty="0"/>
              <a:t>Driving High-Resolution Facial Blendshapes with Video Performance Capture, Graham Fyffe et al.</a:t>
            </a:r>
          </a:p>
        </p:txBody>
      </p:sp>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530711"/>
            <a:ext cx="2215581"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547117"/>
            <a:ext cx="22225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788" y="2427734"/>
            <a:ext cx="224230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3768" y="2427734"/>
            <a:ext cx="2230038"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9498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1069627"/>
          </a:xfrm>
        </p:spPr>
        <p:txBody>
          <a:bodyPr>
            <a:normAutofit fontScale="90000"/>
          </a:bodyPr>
          <a:lstStyle/>
          <a:p>
            <a:r>
              <a:rPr lang="en-US" noProof="0" dirty="0"/>
              <a:t>Fitting Deformation and Animation to Game Rig</a:t>
            </a:r>
          </a:p>
        </p:txBody>
      </p:sp>
      <p:sp>
        <p:nvSpPr>
          <p:cNvPr id="3" name="Content Placeholder 2"/>
          <p:cNvSpPr>
            <a:spLocks noGrp="1"/>
          </p:cNvSpPr>
          <p:nvPr>
            <p:ph idx="1"/>
          </p:nvPr>
        </p:nvSpPr>
        <p:spPr>
          <a:xfrm>
            <a:off x="457200" y="1635646"/>
            <a:ext cx="8229600" cy="2958977"/>
          </a:xfrm>
        </p:spPr>
        <p:txBody>
          <a:bodyPr>
            <a:normAutofit fontScale="92500" lnSpcReduction="20000"/>
          </a:bodyPr>
          <a:lstStyle/>
          <a:p>
            <a:pPr marL="514350" indent="-514350">
              <a:buFont typeface="+mj-lt"/>
              <a:buAutoNum type="arabicPeriod"/>
            </a:pPr>
            <a:r>
              <a:rPr lang="en-US" noProof="0" dirty="0"/>
              <a:t>Low Frequency Deformation: </a:t>
            </a:r>
          </a:p>
          <a:p>
            <a:pPr marL="400050" lvl="1" indent="0">
              <a:buNone/>
            </a:pPr>
            <a:r>
              <a:rPr lang="en-US" noProof="0" dirty="0"/>
              <a:t>Fitting Deformation to Bone Animation and Bone weights</a:t>
            </a:r>
          </a:p>
          <a:p>
            <a:pPr marL="514350" indent="-514350">
              <a:buFont typeface="+mj-lt"/>
              <a:buAutoNum type="arabicPeriod"/>
            </a:pPr>
            <a:endParaRPr lang="en-US" noProof="0" dirty="0"/>
          </a:p>
          <a:p>
            <a:pPr marL="514350" indent="-514350">
              <a:buFont typeface="+mj-lt"/>
              <a:buAutoNum type="arabicPeriod"/>
            </a:pPr>
            <a:r>
              <a:rPr lang="en-US" noProof="0" dirty="0"/>
              <a:t>High Frequency Deformation:</a:t>
            </a:r>
          </a:p>
          <a:p>
            <a:pPr marL="400050" lvl="1" indent="0">
              <a:buNone/>
            </a:pPr>
            <a:r>
              <a:rPr lang="en-US" noProof="0" dirty="0"/>
              <a:t> Extraction of Normals, Displacement and Diffuse Maps</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61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b="1" noProof="0" dirty="0"/>
              <a:t>Art</a:t>
            </a:r>
            <a:r>
              <a:rPr lang="en-US" noProof="0" dirty="0"/>
              <a:t> Surpassing </a:t>
            </a:r>
            <a:r>
              <a:rPr lang="en-US" b="1" noProof="0" dirty="0"/>
              <a:t>Tech</a:t>
            </a:r>
          </a:p>
        </p:txBody>
      </p:sp>
      <p:sp>
        <p:nvSpPr>
          <p:cNvPr id="3" name="2 Marcador de contenido"/>
          <p:cNvSpPr>
            <a:spLocks noGrp="1"/>
          </p:cNvSpPr>
          <p:nvPr>
            <p:ph idx="1"/>
          </p:nvPr>
        </p:nvSpPr>
        <p:spPr/>
        <p:txBody>
          <a:bodyPr>
            <a:normAutofit/>
          </a:bodyPr>
          <a:lstStyle/>
          <a:p>
            <a:r>
              <a:rPr lang="en-US" noProof="0" dirty="0"/>
              <a:t>Ultra Detailed Meshes +</a:t>
            </a:r>
          </a:p>
          <a:p>
            <a:r>
              <a:rPr lang="en-US" noProof="0" dirty="0"/>
              <a:t>Naive Technology =</a:t>
            </a:r>
          </a:p>
          <a:p>
            <a:r>
              <a:rPr lang="en-US" b="1" noProof="0" dirty="0"/>
              <a:t>Uncanny Valley</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48200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mationPlo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13" name="TextBox 12"/>
          <p:cNvSpPr txBox="1"/>
          <p:nvPr/>
        </p:nvSpPr>
        <p:spPr>
          <a:xfrm>
            <a:off x="1547664" y="4051652"/>
            <a:ext cx="2448272" cy="369332"/>
          </a:xfrm>
          <a:prstGeom prst="rect">
            <a:avLst/>
          </a:prstGeom>
          <a:noFill/>
        </p:spPr>
        <p:txBody>
          <a:bodyPr wrap="square" rtlCol="0">
            <a:spAutoFit/>
          </a:bodyPr>
          <a:lstStyle/>
          <a:p>
            <a:r>
              <a:rPr lang="en-US" dirty="0">
                <a:solidFill>
                  <a:schemeClr val="bg1"/>
                </a:solidFill>
              </a:rPr>
              <a:t>30K point tracked mesh</a:t>
            </a:r>
          </a:p>
        </p:txBody>
      </p:sp>
      <p:sp>
        <p:nvSpPr>
          <p:cNvPr id="9" name="TextBox 8"/>
          <p:cNvSpPr txBox="1"/>
          <p:nvPr/>
        </p:nvSpPr>
        <p:spPr>
          <a:xfrm>
            <a:off x="5508104" y="4051652"/>
            <a:ext cx="2304256" cy="369332"/>
          </a:xfrm>
          <a:prstGeom prst="rect">
            <a:avLst/>
          </a:prstGeom>
          <a:noFill/>
        </p:spPr>
        <p:txBody>
          <a:bodyPr wrap="square" rtlCol="0">
            <a:spAutoFit/>
          </a:bodyPr>
          <a:lstStyle/>
          <a:p>
            <a:r>
              <a:rPr lang="en-US" dirty="0">
                <a:solidFill>
                  <a:schemeClr val="bg1"/>
                </a:solidFill>
              </a:rPr>
              <a:t>1K point game mesh</a:t>
            </a:r>
          </a:p>
        </p:txBody>
      </p:sp>
      <p:pic>
        <p:nvPicPr>
          <p:cNvPr id="1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4761868"/>
            <a:ext cx="1640160" cy="35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181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1069627"/>
          </a:xfrm>
        </p:spPr>
        <p:txBody>
          <a:bodyPr>
            <a:normAutofit fontScale="90000"/>
          </a:bodyPr>
          <a:lstStyle/>
          <a:p>
            <a:r>
              <a:rPr lang="en-US" noProof="0" dirty="0"/>
              <a:t>Animation Compression</a:t>
            </a:r>
            <a:br>
              <a:rPr lang="en-US" noProof="0" dirty="0"/>
            </a:br>
            <a:r>
              <a:rPr lang="en-US" noProof="0" dirty="0"/>
              <a:t>1. Fitting Deformation to Bones</a:t>
            </a:r>
          </a:p>
        </p:txBody>
      </p:sp>
      <p:sp>
        <p:nvSpPr>
          <p:cNvPr id="3" name="Content Placeholder 2"/>
          <p:cNvSpPr>
            <a:spLocks noGrp="1"/>
          </p:cNvSpPr>
          <p:nvPr>
            <p:ph idx="1"/>
          </p:nvPr>
        </p:nvSpPr>
        <p:spPr>
          <a:xfrm>
            <a:off x="457200" y="1635646"/>
            <a:ext cx="8229600" cy="2958977"/>
          </a:xfrm>
        </p:spPr>
        <p:txBody>
          <a:bodyPr>
            <a:normAutofit fontScale="77500" lnSpcReduction="20000"/>
          </a:bodyPr>
          <a:lstStyle/>
          <a:p>
            <a:pPr marL="0" indent="0">
              <a:buNone/>
            </a:pPr>
            <a:r>
              <a:rPr lang="en-US" noProof="0" dirty="0"/>
              <a:t>Given a reference deformation or vertex array stream,  we want to represent it with standard skinning deformer at a lower resolution mesh.</a:t>
            </a:r>
          </a:p>
          <a:p>
            <a:pPr marL="0" indent="0">
              <a:buNone/>
            </a:pPr>
            <a:r>
              <a:rPr lang="en-US" noProof="0" dirty="0"/>
              <a:t>	a. Transfer animation to a game resolution mesh</a:t>
            </a:r>
          </a:p>
          <a:p>
            <a:pPr marL="0" indent="0">
              <a:buNone/>
            </a:pPr>
            <a:r>
              <a:rPr lang="en-US" noProof="0" dirty="0"/>
              <a:t>	b. Optimize Skinning Weights</a:t>
            </a:r>
          </a:p>
          <a:p>
            <a:pPr marL="0" indent="0">
              <a:buNone/>
            </a:pPr>
            <a:r>
              <a:rPr lang="en-US" noProof="0" dirty="0"/>
              <a:t>	c. Optimize Bone Animation </a:t>
            </a:r>
          </a:p>
          <a:p>
            <a:pPr marL="0" indent="0">
              <a:buNone/>
            </a:pPr>
            <a:r>
              <a:rPr lang="en-US" noProof="0" dirty="0"/>
              <a:t>Iterate( b, c )</a:t>
            </a:r>
          </a:p>
          <a:p>
            <a:pPr marL="0" indent="0">
              <a:buNone/>
            </a:pPr>
            <a:endParaRPr lang="en-US" noProof="0"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6663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Weight Optimization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200151"/>
                <a:ext cx="8229600" cy="3531839"/>
              </a:xfrm>
            </p:spPr>
            <p:txBody>
              <a:bodyPr>
                <a:normAutofit fontScale="32500" lnSpcReduction="20000"/>
              </a:bodyPr>
              <a:lstStyle/>
              <a:p>
                <a:r>
                  <a:rPr lang="en-US" sz="4500" noProof="0" dirty="0">
                    <a:solidFill>
                      <a:schemeClr val="tx1"/>
                    </a:solidFill>
                  </a:rPr>
                  <a:t>Given </a:t>
                </a:r>
              </a:p>
              <a:p>
                <a:pPr lvl="1"/>
                <a:r>
                  <a:rPr lang="en-US" sz="4500" noProof="0" dirty="0">
                    <a:solidFill>
                      <a:schemeClr val="tx1"/>
                    </a:solidFill>
                  </a:rPr>
                  <a:t>an initial bone animation which tracks the closest point on the high-resolution mesh and</a:t>
                </a:r>
              </a:p>
              <a:p>
                <a:pPr lvl="1"/>
                <a:r>
                  <a:rPr lang="en-US" sz="4500" noProof="0" dirty="0">
                    <a:solidFill>
                      <a:schemeClr val="tx1"/>
                    </a:solidFill>
                  </a:rPr>
                  <a:t>initial weights simply computed by distance from a larger set of bones (8) </a:t>
                </a:r>
              </a:p>
              <a:p>
                <a:pPr marL="0" indent="0">
                  <a:buNone/>
                </a:pPr>
                <a:endParaRPr lang="en-US" sz="4500" noProof="0" dirty="0">
                  <a:solidFill>
                    <a:schemeClr val="tx1"/>
                  </a:solidFill>
                </a:endParaRPr>
              </a:p>
              <a:p>
                <a:r>
                  <a:rPr lang="en-US" sz="4500" noProof="0" dirty="0">
                    <a:solidFill>
                      <a:schemeClr val="tx1"/>
                    </a:solidFill>
                  </a:rPr>
                  <a:t>For each vertex, we want to find the 4 bone weights to minimize the error. </a:t>
                </a:r>
              </a:p>
              <a:p>
                <a:endParaRPr lang="en-US" sz="4500" noProof="0" dirty="0">
                  <a:solidFill>
                    <a:schemeClr val="tx1"/>
                  </a:solidFill>
                </a:endParaRPr>
              </a:p>
              <a:p>
                <a:r>
                  <a:rPr lang="en-US" sz="4500" noProof="0" dirty="0">
                    <a:solidFill>
                      <a:schemeClr val="tx1"/>
                    </a:solidFill>
                  </a:rPr>
                  <a:t>We use NNLS (Non-negative Least Squares) to solve:</a:t>
                </a:r>
              </a:p>
              <a:p>
                <a:pPr marL="0" indent="0">
                  <a:buNone/>
                </a:pPr>
                <a:endParaRPr lang="en-US" sz="3000" noProof="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sz="4000" i="1" noProof="0">
                              <a:solidFill>
                                <a:schemeClr val="tx1"/>
                              </a:solidFill>
                              <a:latin typeface="Cambria Math" panose="02040503050406030204" pitchFamily="18" charset="0"/>
                            </a:rPr>
                          </m:ctrlPr>
                        </m:funcPr>
                        <m:fName>
                          <m:limLow>
                            <m:limLowPr>
                              <m:ctrlPr>
                                <a:rPr lang="en-US" sz="4000" i="1" noProof="0">
                                  <a:solidFill>
                                    <a:schemeClr val="tx1"/>
                                  </a:solidFill>
                                  <a:latin typeface="Cambria Math" panose="02040503050406030204" pitchFamily="18" charset="0"/>
                                </a:rPr>
                              </m:ctrlPr>
                            </m:limLowPr>
                            <m:e>
                              <m:r>
                                <m:rPr>
                                  <m:sty m:val="p"/>
                                </m:rPr>
                                <a:rPr lang="en-US" sz="4000" noProof="0">
                                  <a:solidFill>
                                    <a:schemeClr val="tx1"/>
                                  </a:solidFill>
                                  <a:latin typeface="Cambria Math"/>
                                </a:rPr>
                                <m:t>min</m:t>
                              </m:r>
                            </m:e>
                            <m:lim>
                              <m:r>
                                <a:rPr lang="en-US" sz="4000" i="1" noProof="0">
                                  <a:solidFill>
                                    <a:schemeClr val="tx1"/>
                                  </a:solidFill>
                                  <a:latin typeface="Cambria Math"/>
                                </a:rPr>
                                <m:t>𝜔</m:t>
                              </m:r>
                            </m:lim>
                          </m:limLow>
                        </m:fName>
                        <m:e>
                          <m:nary>
                            <m:naryPr>
                              <m:chr m:val="∑"/>
                              <m:limLoc m:val="undOvr"/>
                              <m:ctrlPr>
                                <a:rPr lang="en-US" sz="4000" i="1" noProof="0">
                                  <a:solidFill>
                                    <a:schemeClr val="tx1"/>
                                  </a:solidFill>
                                  <a:latin typeface="Cambria Math" panose="02040503050406030204" pitchFamily="18" charset="0"/>
                                </a:rPr>
                              </m:ctrlPr>
                            </m:naryPr>
                            <m:sub>
                              <m:r>
                                <a:rPr lang="en-US" sz="4000" i="1" noProof="0" smtClean="0">
                                  <a:solidFill>
                                    <a:schemeClr val="tx1"/>
                                  </a:solidFill>
                                  <a:latin typeface="Cambria Math"/>
                                </a:rPr>
                                <m:t>𝑐</m:t>
                              </m:r>
                              <m:r>
                                <a:rPr lang="en-US" sz="4000" i="1" noProof="0" smtClean="0">
                                  <a:solidFill>
                                    <a:schemeClr val="tx1"/>
                                  </a:solidFill>
                                  <a:latin typeface="Cambria Math"/>
                                </a:rPr>
                                <m:t>=0</m:t>
                              </m:r>
                            </m:sub>
                            <m:sup>
                              <m:r>
                                <a:rPr lang="en-US" sz="4000" i="1" noProof="0">
                                  <a:solidFill>
                                    <a:schemeClr val="tx1"/>
                                  </a:solidFill>
                                  <a:latin typeface="Cambria Math"/>
                                </a:rPr>
                                <m:t>2</m:t>
                              </m:r>
                            </m:sup>
                            <m:e>
                              <m:nary>
                                <m:naryPr>
                                  <m:chr m:val="∑"/>
                                  <m:limLoc m:val="undOvr"/>
                                  <m:ctrlPr>
                                    <a:rPr lang="en-US" sz="4000" i="1" noProof="0">
                                      <a:solidFill>
                                        <a:schemeClr val="tx1"/>
                                      </a:solidFill>
                                      <a:latin typeface="Cambria Math" panose="02040503050406030204" pitchFamily="18" charset="0"/>
                                    </a:rPr>
                                  </m:ctrlPr>
                                </m:naryPr>
                                <m:sub>
                                  <m:r>
                                    <a:rPr lang="en-US" sz="4000" i="1" noProof="0">
                                      <a:solidFill>
                                        <a:schemeClr val="tx1"/>
                                      </a:solidFill>
                                      <a:latin typeface="Cambria Math"/>
                                    </a:rPr>
                                    <m:t>𝑓</m:t>
                                  </m:r>
                                </m:sub>
                                <m:sup>
                                  <m:r>
                                    <a:rPr lang="en-US" sz="4000" i="1" noProof="0">
                                      <a:solidFill>
                                        <a:schemeClr val="tx1"/>
                                      </a:solidFill>
                                      <a:latin typeface="Cambria Math"/>
                                    </a:rPr>
                                    <m:t>𝑓𝑟𝑎𝑚𝑒𝑠</m:t>
                                  </m:r>
                                </m:sup>
                                <m:e>
                                  <m:nary>
                                    <m:naryPr>
                                      <m:chr m:val="∑"/>
                                      <m:limLoc m:val="undOvr"/>
                                      <m:ctrlPr>
                                        <a:rPr lang="en-US" sz="4000" i="1" noProof="0">
                                          <a:solidFill>
                                            <a:schemeClr val="tx1"/>
                                          </a:solidFill>
                                          <a:latin typeface="Cambria Math" panose="02040503050406030204" pitchFamily="18" charset="0"/>
                                        </a:rPr>
                                      </m:ctrlPr>
                                    </m:naryPr>
                                    <m:sub>
                                      <m:r>
                                        <a:rPr lang="en-US" sz="4000" i="1" noProof="0">
                                          <a:solidFill>
                                            <a:schemeClr val="tx1"/>
                                          </a:solidFill>
                                          <a:latin typeface="Cambria Math"/>
                                        </a:rPr>
                                        <m:t>𝑖</m:t>
                                      </m:r>
                                    </m:sub>
                                    <m:sup>
                                      <m:r>
                                        <a:rPr lang="en-US" sz="4000" i="1" noProof="0">
                                          <a:solidFill>
                                            <a:schemeClr val="tx1"/>
                                          </a:solidFill>
                                          <a:latin typeface="Cambria Math"/>
                                        </a:rPr>
                                        <m:t>𝑣𝑒𝑟𝑡𝑠</m:t>
                                      </m:r>
                                    </m:sup>
                                    <m:e>
                                      <m:sSup>
                                        <m:sSupPr>
                                          <m:ctrlPr>
                                            <a:rPr lang="en-US" sz="4000" i="1" noProof="0">
                                              <a:solidFill>
                                                <a:schemeClr val="tx1"/>
                                              </a:solidFill>
                                              <a:latin typeface="Cambria Math" panose="02040503050406030204" pitchFamily="18" charset="0"/>
                                            </a:rPr>
                                          </m:ctrlPr>
                                        </m:sSupPr>
                                        <m:e>
                                          <m:d>
                                            <m:dPr>
                                              <m:begChr m:val="|"/>
                                              <m:endChr m:val="|"/>
                                              <m:ctrlPr>
                                                <a:rPr lang="en-US" sz="4000" i="1" noProof="0">
                                                  <a:solidFill>
                                                    <a:schemeClr val="tx1"/>
                                                  </a:solidFill>
                                                  <a:latin typeface="Cambria Math" panose="02040503050406030204" pitchFamily="18" charset="0"/>
                                                </a:rPr>
                                              </m:ctrlPr>
                                            </m:dPr>
                                            <m:e>
                                              <m:d>
                                                <m:dPr>
                                                  <m:ctrlPr>
                                                    <a:rPr lang="en-US" sz="4000" i="1" noProof="0" smtClean="0">
                                                      <a:solidFill>
                                                        <a:schemeClr val="tx1"/>
                                                      </a:solidFill>
                                                      <a:latin typeface="Cambria Math" panose="02040503050406030204" pitchFamily="18" charset="0"/>
                                                    </a:rPr>
                                                  </m:ctrlPr>
                                                </m:dPr>
                                                <m:e>
                                                  <m:nary>
                                                    <m:naryPr>
                                                      <m:chr m:val="∑"/>
                                                      <m:limLoc m:val="undOvr"/>
                                                      <m:ctrlPr>
                                                        <a:rPr lang="en-US" sz="4000" i="1" noProof="0">
                                                          <a:solidFill>
                                                            <a:schemeClr val="tx1"/>
                                                          </a:solidFill>
                                                          <a:latin typeface="Cambria Math" panose="02040503050406030204" pitchFamily="18" charset="0"/>
                                                        </a:rPr>
                                                      </m:ctrlPr>
                                                    </m:naryPr>
                                                    <m:sub>
                                                      <m:r>
                                                        <a:rPr lang="en-US" sz="4000" i="1" noProof="0">
                                                          <a:solidFill>
                                                            <a:schemeClr val="tx1"/>
                                                          </a:solidFill>
                                                          <a:latin typeface="Cambria Math"/>
                                                        </a:rPr>
                                                        <m:t>𝑏</m:t>
                                                      </m:r>
                                                    </m:sub>
                                                    <m:sup>
                                                      <m:r>
                                                        <a:rPr lang="en-US" sz="4000" i="1" noProof="0">
                                                          <a:solidFill>
                                                            <a:schemeClr val="tx1"/>
                                                          </a:solidFill>
                                                          <a:latin typeface="Cambria Math"/>
                                                        </a:rPr>
                                                        <m:t>𝑤𝑒𝑖𝑔h𝑡𝑠</m:t>
                                                      </m:r>
                                                    </m:sup>
                                                    <m:e>
                                                      <m:sSub>
                                                        <m:sSubPr>
                                                          <m:ctrlPr>
                                                            <a:rPr lang="en-US" sz="4000" i="1" noProof="0">
                                                              <a:solidFill>
                                                                <a:schemeClr val="tx1"/>
                                                              </a:solidFill>
                                                              <a:latin typeface="Cambria Math" panose="02040503050406030204" pitchFamily="18" charset="0"/>
                                                            </a:rPr>
                                                          </m:ctrlPr>
                                                        </m:sSubPr>
                                                        <m:e>
                                                          <m:r>
                                                            <a:rPr lang="en-US" sz="4000" i="1" noProof="0">
                                                              <a:solidFill>
                                                                <a:schemeClr val="tx1"/>
                                                              </a:solidFill>
                                                              <a:latin typeface="Cambria Math"/>
                                                            </a:rPr>
                                                            <m:t>𝜔</m:t>
                                                          </m:r>
                                                        </m:e>
                                                        <m:sub>
                                                          <m:r>
                                                            <a:rPr lang="en-US" sz="4000" i="1" noProof="0">
                                                              <a:solidFill>
                                                                <a:schemeClr val="tx1"/>
                                                              </a:solidFill>
                                                              <a:latin typeface="Cambria Math"/>
                                                            </a:rPr>
                                                            <m:t>𝑖</m:t>
                                                          </m:r>
                                                          <m:r>
                                                            <a:rPr lang="en-US" sz="4000" i="1" noProof="0">
                                                              <a:solidFill>
                                                                <a:schemeClr val="tx1"/>
                                                              </a:solidFill>
                                                              <a:latin typeface="Cambria Math"/>
                                                            </a:rPr>
                                                            <m:t>,</m:t>
                                                          </m:r>
                                                          <m:r>
                                                            <a:rPr lang="en-US" sz="4000" i="1" noProof="0">
                                                              <a:solidFill>
                                                                <a:schemeClr val="tx1"/>
                                                              </a:solidFill>
                                                              <a:latin typeface="Cambria Math"/>
                                                            </a:rPr>
                                                            <m:t>𝑏</m:t>
                                                          </m:r>
                                                        </m:sub>
                                                      </m:sSub>
                                                      <m:r>
                                                        <a:rPr lang="en-US" sz="4000" i="1" noProof="0">
                                                          <a:solidFill>
                                                            <a:schemeClr val="tx1"/>
                                                          </a:solidFill>
                                                          <a:latin typeface="Cambria Math"/>
                                                        </a:rPr>
                                                        <m:t>∗</m:t>
                                                      </m:r>
                                                      <m:sSub>
                                                        <m:sSubPr>
                                                          <m:ctrlPr>
                                                            <a:rPr lang="en-US" sz="4000" i="1" noProof="0">
                                                              <a:solidFill>
                                                                <a:schemeClr val="tx1"/>
                                                              </a:solidFill>
                                                              <a:latin typeface="Cambria Math" panose="02040503050406030204" pitchFamily="18" charset="0"/>
                                                            </a:rPr>
                                                          </m:ctrlPr>
                                                        </m:sSubPr>
                                                        <m:e>
                                                          <m:r>
                                                            <a:rPr lang="en-US" sz="4000" i="1" noProof="0">
                                                              <a:solidFill>
                                                                <a:schemeClr val="tx1"/>
                                                              </a:solidFill>
                                                              <a:latin typeface="Cambria Math"/>
                                                            </a:rPr>
                                                            <m:t>𝐵</m:t>
                                                          </m:r>
                                                        </m:e>
                                                        <m:sub>
                                                          <m:r>
                                                            <a:rPr lang="en-US" sz="4000" i="1" noProof="0">
                                                              <a:solidFill>
                                                                <a:schemeClr val="tx1"/>
                                                              </a:solidFill>
                                                              <a:latin typeface="Cambria Math"/>
                                                            </a:rPr>
                                                            <m:t>𝑏</m:t>
                                                          </m:r>
                                                          <m:r>
                                                            <a:rPr lang="en-US" sz="4000" i="1" noProof="0">
                                                              <a:solidFill>
                                                                <a:schemeClr val="tx1"/>
                                                              </a:solidFill>
                                                              <a:latin typeface="Cambria Math"/>
                                                            </a:rPr>
                                                            <m:t>,</m:t>
                                                          </m:r>
                                                          <m:r>
                                                            <a:rPr lang="en-US" sz="4000" i="1" noProof="0">
                                                              <a:solidFill>
                                                                <a:schemeClr val="tx1"/>
                                                              </a:solidFill>
                                                              <a:latin typeface="Cambria Math"/>
                                                            </a:rPr>
                                                            <m:t>𝑓</m:t>
                                                          </m:r>
                                                        </m:sub>
                                                      </m:sSub>
                                                      <m:r>
                                                        <a:rPr lang="en-US" sz="4000" i="1" noProof="0">
                                                          <a:solidFill>
                                                            <a:schemeClr val="tx1"/>
                                                          </a:solidFill>
                                                          <a:latin typeface="Cambria Math"/>
                                                        </a:rPr>
                                                        <m:t>∗</m:t>
                                                      </m:r>
                                                      <m:sSub>
                                                        <m:sSubPr>
                                                          <m:ctrlPr>
                                                            <a:rPr lang="en-US" sz="4000" i="1" noProof="0">
                                                              <a:solidFill>
                                                                <a:schemeClr val="tx1"/>
                                                              </a:solidFill>
                                                              <a:latin typeface="Cambria Math" panose="02040503050406030204" pitchFamily="18" charset="0"/>
                                                            </a:rPr>
                                                          </m:ctrlPr>
                                                        </m:sSubPr>
                                                        <m:e>
                                                          <m:r>
                                                            <a:rPr lang="en-US" sz="4000" i="1" noProof="0">
                                                              <a:solidFill>
                                                                <a:schemeClr val="tx1"/>
                                                              </a:solidFill>
                                                              <a:latin typeface="Cambria Math"/>
                                                            </a:rPr>
                                                            <m:t>𝐿</m:t>
                                                          </m:r>
                                                        </m:e>
                                                        <m:sub>
                                                          <m:r>
                                                            <a:rPr lang="en-US" sz="4000" i="1" noProof="0">
                                                              <a:solidFill>
                                                                <a:schemeClr val="tx1"/>
                                                              </a:solidFill>
                                                              <a:latin typeface="Cambria Math"/>
                                                            </a:rPr>
                                                            <m:t>𝑖</m:t>
                                                          </m:r>
                                                          <m:r>
                                                            <a:rPr lang="en-US" sz="4000" i="1" noProof="0">
                                                              <a:solidFill>
                                                                <a:schemeClr val="tx1"/>
                                                              </a:solidFill>
                                                              <a:latin typeface="Cambria Math"/>
                                                            </a:rPr>
                                                            <m:t>,</m:t>
                                                          </m:r>
                                                          <m:r>
                                                            <a:rPr lang="en-US" sz="4000" i="1" noProof="0">
                                                              <a:solidFill>
                                                                <a:schemeClr val="tx1"/>
                                                              </a:solidFill>
                                                              <a:latin typeface="Cambria Math"/>
                                                            </a:rPr>
                                                            <m:t>𝑏</m:t>
                                                          </m:r>
                                                        </m:sub>
                                                      </m:sSub>
                                                    </m:e>
                                                  </m:nary>
                                                </m:e>
                                              </m:d>
                                              <m:d>
                                                <m:dPr>
                                                  <m:begChr m:val="["/>
                                                  <m:endChr m:val="]"/>
                                                  <m:ctrlPr>
                                                    <a:rPr lang="en-US" sz="4000" i="1" noProof="0" smtClean="0">
                                                      <a:solidFill>
                                                        <a:schemeClr val="tx1"/>
                                                      </a:solidFill>
                                                      <a:latin typeface="Cambria Math" panose="02040503050406030204" pitchFamily="18" charset="0"/>
                                                    </a:rPr>
                                                  </m:ctrlPr>
                                                </m:dPr>
                                                <m:e>
                                                  <m:r>
                                                    <a:rPr lang="en-US" sz="4000" b="0" i="1" noProof="0" smtClean="0">
                                                      <a:solidFill>
                                                        <a:schemeClr val="tx1"/>
                                                      </a:solidFill>
                                                      <a:latin typeface="Cambria Math"/>
                                                    </a:rPr>
                                                    <m:t>𝑐</m:t>
                                                  </m:r>
                                                </m:e>
                                              </m:d>
                                              <m:r>
                                                <a:rPr lang="en-US" sz="4000" i="1" noProof="0">
                                                  <a:solidFill>
                                                    <a:schemeClr val="tx1"/>
                                                  </a:solidFill>
                                                  <a:latin typeface="Cambria Math"/>
                                                </a:rPr>
                                                <m:t>−</m:t>
                                              </m:r>
                                              <m:sSub>
                                                <m:sSubPr>
                                                  <m:ctrlPr>
                                                    <a:rPr lang="en-US" sz="4000" i="1" noProof="0">
                                                      <a:solidFill>
                                                        <a:schemeClr val="tx1"/>
                                                      </a:solidFill>
                                                      <a:latin typeface="Cambria Math" panose="02040503050406030204" pitchFamily="18" charset="0"/>
                                                    </a:rPr>
                                                  </m:ctrlPr>
                                                </m:sSubPr>
                                                <m:e>
                                                  <m:r>
                                                    <a:rPr lang="en-US" sz="4000" i="1" noProof="0">
                                                      <a:solidFill>
                                                        <a:schemeClr val="tx1"/>
                                                      </a:solidFill>
                                                      <a:latin typeface="Cambria Math"/>
                                                    </a:rPr>
                                                    <m:t>𝐴</m:t>
                                                  </m:r>
                                                </m:e>
                                                <m:sub>
                                                  <m:r>
                                                    <a:rPr lang="en-US" sz="4000" i="1" noProof="0">
                                                      <a:solidFill>
                                                        <a:schemeClr val="tx1"/>
                                                      </a:solidFill>
                                                      <a:latin typeface="Cambria Math"/>
                                                    </a:rPr>
                                                    <m:t>𝑖</m:t>
                                                  </m:r>
                                                  <m:r>
                                                    <a:rPr lang="en-US" sz="4000" i="1" noProof="0">
                                                      <a:solidFill>
                                                        <a:schemeClr val="tx1"/>
                                                      </a:solidFill>
                                                      <a:latin typeface="Cambria Math"/>
                                                    </a:rPr>
                                                    <m:t>,</m:t>
                                                  </m:r>
                                                  <m:r>
                                                    <a:rPr lang="en-US" sz="4000" i="1" noProof="0">
                                                      <a:solidFill>
                                                        <a:schemeClr val="tx1"/>
                                                      </a:solidFill>
                                                      <a:latin typeface="Cambria Math"/>
                                                    </a:rPr>
                                                    <m:t>𝑓</m:t>
                                                  </m:r>
                                                </m:sub>
                                              </m:sSub>
                                              <m:d>
                                                <m:dPr>
                                                  <m:begChr m:val="["/>
                                                  <m:endChr m:val="]"/>
                                                  <m:ctrlPr>
                                                    <a:rPr lang="en-US" sz="4000" i="1" noProof="0" smtClean="0">
                                                      <a:solidFill>
                                                        <a:schemeClr val="tx1"/>
                                                      </a:solidFill>
                                                      <a:latin typeface="Cambria Math" panose="02040503050406030204" pitchFamily="18" charset="0"/>
                                                    </a:rPr>
                                                  </m:ctrlPr>
                                                </m:dPr>
                                                <m:e>
                                                  <m:r>
                                                    <a:rPr lang="en-US" sz="4000" b="0" i="1" noProof="0" smtClean="0">
                                                      <a:solidFill>
                                                        <a:schemeClr val="tx1"/>
                                                      </a:solidFill>
                                                      <a:latin typeface="Cambria Math"/>
                                                    </a:rPr>
                                                    <m:t>𝑐</m:t>
                                                  </m:r>
                                                </m:e>
                                              </m:d>
                                            </m:e>
                                          </m:d>
                                        </m:e>
                                        <m:sup>
                                          <m:r>
                                            <a:rPr lang="en-US" sz="4000" i="1" noProof="0">
                                              <a:solidFill>
                                                <a:schemeClr val="tx1"/>
                                              </a:solidFill>
                                              <a:latin typeface="Cambria Math"/>
                                            </a:rPr>
                                            <m:t>2</m:t>
                                          </m:r>
                                        </m:sup>
                                      </m:sSup>
                                    </m:e>
                                  </m:nary>
                                </m:e>
                              </m:nary>
                            </m:e>
                          </m:nary>
                        </m:e>
                      </m:func>
                    </m:oMath>
                  </m:oMathPara>
                </a14:m>
                <a:endParaRPr lang="en-US" sz="4000" noProof="0" dirty="0">
                  <a:solidFill>
                    <a:schemeClr val="tx1"/>
                  </a:solidFill>
                </a:endParaRPr>
              </a:p>
              <a:p>
                <a:pPr marL="0" indent="0">
                  <a:buNone/>
                </a:pPr>
                <a:r>
                  <a:rPr lang="en-US" noProof="0" dirty="0">
                    <a:solidFill>
                      <a:schemeClr val="tx1"/>
                    </a:solidFill>
                  </a:rPr>
                  <a:t>	 </a:t>
                </a:r>
                <a14:m>
                  <m:oMath xmlns:m="http://schemas.openxmlformats.org/officeDocument/2006/math">
                    <m:r>
                      <a:rPr lang="en-US" i="1" noProof="0">
                        <a:solidFill>
                          <a:schemeClr val="tx1"/>
                        </a:solidFill>
                        <a:latin typeface="Cambria Math"/>
                      </a:rPr>
                      <m:t>𝑐</m:t>
                    </m:r>
                    <m:r>
                      <a:rPr lang="en-US" i="1" noProof="0">
                        <a:solidFill>
                          <a:schemeClr val="tx1"/>
                        </a:solidFill>
                        <a:latin typeface="Cambria Math"/>
                      </a:rPr>
                      <m:t> </m:t>
                    </m:r>
                  </m:oMath>
                </a14:m>
                <a:r>
                  <a:rPr lang="en-US" noProof="0" dirty="0">
                    <a:solidFill>
                      <a:schemeClr val="tx1"/>
                    </a:solidFill>
                  </a:rPr>
                  <a:t>=[</a:t>
                </a:r>
                <a14:m>
                  <m:oMath xmlns:m="http://schemas.openxmlformats.org/officeDocument/2006/math">
                    <m:r>
                      <a:rPr lang="en-US" i="1" noProof="0">
                        <a:solidFill>
                          <a:schemeClr val="tx1"/>
                        </a:solidFill>
                        <a:latin typeface="Cambria Math"/>
                      </a:rPr>
                      <m:t>𝑥</m:t>
                    </m:r>
                    <m:r>
                      <a:rPr lang="en-US" i="1" noProof="0">
                        <a:solidFill>
                          <a:schemeClr val="tx1"/>
                        </a:solidFill>
                        <a:latin typeface="Cambria Math"/>
                      </a:rPr>
                      <m:t>,</m:t>
                    </m:r>
                    <m:r>
                      <a:rPr lang="en-US" i="1" noProof="0">
                        <a:solidFill>
                          <a:schemeClr val="tx1"/>
                        </a:solidFill>
                        <a:latin typeface="Cambria Math"/>
                      </a:rPr>
                      <m:t>𝑦</m:t>
                    </m:r>
                    <m:r>
                      <a:rPr lang="en-US" i="1" noProof="0">
                        <a:solidFill>
                          <a:schemeClr val="tx1"/>
                        </a:solidFill>
                        <a:latin typeface="Cambria Math"/>
                      </a:rPr>
                      <m:t>,</m:t>
                    </m:r>
                    <m:r>
                      <a:rPr lang="en-US" i="1" noProof="0">
                        <a:solidFill>
                          <a:schemeClr val="tx1"/>
                        </a:solidFill>
                        <a:latin typeface="Cambria Math"/>
                      </a:rPr>
                      <m:t>𝑧</m:t>
                    </m:r>
                  </m:oMath>
                </a14:m>
                <a:r>
                  <a:rPr lang="en-US" noProof="0" dirty="0">
                    <a:solidFill>
                      <a:schemeClr val="tx1"/>
                    </a:solidFill>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200151"/>
                <a:ext cx="8229600" cy="3531839"/>
              </a:xfrm>
              <a:blipFill>
                <a:blip r:embed="rId3"/>
                <a:stretch>
                  <a:fillRect l="-222" t="-1554"/>
                </a:stretch>
              </a:blipFill>
            </p:spPr>
            <p:txBody>
              <a:bodyPr/>
              <a:lstStyle/>
              <a:p>
                <a:r>
                  <a:rPr lang="zh-CN" altLang="en-US">
                    <a:noFill/>
                  </a:rPr>
                  <a:t> </a:t>
                </a:r>
              </a:p>
            </p:txBody>
          </p:sp>
        </mc:Fallback>
      </mc:AlternateContent>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78456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Weight Optimization</a:t>
            </a:r>
          </a:p>
        </p:txBody>
      </p:sp>
      <p:sp>
        <p:nvSpPr>
          <p:cNvPr id="3" name="Content Placeholder 2"/>
          <p:cNvSpPr>
            <a:spLocks noGrp="1"/>
          </p:cNvSpPr>
          <p:nvPr>
            <p:ph idx="1"/>
          </p:nvPr>
        </p:nvSpPr>
        <p:spPr/>
        <p:txBody>
          <a:bodyPr>
            <a:normAutofit fontScale="92500"/>
          </a:bodyPr>
          <a:lstStyle/>
          <a:p>
            <a:pPr marL="0" indent="0">
              <a:buNone/>
            </a:pPr>
            <a:r>
              <a:rPr lang="en-US" noProof="0" dirty="0"/>
              <a:t>Related work</a:t>
            </a:r>
          </a:p>
          <a:p>
            <a:pPr marL="0" indent="0">
              <a:buNone/>
            </a:pPr>
            <a:endParaRPr lang="en-US" noProof="0" dirty="0"/>
          </a:p>
          <a:p>
            <a:r>
              <a:rPr lang="en-US" sz="2200" i="1" noProof="0" dirty="0"/>
              <a:t>Softimage Face Robot 1.5 Game Export, 2006.</a:t>
            </a:r>
          </a:p>
          <a:p>
            <a:endParaRPr lang="en-US" sz="2200" i="1" noProof="0" dirty="0"/>
          </a:p>
          <a:p>
            <a:r>
              <a:rPr lang="en-US" sz="2200" i="1" noProof="0" dirty="0"/>
              <a:t>Poisson-based Weight Reduction of Animated Meshes, Landreneau &amp; Schaefer 2009.</a:t>
            </a:r>
          </a:p>
          <a:p>
            <a:endParaRPr lang="en-US" sz="2200" i="1" noProof="0" dirty="0"/>
          </a:p>
          <a:p>
            <a:r>
              <a:rPr lang="en-US" sz="2200" i="1" dirty="0"/>
              <a:t>Fast and Efficient Skinning of Animated Meshes, Kavan et al. 2010</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02283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Bone Animation Optimization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28" y="1059583"/>
            <a:ext cx="4676775"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067944" y="1304037"/>
            <a:ext cx="4618856" cy="3463032"/>
          </a:xfrm>
        </p:spPr>
        <p:txBody>
          <a:bodyPr>
            <a:normAutofit fontScale="55000" lnSpcReduction="20000"/>
          </a:bodyPr>
          <a:lstStyle/>
          <a:p>
            <a:pPr marL="0" indent="0">
              <a:buNone/>
            </a:pPr>
            <a:r>
              <a:rPr lang="en-US" noProof="0" dirty="0"/>
              <a:t>For each frame, for all bones, we want to find the best  transform such that the set of points weighed to the bone have the minimum mean squared distance to the reference animation.</a:t>
            </a:r>
          </a:p>
          <a:p>
            <a:pPr marL="0" indent="0">
              <a:buNone/>
            </a:pPr>
            <a:endParaRPr lang="en-US" noProof="0" dirty="0"/>
          </a:p>
          <a:p>
            <a:pPr marL="0" indent="0">
              <a:buNone/>
            </a:pPr>
            <a:r>
              <a:rPr lang="en-US" noProof="0" dirty="0"/>
              <a:t>For each bone, we compute the weighted 3D point registration, and we iterate a few times through all bones.</a:t>
            </a:r>
          </a:p>
          <a:p>
            <a:pPr marL="0" indent="0">
              <a:buNone/>
            </a:pPr>
            <a:endParaRPr lang="en-US" noProof="0" dirty="0"/>
          </a:p>
          <a:p>
            <a:pPr marL="0" indent="0">
              <a:buNone/>
            </a:pPr>
            <a:r>
              <a:rPr lang="en-US" noProof="0" dirty="0"/>
              <a:t>Reference: </a:t>
            </a:r>
            <a:r>
              <a:rPr lang="en-US" i="1" noProof="0" dirty="0"/>
              <a:t>Dual quaternion method, based on "Estimating 3-D location Parameters Using Dual Number Quaternions", Walker et al 1991</a:t>
            </a:r>
            <a:endParaRPr lang="en-US" noProof="0" dirty="0"/>
          </a:p>
        </p:txBody>
      </p:sp>
    </p:spTree>
    <p:extLst>
      <p:ext uri="{BB962C8B-B14F-4D97-AF65-F5344CB8AC3E}">
        <p14:creationId xmlns:p14="http://schemas.microsoft.com/office/powerpoint/2010/main" val="391911922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1501676"/>
          </a:xfrm>
        </p:spPr>
        <p:txBody>
          <a:bodyPr>
            <a:normAutofit fontScale="90000"/>
          </a:bodyPr>
          <a:lstStyle/>
          <a:p>
            <a:r>
              <a:rPr lang="en-US" noProof="0" dirty="0">
                <a:solidFill>
                  <a:schemeClr val="bg1"/>
                </a:solidFill>
              </a:rPr>
              <a:t>High Frequency Deformation</a:t>
            </a:r>
            <a:br>
              <a:rPr lang="en-US" noProof="0" dirty="0">
                <a:solidFill>
                  <a:schemeClr val="bg1"/>
                </a:solidFill>
              </a:rPr>
            </a:br>
            <a:r>
              <a:rPr lang="en-US" noProof="0" dirty="0">
                <a:solidFill>
                  <a:schemeClr val="bg1"/>
                </a:solidFill>
              </a:rPr>
              <a:t>Normal, Displacement &amp; Diffuse Maps</a:t>
            </a:r>
          </a:p>
        </p:txBody>
      </p:sp>
      <p:sp>
        <p:nvSpPr>
          <p:cNvPr id="3" name="Content Placeholder 2"/>
          <p:cNvSpPr>
            <a:spLocks noGrp="1"/>
          </p:cNvSpPr>
          <p:nvPr>
            <p:ph idx="1"/>
          </p:nvPr>
        </p:nvSpPr>
        <p:spPr>
          <a:xfrm>
            <a:off x="457200" y="1635646"/>
            <a:ext cx="8229600" cy="2958977"/>
          </a:xfrm>
        </p:spPr>
        <p:txBody>
          <a:bodyPr>
            <a:normAutofit fontScale="70000" lnSpcReduction="20000"/>
          </a:bodyPr>
          <a:lstStyle/>
          <a:p>
            <a:pPr marL="0" indent="0">
              <a:buNone/>
            </a:pPr>
            <a:r>
              <a:rPr lang="en-US" noProof="0" dirty="0">
                <a:solidFill>
                  <a:schemeClr val="bg1"/>
                </a:solidFill>
              </a:rPr>
              <a:t>Given a set of high resolution meshes and/or textures we need to represent their effect on deformation by blending as few maps as possible.</a:t>
            </a:r>
          </a:p>
          <a:p>
            <a:pPr marL="0" indent="0">
              <a:buNone/>
            </a:pPr>
            <a:endParaRPr lang="en-US" noProof="0" dirty="0">
              <a:solidFill>
                <a:schemeClr val="bg1"/>
              </a:solidFill>
            </a:endParaRPr>
          </a:p>
          <a:p>
            <a:pPr marL="0" indent="0">
              <a:buNone/>
            </a:pPr>
            <a:r>
              <a:rPr lang="en-US" noProof="0" dirty="0">
                <a:solidFill>
                  <a:schemeClr val="bg1"/>
                </a:solidFill>
              </a:rPr>
              <a:t>We use a standard game technique of computing vertex stress to blend the maps in realtime.</a:t>
            </a:r>
          </a:p>
          <a:p>
            <a:pPr marL="0" indent="0">
              <a:buNone/>
            </a:pPr>
            <a:endParaRPr lang="en-US" noProof="0" dirty="0">
              <a:solidFill>
                <a:schemeClr val="bg1"/>
              </a:solidFill>
            </a:endParaRPr>
          </a:p>
          <a:p>
            <a:pPr marL="0" indent="0">
              <a:buNone/>
            </a:pPr>
            <a:r>
              <a:rPr lang="en-US" noProof="0" dirty="0">
                <a:solidFill>
                  <a:schemeClr val="bg1"/>
                </a:solidFill>
              </a:rPr>
              <a:t>Our strategy is to use the same technique to create the maps as it will be later used to blend them.</a:t>
            </a:r>
          </a:p>
        </p:txBody>
      </p:sp>
      <p:pic>
        <p:nvPicPr>
          <p:cNvPr id="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nimationPlo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pic>
        <p:nvPicPr>
          <p:cNvPr id="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4761868"/>
            <a:ext cx="1640160" cy="35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84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4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1069627"/>
          </a:xfrm>
        </p:spPr>
        <p:txBody>
          <a:bodyPr>
            <a:normAutofit fontScale="90000"/>
          </a:bodyPr>
          <a:lstStyle/>
          <a:p>
            <a:r>
              <a:rPr lang="en-US" noProof="0" dirty="0"/>
              <a:t>High Frequency Extraction of Normal Displacement and Diffuse maps</a:t>
            </a:r>
          </a:p>
        </p:txBody>
      </p:sp>
      <p:sp>
        <p:nvSpPr>
          <p:cNvPr id="3" name="Content Placeholder 2"/>
          <p:cNvSpPr>
            <a:spLocks noGrp="1"/>
          </p:cNvSpPr>
          <p:nvPr>
            <p:ph idx="1"/>
          </p:nvPr>
        </p:nvSpPr>
        <p:spPr>
          <a:xfrm>
            <a:off x="457200" y="1635646"/>
            <a:ext cx="8229600" cy="2958977"/>
          </a:xfrm>
        </p:spPr>
        <p:txBody>
          <a:bodyPr>
            <a:normAutofit lnSpcReduction="10000"/>
          </a:bodyPr>
          <a:lstStyle/>
          <a:p>
            <a:pPr marL="0" indent="0">
              <a:buNone/>
            </a:pPr>
            <a:r>
              <a:rPr lang="en-US" noProof="0" dirty="0"/>
              <a:t>We need to find the minimum set of maps to closely match the high resolution.</a:t>
            </a:r>
          </a:p>
          <a:p>
            <a:pPr marL="0" indent="0">
              <a:buNone/>
            </a:pPr>
            <a:endParaRPr lang="en-US" noProof="0" dirty="0"/>
          </a:p>
          <a:p>
            <a:pPr marL="0" indent="0">
              <a:buNone/>
            </a:pPr>
            <a:r>
              <a:rPr lang="en-US" noProof="0" dirty="0"/>
              <a:t>Our strategy is to utilize the same technique to extract the maps that we will later use to blend them: vertex stress.</a:t>
            </a:r>
          </a:p>
          <a:p>
            <a:pPr marL="0" indent="0">
              <a:buNone/>
            </a:pPr>
            <a:endParaRPr lang="en-US" noProof="0"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47871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1069627"/>
          </a:xfrm>
        </p:spPr>
        <p:txBody>
          <a:bodyPr>
            <a:normAutofit/>
          </a:bodyPr>
          <a:lstStyle/>
          <a:p>
            <a:r>
              <a:rPr lang="en-US" noProof="0" dirty="0"/>
              <a:t>Vertex Stress Techniques</a:t>
            </a:r>
          </a:p>
        </p:txBody>
      </p:sp>
      <p:sp>
        <p:nvSpPr>
          <p:cNvPr id="3" name="Content Placeholder 2"/>
          <p:cNvSpPr>
            <a:spLocks noGrp="1"/>
          </p:cNvSpPr>
          <p:nvPr>
            <p:ph idx="1"/>
          </p:nvPr>
        </p:nvSpPr>
        <p:spPr>
          <a:xfrm>
            <a:off x="457200" y="1347615"/>
            <a:ext cx="8229600" cy="3456383"/>
          </a:xfrm>
        </p:spPr>
        <p:txBody>
          <a:bodyPr>
            <a:normAutofit fontScale="55000" lnSpcReduction="20000"/>
          </a:bodyPr>
          <a:lstStyle/>
          <a:p>
            <a:pPr marL="0" indent="0">
              <a:buNone/>
            </a:pPr>
            <a:r>
              <a:rPr lang="en-US" noProof="0" dirty="0"/>
              <a:t>Displacement</a:t>
            </a:r>
          </a:p>
          <a:p>
            <a:pPr marL="0" indent="0">
              <a:buNone/>
            </a:pPr>
            <a:endParaRPr lang="en-US" noProof="0" dirty="0"/>
          </a:p>
          <a:p>
            <a:pPr marL="0" indent="0">
              <a:buNone/>
            </a:pPr>
            <a:r>
              <a:rPr lang="en-US" noProof="0" dirty="0"/>
              <a:t>1D Stress, Strain:  normalized ratio of area/area at rest. </a:t>
            </a:r>
          </a:p>
          <a:p>
            <a:pPr marL="0" indent="0">
              <a:buNone/>
            </a:pPr>
            <a:endParaRPr lang="en-US" noProof="0" dirty="0"/>
          </a:p>
          <a:p>
            <a:pPr marL="0" indent="0">
              <a:buNone/>
            </a:pPr>
            <a:r>
              <a:rPr lang="en-US" noProof="0" dirty="0"/>
              <a:t>2D Stress, Strain projected on UV axes</a:t>
            </a:r>
          </a:p>
          <a:p>
            <a:pPr marL="0" indent="0">
              <a:buNone/>
            </a:pPr>
            <a:endParaRPr lang="en-US" noProof="0" dirty="0"/>
          </a:p>
          <a:p>
            <a:pPr marL="0" indent="0">
              <a:buNone/>
            </a:pPr>
            <a:r>
              <a:rPr lang="en-US" noProof="0" dirty="0"/>
              <a:t>5D Stress,  2d Strain and Displacement (</a:t>
            </a:r>
            <a:r>
              <a:rPr lang="en-US" i="1" noProof="0" dirty="0"/>
              <a:t>Wa Chun Ma  et al. 2008</a:t>
            </a:r>
            <a:r>
              <a:rPr lang="en-US" noProof="0" dirty="0"/>
              <a:t>)</a:t>
            </a:r>
          </a:p>
          <a:p>
            <a:pPr marL="0" indent="0">
              <a:buNone/>
            </a:pPr>
            <a:r>
              <a:rPr lang="en-US" noProof="0" dirty="0"/>
              <a:t>Taking PCA of 5D stress axes and projecting major 2 Axes on UV space can be used to determine axes of strain, deformation flow of a surface.</a:t>
            </a:r>
          </a:p>
          <a:p>
            <a:pPr marL="0" indent="0">
              <a:buNone/>
            </a:pPr>
            <a:endParaRPr lang="en-US" noProof="0" dirty="0"/>
          </a:p>
          <a:p>
            <a:pPr marL="0" indent="0">
              <a:buNone/>
            </a:pPr>
            <a:r>
              <a:rPr lang="en-US" noProof="0" dirty="0"/>
              <a:t>Strain can be computed by average edge length or using standard deviation of point neighborhood</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6" y="1059583"/>
            <a:ext cx="1781203" cy="20162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6878801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53" y="195487"/>
            <a:ext cx="1781203" cy="20162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8320" y="195487"/>
            <a:ext cx="1984471" cy="20162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9668" y="185936"/>
            <a:ext cx="1012887" cy="20257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28384" y="185936"/>
            <a:ext cx="1012888" cy="2025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4924" y="195487"/>
            <a:ext cx="1816445" cy="20162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3" name="Content Placeholder 2"/>
          <p:cNvSpPr>
            <a:spLocks noGrp="1"/>
          </p:cNvSpPr>
          <p:nvPr>
            <p:ph idx="1"/>
          </p:nvPr>
        </p:nvSpPr>
        <p:spPr>
          <a:xfrm>
            <a:off x="280642" y="2643758"/>
            <a:ext cx="7715199" cy="2088231"/>
          </a:xfrm>
        </p:spPr>
        <p:txBody>
          <a:bodyPr>
            <a:normAutofit fontScale="85000" lnSpcReduction="20000"/>
          </a:bodyPr>
          <a:lstStyle/>
          <a:p>
            <a:pPr marL="514350" indent="-514350">
              <a:buAutoNum type="arabicPeriod"/>
            </a:pPr>
            <a:r>
              <a:rPr lang="en-US" noProof="0" dirty="0"/>
              <a:t>Find stress for each vertex for each frame</a:t>
            </a:r>
          </a:p>
          <a:p>
            <a:pPr marL="514350" indent="-514350">
              <a:buAutoNum type="arabicPeriod"/>
            </a:pPr>
            <a:r>
              <a:rPr lang="en-US" noProof="0" dirty="0"/>
              <a:t>Find the frames of maximum stress for each bone region</a:t>
            </a:r>
          </a:p>
          <a:p>
            <a:pPr marL="514350" indent="-514350">
              <a:buAutoNum type="arabicPeriod"/>
            </a:pPr>
            <a:r>
              <a:rPr lang="en-US" noProof="0" dirty="0"/>
              <a:t>Compute maps using high resolution data</a:t>
            </a:r>
          </a:p>
          <a:p>
            <a:pPr marL="514350" indent="-514350">
              <a:buAutoNum type="arabicPeriod"/>
            </a:pPr>
            <a:r>
              <a:rPr lang="en-US" noProof="0" dirty="0"/>
              <a:t>Composite all maps weighed by skinning</a:t>
            </a:r>
          </a:p>
          <a:p>
            <a:pPr marL="0" indent="0">
              <a:buNone/>
            </a:pPr>
            <a:endParaRPr lang="en-US" noProof="0" dirty="0"/>
          </a:p>
          <a:p>
            <a:pPr marL="0" indent="0">
              <a:buNone/>
            </a:pPr>
            <a:endParaRPr lang="en-US" noProof="0" dirty="0"/>
          </a:p>
          <a:p>
            <a:pPr marL="0" indent="0">
              <a:buNone/>
            </a:pPr>
            <a:endParaRPr lang="en-US" noProof="0" dirty="0"/>
          </a:p>
        </p:txBody>
      </p:sp>
      <p:pic>
        <p:nvPicPr>
          <p:cNvPr id="9226"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851521" y="195487"/>
            <a:ext cx="1008113" cy="20162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40481" y="2711166"/>
            <a:ext cx="1010412" cy="2020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ight Arrow 16"/>
          <p:cNvSpPr/>
          <p:nvPr/>
        </p:nvSpPr>
        <p:spPr>
          <a:xfrm>
            <a:off x="7468604" y="3500611"/>
            <a:ext cx="648072" cy="429290"/>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71384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393179"/>
            <a:ext cx="2057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5224" y="393179"/>
            <a:ext cx="2057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2624" y="393179"/>
            <a:ext cx="2057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224436" y="4051660"/>
            <a:ext cx="1440160" cy="369332"/>
          </a:xfrm>
          <a:prstGeom prst="rect">
            <a:avLst/>
          </a:prstGeom>
          <a:noFill/>
        </p:spPr>
        <p:txBody>
          <a:bodyPr wrap="square" rtlCol="0">
            <a:spAutoFit/>
          </a:bodyPr>
          <a:lstStyle/>
          <a:p>
            <a:pPr algn="ctr"/>
            <a:r>
              <a:rPr lang="en-US" dirty="0">
                <a:solidFill>
                  <a:schemeClr val="bg1"/>
                </a:solidFill>
              </a:rPr>
              <a:t>rest</a:t>
            </a:r>
          </a:p>
        </p:txBody>
      </p:sp>
      <p:sp>
        <p:nvSpPr>
          <p:cNvPr id="13" name="TextBox 12"/>
          <p:cNvSpPr txBox="1"/>
          <p:nvPr/>
        </p:nvSpPr>
        <p:spPr>
          <a:xfrm>
            <a:off x="5281836" y="4051660"/>
            <a:ext cx="1440160" cy="369332"/>
          </a:xfrm>
          <a:prstGeom prst="rect">
            <a:avLst/>
          </a:prstGeom>
          <a:noFill/>
        </p:spPr>
        <p:txBody>
          <a:bodyPr wrap="square" rtlCol="0">
            <a:spAutoFit/>
          </a:bodyPr>
          <a:lstStyle/>
          <a:p>
            <a:pPr algn="ctr"/>
            <a:r>
              <a:rPr lang="en-US" dirty="0">
                <a:solidFill>
                  <a:schemeClr val="bg1"/>
                </a:solidFill>
              </a:rPr>
              <a:t>stretch</a:t>
            </a:r>
          </a:p>
        </p:txBody>
      </p:sp>
      <p:sp>
        <p:nvSpPr>
          <p:cNvPr id="14" name="TextBox 13"/>
          <p:cNvSpPr txBox="1"/>
          <p:nvPr/>
        </p:nvSpPr>
        <p:spPr>
          <a:xfrm>
            <a:off x="7339236" y="4051660"/>
            <a:ext cx="1440160" cy="369332"/>
          </a:xfrm>
          <a:prstGeom prst="rect">
            <a:avLst/>
          </a:prstGeom>
          <a:noFill/>
        </p:spPr>
        <p:txBody>
          <a:bodyPr wrap="square" rtlCol="0">
            <a:spAutoFit/>
          </a:bodyPr>
          <a:lstStyle/>
          <a:p>
            <a:pPr algn="ctr"/>
            <a:r>
              <a:rPr lang="en-US" dirty="0">
                <a:solidFill>
                  <a:schemeClr val="bg1"/>
                </a:solidFill>
              </a:rPr>
              <a:t>compress</a:t>
            </a:r>
          </a:p>
        </p:txBody>
      </p:sp>
      <p:pic>
        <p:nvPicPr>
          <p:cNvPr id="11"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5927" y="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6536" y="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15927" y="1707654"/>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5927" y="331470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6536" y="1707654"/>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6536" y="331470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1707654"/>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331470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ight Arrow 21"/>
          <p:cNvSpPr/>
          <p:nvPr/>
        </p:nvSpPr>
        <p:spPr>
          <a:xfrm>
            <a:off x="2680259" y="3071322"/>
            <a:ext cx="648072" cy="42929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240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Disclaimer</a:t>
            </a:r>
          </a:p>
        </p:txBody>
      </p:sp>
      <p:sp>
        <p:nvSpPr>
          <p:cNvPr id="3" name="2 Marcador de contenido"/>
          <p:cNvSpPr>
            <a:spLocks noGrp="1"/>
          </p:cNvSpPr>
          <p:nvPr>
            <p:ph idx="1"/>
          </p:nvPr>
        </p:nvSpPr>
        <p:spPr/>
        <p:txBody>
          <a:bodyPr>
            <a:normAutofit fontScale="77500" lnSpcReduction="20000"/>
          </a:bodyPr>
          <a:lstStyle/>
          <a:p>
            <a:r>
              <a:rPr lang="en-US" noProof="0" dirty="0"/>
              <a:t>Projectors don’t do justice to the details of our renderings</a:t>
            </a:r>
          </a:p>
          <a:p>
            <a:r>
              <a:rPr lang="en-US" dirty="0"/>
              <a:t>This </a:t>
            </a:r>
            <a:r>
              <a:rPr lang="en-US" noProof="0" dirty="0"/>
              <a:t>presentation reflects R&amp;D that ATVI is exploring</a:t>
            </a:r>
          </a:p>
          <a:p>
            <a:pPr lvl="0"/>
            <a:r>
              <a:rPr lang="en-US" noProof="0" dirty="0"/>
              <a:t>This content is for presentation purposes only and does not reflect actual design examples nor actual game assets</a:t>
            </a:r>
          </a:p>
          <a:p>
            <a:pPr lvl="0"/>
            <a:endParaRPr lang="en-US" dirty="0"/>
          </a:p>
          <a:p>
            <a:pPr lvl="0"/>
            <a:r>
              <a:rPr lang="en-US" dirty="0"/>
              <a:t>Full presentation with more details here:</a:t>
            </a:r>
          </a:p>
          <a:p>
            <a:pPr lvl="1"/>
            <a:r>
              <a:rPr lang="es-ES" dirty="0">
                <a:hlinkClick r:id="rId3"/>
              </a:rPr>
              <a:t>http://www.iryoku.com/stare-into-the-future</a:t>
            </a:r>
            <a:endParaRPr lang="en-US" dirty="0"/>
          </a:p>
          <a:p>
            <a:pPr lvl="0"/>
            <a:endParaRPr lang="en-US" noProof="0" dirty="0"/>
          </a:p>
          <a:p>
            <a:pPr lvl="0"/>
            <a:endParaRPr lang="en-US" noProof="0" dirty="0"/>
          </a:p>
        </p:txBody>
      </p:sp>
      <p:pic>
        <p:nvPicPr>
          <p:cNvPr id="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4299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noProof="0" dirty="0"/>
          </a:p>
        </p:txBody>
      </p:sp>
      <p:sp>
        <p:nvSpPr>
          <p:cNvPr id="3" name="2 Marcador de contenido"/>
          <p:cNvSpPr>
            <a:spLocks noGrp="1"/>
          </p:cNvSpPr>
          <p:nvPr>
            <p:ph idx="1"/>
          </p:nvPr>
        </p:nvSpPr>
        <p:spPr/>
        <p:txBody>
          <a:bodyPr/>
          <a:lstStyle/>
          <a:p>
            <a:endParaRPr lang="es-ES" dirty="0"/>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9143999" cy="514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7" name="3 CuadroTexto"/>
          <p:cNvSpPr txBox="1"/>
          <p:nvPr/>
        </p:nvSpPr>
        <p:spPr>
          <a:xfrm>
            <a:off x="12760" y="4582691"/>
            <a:ext cx="2831048" cy="584775"/>
          </a:xfrm>
          <a:prstGeom prst="rect">
            <a:avLst/>
          </a:prstGeom>
          <a:noFill/>
        </p:spPr>
        <p:txBody>
          <a:bodyPr wrap="square" rtlCol="0" anchor="ctr">
            <a:spAutoFit/>
          </a:bodyPr>
          <a:lstStyle/>
          <a:p>
            <a:r>
              <a:rPr lang="en-US" sz="3200" dirty="0">
                <a:solidFill>
                  <a:schemeClr val="bg1"/>
                </a:solidFill>
              </a:rPr>
              <a:t>Uncanny Valley</a:t>
            </a:r>
          </a:p>
        </p:txBody>
      </p:sp>
    </p:spTree>
    <p:extLst>
      <p:ext uri="{BB962C8B-B14F-4D97-AF65-F5344CB8AC3E}">
        <p14:creationId xmlns:p14="http://schemas.microsoft.com/office/powerpoint/2010/main" val="948324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3318" y="393179"/>
            <a:ext cx="2057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5918" y="393179"/>
            <a:ext cx="2057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4295" y="393179"/>
            <a:ext cx="2057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224436" y="4051660"/>
            <a:ext cx="1440160" cy="369332"/>
          </a:xfrm>
          <a:prstGeom prst="rect">
            <a:avLst/>
          </a:prstGeom>
          <a:noFill/>
        </p:spPr>
        <p:txBody>
          <a:bodyPr wrap="square" rtlCol="0">
            <a:spAutoFit/>
          </a:bodyPr>
          <a:lstStyle/>
          <a:p>
            <a:pPr algn="ctr"/>
            <a:r>
              <a:rPr lang="en-US" dirty="0"/>
              <a:t>rest</a:t>
            </a:r>
          </a:p>
        </p:txBody>
      </p:sp>
      <p:sp>
        <p:nvSpPr>
          <p:cNvPr id="19" name="TextBox 18"/>
          <p:cNvSpPr txBox="1"/>
          <p:nvPr/>
        </p:nvSpPr>
        <p:spPr>
          <a:xfrm>
            <a:off x="5281836" y="4051660"/>
            <a:ext cx="1440160" cy="369332"/>
          </a:xfrm>
          <a:prstGeom prst="rect">
            <a:avLst/>
          </a:prstGeom>
          <a:noFill/>
        </p:spPr>
        <p:txBody>
          <a:bodyPr wrap="square" rtlCol="0">
            <a:spAutoFit/>
          </a:bodyPr>
          <a:lstStyle/>
          <a:p>
            <a:pPr algn="ctr"/>
            <a:r>
              <a:rPr lang="en-US" dirty="0"/>
              <a:t>stretch</a:t>
            </a:r>
          </a:p>
        </p:txBody>
      </p:sp>
      <p:sp>
        <p:nvSpPr>
          <p:cNvPr id="20" name="TextBox 19"/>
          <p:cNvSpPr txBox="1"/>
          <p:nvPr/>
        </p:nvSpPr>
        <p:spPr>
          <a:xfrm>
            <a:off x="7339236" y="4051660"/>
            <a:ext cx="1440160" cy="369332"/>
          </a:xfrm>
          <a:prstGeom prst="rect">
            <a:avLst/>
          </a:prstGeom>
          <a:noFill/>
        </p:spPr>
        <p:txBody>
          <a:bodyPr wrap="square" rtlCol="0">
            <a:spAutoFit/>
          </a:bodyPr>
          <a:lstStyle/>
          <a:p>
            <a:pPr algn="ctr"/>
            <a:r>
              <a:rPr lang="en-US" dirty="0"/>
              <a:t>compress</a:t>
            </a:r>
          </a:p>
        </p:txBody>
      </p:sp>
      <p:pic>
        <p:nvPicPr>
          <p:cNvPr id="21"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5927" y="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6536" y="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15927" y="1707654"/>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5927" y="331470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6536" y="1707654"/>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6536" y="331470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1707654"/>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3314700"/>
            <a:ext cx="12192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ight Arrow 15"/>
          <p:cNvSpPr/>
          <p:nvPr/>
        </p:nvSpPr>
        <p:spPr>
          <a:xfrm>
            <a:off x="2680259" y="3071322"/>
            <a:ext cx="648072" cy="42929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61692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3272" y="4108020"/>
            <a:ext cx="1033272" cy="10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08204"/>
            <a:ext cx="1033272" cy="10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074748"/>
            <a:ext cx="1033272" cy="10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3272" y="1005827"/>
            <a:ext cx="1033272" cy="10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041476"/>
            <a:ext cx="1033272" cy="10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4108020"/>
            <a:ext cx="1033272" cy="10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3272" y="3074748"/>
            <a:ext cx="1033272" cy="10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3272" y="2041476"/>
            <a:ext cx="1033272" cy="103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86600" y="393179"/>
            <a:ext cx="2057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9200" y="393179"/>
            <a:ext cx="2057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71800" y="393179"/>
            <a:ext cx="2057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3589040" y="3507854"/>
            <a:ext cx="1440160" cy="369332"/>
          </a:xfrm>
          <a:prstGeom prst="rect">
            <a:avLst/>
          </a:prstGeom>
          <a:noFill/>
        </p:spPr>
        <p:txBody>
          <a:bodyPr wrap="square" rtlCol="0">
            <a:spAutoFit/>
          </a:bodyPr>
          <a:lstStyle/>
          <a:p>
            <a:r>
              <a:rPr lang="en-US" dirty="0"/>
              <a:t>rest</a:t>
            </a:r>
          </a:p>
        </p:txBody>
      </p:sp>
      <p:sp>
        <p:nvSpPr>
          <p:cNvPr id="22" name="TextBox 21"/>
          <p:cNvSpPr txBox="1"/>
          <p:nvPr/>
        </p:nvSpPr>
        <p:spPr>
          <a:xfrm>
            <a:off x="5639197" y="3507854"/>
            <a:ext cx="1440160" cy="369332"/>
          </a:xfrm>
          <a:prstGeom prst="rect">
            <a:avLst/>
          </a:prstGeom>
          <a:noFill/>
        </p:spPr>
        <p:txBody>
          <a:bodyPr wrap="square" rtlCol="0">
            <a:spAutoFit/>
          </a:bodyPr>
          <a:lstStyle/>
          <a:p>
            <a:r>
              <a:rPr lang="en-US" dirty="0"/>
              <a:t>stretch</a:t>
            </a:r>
          </a:p>
        </p:txBody>
      </p:sp>
      <p:sp>
        <p:nvSpPr>
          <p:cNvPr id="23" name="TextBox 22"/>
          <p:cNvSpPr txBox="1"/>
          <p:nvPr/>
        </p:nvSpPr>
        <p:spPr>
          <a:xfrm>
            <a:off x="7647461" y="3507854"/>
            <a:ext cx="1440160" cy="369332"/>
          </a:xfrm>
          <a:prstGeom prst="rect">
            <a:avLst/>
          </a:prstGeom>
          <a:noFill/>
        </p:spPr>
        <p:txBody>
          <a:bodyPr wrap="square" rtlCol="0">
            <a:spAutoFit/>
          </a:bodyPr>
          <a:lstStyle/>
          <a:p>
            <a:r>
              <a:rPr lang="en-US" dirty="0"/>
              <a:t>compress</a:t>
            </a:r>
          </a:p>
        </p:txBody>
      </p:sp>
      <p:sp>
        <p:nvSpPr>
          <p:cNvPr id="13" name="TextBox 12"/>
          <p:cNvSpPr txBox="1"/>
          <p:nvPr/>
        </p:nvSpPr>
        <p:spPr>
          <a:xfrm>
            <a:off x="0" y="4220170"/>
            <a:ext cx="2273796" cy="923330"/>
          </a:xfrm>
          <a:prstGeom prst="rect">
            <a:avLst/>
          </a:prstGeom>
          <a:noFill/>
        </p:spPr>
        <p:txBody>
          <a:bodyPr wrap="square" rtlCol="0">
            <a:spAutoFit/>
          </a:bodyPr>
          <a:lstStyle/>
          <a:p>
            <a:r>
              <a:rPr lang="en-US" dirty="0">
                <a:solidFill>
                  <a:schemeClr val="bg1"/>
                </a:solidFill>
              </a:rPr>
              <a:t>Diffuse albedo corresponding to each scan</a:t>
            </a:r>
          </a:p>
        </p:txBody>
      </p:sp>
      <p:sp>
        <p:nvSpPr>
          <p:cNvPr id="27" name="Right Arrow 26"/>
          <p:cNvSpPr/>
          <p:nvPr/>
        </p:nvSpPr>
        <p:spPr>
          <a:xfrm>
            <a:off x="2680259" y="3071322"/>
            <a:ext cx="648072" cy="42929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3530" y="-23217"/>
            <a:ext cx="1118455" cy="126603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 name="Picture 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39676" y="0"/>
            <a:ext cx="1140585" cy="126603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1" name="Picture 3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008182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4594964"/>
            <a:ext cx="1640160" cy="35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StressCompare3.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pic>
        <p:nvPicPr>
          <p:cNvPr id="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4761868"/>
            <a:ext cx="1640160" cy="35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414320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5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9 Título"/>
          <p:cNvSpPr>
            <a:spLocks noGrp="1"/>
          </p:cNvSpPr>
          <p:nvPr>
            <p:ph type="title"/>
          </p:nvPr>
        </p:nvSpPr>
        <p:spPr/>
        <p:txBody>
          <a:bodyPr/>
          <a:lstStyle/>
          <a:p>
            <a:r>
              <a:rPr lang="en-US" noProof="0" dirty="0"/>
              <a:t>Thanks for your attention!</a:t>
            </a:r>
          </a:p>
        </p:txBody>
      </p:sp>
      <p:sp>
        <p:nvSpPr>
          <p:cNvPr id="3" name="Content Placeholder 2"/>
          <p:cNvSpPr>
            <a:spLocks noGrp="1"/>
          </p:cNvSpPr>
          <p:nvPr>
            <p:ph idx="1"/>
          </p:nvPr>
        </p:nvSpPr>
        <p:spPr/>
        <p:txBody>
          <a:bodyPr>
            <a:normAutofit fontScale="77500" lnSpcReduction="20000"/>
          </a:bodyPr>
          <a:lstStyle/>
          <a:p>
            <a:pPr marL="0" indent="0" algn="ctr">
              <a:buNone/>
            </a:pPr>
            <a:r>
              <a:rPr lang="en-US" sz="4100" noProof="0" dirty="0"/>
              <a:t>Special thanks to (in alphabetical order):</a:t>
            </a:r>
          </a:p>
          <a:p>
            <a:pPr marL="57150" indent="0">
              <a:buNone/>
            </a:pPr>
            <a:r>
              <a:rPr lang="en-US" sz="3100" noProof="0" dirty="0"/>
              <a:t>Angelo Pesce, Carl Schnurr, Chris Codding, Chris Ellis, Colin Barré-Brisebois, David Bullat, Dimitar Lazarov, Lee Perry, Jennifer Velazquez, María López, Sébastien Lagarde, Stephen Hill, Steve McAuley, Xian-Chun Wu.</a:t>
            </a:r>
          </a:p>
          <a:p>
            <a:pPr marL="457200" lvl="1" indent="0">
              <a:buNone/>
            </a:pPr>
            <a:endParaRPr lang="en-US" sz="2400" noProof="0" dirty="0"/>
          </a:p>
          <a:p>
            <a:pPr marL="0" indent="0" algn="ctr">
              <a:buNone/>
            </a:pPr>
            <a:r>
              <a:rPr lang="en-US" sz="4100" noProof="0" dirty="0"/>
              <a:t>For more information:</a:t>
            </a:r>
          </a:p>
          <a:p>
            <a:pPr marL="0" indent="0" algn="ctr">
              <a:buNone/>
            </a:pPr>
            <a:r>
              <a:rPr lang="en-US" sz="3100" noProof="0" dirty="0"/>
              <a:t>YouTube Channel: </a:t>
            </a:r>
            <a:r>
              <a:rPr lang="en-US" sz="3100" b="1" noProof="0" dirty="0"/>
              <a:t>ActivisionRnD</a:t>
            </a:r>
          </a:p>
          <a:p>
            <a:pPr marL="0" indent="0" algn="ctr">
              <a:buNone/>
            </a:pPr>
            <a:r>
              <a:rPr lang="en-US" sz="3100" noProof="0" dirty="0"/>
              <a:t>Blog: </a:t>
            </a:r>
            <a:r>
              <a:rPr lang="en-US" sz="3100" b="1" noProof="0" dirty="0">
                <a:hlinkClick r:id="rId2"/>
              </a:rPr>
              <a:t>www.iryoku.com</a:t>
            </a:r>
            <a:endParaRPr lang="en-US" sz="3100" b="1" noProof="0"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804" y="4767070"/>
            <a:ext cx="1620180" cy="34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813998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143125"/>
            <a:ext cx="8229600" cy="857250"/>
          </a:xfrm>
        </p:spPr>
        <p:txBody>
          <a:bodyPr/>
          <a:lstStyle/>
          <a:p>
            <a:r>
              <a:rPr lang="en-US" dirty="0"/>
              <a:t>Render </a:t>
            </a:r>
            <a:r>
              <a:rPr lang="en-US" noProof="0" dirty="0"/>
              <a:t>Bonus Slides</a:t>
            </a:r>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90"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30869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SMAA Improvements</a:t>
            </a:r>
          </a:p>
        </p:txBody>
      </p:sp>
      <p:sp>
        <p:nvSpPr>
          <p:cNvPr id="3" name="2 Marcador de contenido"/>
          <p:cNvSpPr>
            <a:spLocks noGrp="1"/>
          </p:cNvSpPr>
          <p:nvPr>
            <p:ph idx="1"/>
          </p:nvPr>
        </p:nvSpPr>
        <p:spPr/>
        <p:txBody>
          <a:bodyPr>
            <a:normAutofit/>
          </a:bodyPr>
          <a:lstStyle/>
          <a:p>
            <a:r>
              <a:rPr lang="en-US" dirty="0"/>
              <a:t>Merged neighborhood blending pass with the temporal resolve one for better performance</a:t>
            </a:r>
          </a:p>
        </p:txBody>
      </p:sp>
    </p:spTree>
    <p:extLst>
      <p:ext uri="{BB962C8B-B14F-4D97-AF65-F5344CB8AC3E}">
        <p14:creationId xmlns:p14="http://schemas.microsoft.com/office/powerpoint/2010/main" val="109593795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SMAA Improvements</a:t>
            </a:r>
          </a:p>
        </p:txBody>
      </p:sp>
      <p:sp>
        <p:nvSpPr>
          <p:cNvPr id="3" name="2 Marcador de contenido"/>
          <p:cNvSpPr>
            <a:spLocks noGrp="1"/>
          </p:cNvSpPr>
          <p:nvPr>
            <p:ph idx="1"/>
          </p:nvPr>
        </p:nvSpPr>
        <p:spPr/>
        <p:txBody>
          <a:bodyPr>
            <a:normAutofit fontScale="92500" lnSpcReduction="10000"/>
          </a:bodyPr>
          <a:lstStyle/>
          <a:p>
            <a:r>
              <a:rPr lang="en-US" dirty="0"/>
              <a:t>SMAA Velocity Weighting:</a:t>
            </a:r>
          </a:p>
          <a:p>
            <a:pPr marL="571500" lvl="1" indent="0">
              <a:buNone/>
            </a:pPr>
            <a:r>
              <a:rPr lang="en-US" noProof="1"/>
              <a:t>w = SMAA_VELOCITY_WEIGHT * sqrt(abs(currentVelocity - previousVelocity))</a:t>
            </a:r>
          </a:p>
          <a:p>
            <a:pPr marL="571500" lvl="1" indent="0">
              <a:buNone/>
            </a:pPr>
            <a:r>
              <a:rPr lang="en-US" noProof="1"/>
              <a:t>0.5 - 0.5 * SMAASaturate(w)</a:t>
            </a:r>
          </a:p>
          <a:p>
            <a:endParaRPr lang="en-US" dirty="0"/>
          </a:p>
          <a:p>
            <a:r>
              <a:rPr lang="en-US" dirty="0"/>
              <a:t>When in full effect, it disables blending, which leads to flickering</a:t>
            </a:r>
          </a:p>
        </p:txBody>
      </p:sp>
    </p:spTree>
    <p:extLst>
      <p:ext uri="{BB962C8B-B14F-4D97-AF65-F5344CB8AC3E}">
        <p14:creationId xmlns:p14="http://schemas.microsoft.com/office/powerpoint/2010/main" val="4264807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orad 2013-06-03 04-28-22-92.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350"/>
          </a:xfrm>
        </p:spPr>
      </p:pic>
    </p:spTree>
    <p:extLst>
      <p:ext uri="{BB962C8B-B14F-4D97-AF65-F5344CB8AC3E}">
        <p14:creationId xmlns:p14="http://schemas.microsoft.com/office/powerpoint/2010/main" val="286295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SMAA Improvements</a:t>
            </a:r>
          </a:p>
        </p:txBody>
      </p:sp>
      <p:sp>
        <p:nvSpPr>
          <p:cNvPr id="3" name="2 Marcador de contenido"/>
          <p:cNvSpPr>
            <a:spLocks noGrp="1"/>
          </p:cNvSpPr>
          <p:nvPr>
            <p:ph idx="1"/>
          </p:nvPr>
        </p:nvSpPr>
        <p:spPr>
          <a:xfrm>
            <a:off x="457200" y="1200150"/>
            <a:ext cx="8229600" cy="3747863"/>
          </a:xfrm>
        </p:spPr>
        <p:txBody>
          <a:bodyPr>
            <a:normAutofit/>
          </a:bodyPr>
          <a:lstStyle/>
          <a:p>
            <a:r>
              <a:rPr lang="en-US" dirty="0"/>
              <a:t>Solutions:</a:t>
            </a:r>
          </a:p>
          <a:p>
            <a:pPr lvl="1"/>
            <a:r>
              <a:rPr lang="en-US" dirty="0"/>
              <a:t>Disable velocity weighting for slow-moving objects:</a:t>
            </a:r>
          </a:p>
          <a:p>
            <a:pPr marL="857250" lvl="2" indent="0">
              <a:buNone/>
            </a:pPr>
            <a:r>
              <a:rPr lang="en-US" sz="1800" noProof="1">
                <a:latin typeface="Consolas" pitchFamily="49" charset="0"/>
                <a:cs typeface="Consolas" pitchFamily="49" charset="0"/>
              </a:rPr>
              <a:t>w *= SMAA_ENHANCED_REPROJECTION_WEIGHT * currentVelocity;</a:t>
            </a:r>
          </a:p>
          <a:p>
            <a:pPr lvl="1"/>
            <a:r>
              <a:rPr lang="en-US" dirty="0"/>
              <a:t>Remove SMAA jitter in the vertex shader depending on velocity weighting (better, but more intrusive)</a:t>
            </a:r>
          </a:p>
          <a:p>
            <a:pPr lvl="1"/>
            <a:endParaRPr lang="en-US" dirty="0"/>
          </a:p>
          <a:p>
            <a:pPr marL="914400" lvl="2" indent="0">
              <a:buNone/>
            </a:pPr>
            <a:endParaRPr lang="en-US" sz="2800" dirty="0"/>
          </a:p>
        </p:txBody>
      </p:sp>
    </p:spTree>
    <p:extLst>
      <p:ext uri="{BB962C8B-B14F-4D97-AF65-F5344CB8AC3E}">
        <p14:creationId xmlns:p14="http://schemas.microsoft.com/office/powerpoint/2010/main" val="127485303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Depth of Field</a:t>
            </a:r>
          </a:p>
        </p:txBody>
      </p:sp>
      <p:sp>
        <p:nvSpPr>
          <p:cNvPr id="8" name="7 Marcador de contenido"/>
          <p:cNvSpPr>
            <a:spLocks noGrp="1"/>
          </p:cNvSpPr>
          <p:nvPr>
            <p:ph idx="1"/>
          </p:nvPr>
        </p:nvSpPr>
        <p:spPr/>
        <p:txBody>
          <a:bodyPr>
            <a:normAutofit fontScale="70000" lnSpcReduction="20000"/>
          </a:bodyPr>
          <a:lstStyle/>
          <a:p>
            <a:r>
              <a:rPr lang="en-US" dirty="0"/>
              <a:t>We use a simple scatter as you gather approach</a:t>
            </a:r>
          </a:p>
          <a:p>
            <a:pPr lvl="1"/>
            <a:r>
              <a:rPr lang="en-US" dirty="0"/>
              <a:t>The blur width modulated by the pixel’s circle of confusion</a:t>
            </a:r>
          </a:p>
          <a:p>
            <a:endParaRPr lang="en-US" dirty="0"/>
          </a:p>
          <a:p>
            <a:r>
              <a:rPr lang="en-US" dirty="0"/>
              <a:t>Typical ways to avoid bleeding :</a:t>
            </a:r>
          </a:p>
          <a:p>
            <a:pPr lvl="1"/>
            <a:r>
              <a:rPr lang="en-US" dirty="0"/>
              <a:t>Compare depth to avoid bleeding of unfocused pixels in the background onto the focused foreground</a:t>
            </a:r>
          </a:p>
          <a:p>
            <a:pPr lvl="1"/>
            <a:r>
              <a:rPr lang="en-US" dirty="0"/>
              <a:t>Weight each sample by its circle of confusion, to avoid bleeding of focused pixels in the foreground onto the background</a:t>
            </a:r>
          </a:p>
          <a:p>
            <a:pPr lvl="1"/>
            <a:r>
              <a:rPr lang="en-US" dirty="0"/>
              <a:t>As in [Scheuermann2004] </a:t>
            </a:r>
            <a:r>
              <a:rPr lang="en-US" i="1" dirty="0"/>
              <a:t>Advanced Depth of Field</a:t>
            </a:r>
            <a:r>
              <a:rPr lang="en-US" dirty="0"/>
              <a:t>.</a:t>
            </a:r>
          </a:p>
          <a:p>
            <a:pPr marL="457200" lvl="1" indent="0">
              <a:buNone/>
            </a:pPr>
            <a:r>
              <a:rPr lang="en-US" i="1" dirty="0"/>
              <a:t>	</a:t>
            </a:r>
          </a:p>
          <a:p>
            <a:r>
              <a:rPr lang="en-US" dirty="0"/>
              <a:t>Still artifacts on some cases</a:t>
            </a:r>
          </a:p>
        </p:txBody>
      </p:sp>
    </p:spTree>
    <p:extLst>
      <p:ext uri="{BB962C8B-B14F-4D97-AF65-F5344CB8AC3E}">
        <p14:creationId xmlns:p14="http://schemas.microsoft.com/office/powerpoint/2010/main" val="2973695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dirty="0"/>
              <a:t>High level features of the renderer</a:t>
            </a:r>
          </a:p>
        </p:txBody>
      </p:sp>
      <p:sp>
        <p:nvSpPr>
          <p:cNvPr id="3" name="2 Marcador de contenido"/>
          <p:cNvSpPr>
            <a:spLocks noGrp="1"/>
          </p:cNvSpPr>
          <p:nvPr>
            <p:ph idx="1"/>
          </p:nvPr>
        </p:nvSpPr>
        <p:spPr/>
        <p:txBody>
          <a:bodyPr>
            <a:normAutofit lnSpcReduction="10000"/>
          </a:bodyPr>
          <a:lstStyle/>
          <a:p>
            <a:r>
              <a:rPr lang="en-US" dirty="0"/>
              <a:t>Linear lighting workflow</a:t>
            </a:r>
          </a:p>
          <a:p>
            <a:r>
              <a:rPr lang="en-US" dirty="0"/>
              <a:t>Physically based lighting</a:t>
            </a:r>
          </a:p>
          <a:p>
            <a:r>
              <a:rPr lang="en-US" dirty="0"/>
              <a:t>Heavy post-processing</a:t>
            </a:r>
          </a:p>
          <a:p>
            <a:endParaRPr lang="en-US" dirty="0"/>
          </a:p>
          <a:p>
            <a:r>
              <a:rPr lang="en-US" dirty="0"/>
              <a:t>1-5 procedural lights and 1 pre-filtered probe light (256x256)</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118316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Depth of Field</a:t>
            </a:r>
          </a:p>
        </p:txBody>
      </p:sp>
      <p:sp>
        <p:nvSpPr>
          <p:cNvPr id="8" name="7 Marcador de contenido"/>
          <p:cNvSpPr>
            <a:spLocks noGrp="1"/>
          </p:cNvSpPr>
          <p:nvPr>
            <p:ph idx="1"/>
          </p:nvPr>
        </p:nvSpPr>
        <p:spPr/>
        <p:txBody>
          <a:bodyPr>
            <a:normAutofit fontScale="92500" lnSpcReduction="10000"/>
          </a:bodyPr>
          <a:lstStyle/>
          <a:p>
            <a:r>
              <a:rPr lang="en-US" dirty="0"/>
              <a:t>Depth of field many times looks like bloom</a:t>
            </a:r>
          </a:p>
          <a:p>
            <a:pPr lvl="1"/>
            <a:r>
              <a:rPr lang="en-US" dirty="0"/>
              <a:t>Object edges don’t dilate realistically according to circle of confusion</a:t>
            </a:r>
          </a:p>
          <a:p>
            <a:endParaRPr lang="en-US" dirty="0"/>
          </a:p>
          <a:p>
            <a:r>
              <a:rPr lang="en-US" dirty="0"/>
              <a:t>How can we mitigate this problem?</a:t>
            </a:r>
          </a:p>
          <a:p>
            <a:pPr lvl="1"/>
            <a:r>
              <a:rPr lang="en-US" dirty="0"/>
              <a:t>Weight taps by </a:t>
            </a:r>
            <a:r>
              <a:rPr lang="en-US" sz="2500" noProof="1">
                <a:solidFill>
                  <a:srgbClr val="FF0000"/>
                </a:solidFill>
                <a:latin typeface="Consolas" pitchFamily="49" charset="0"/>
                <a:cs typeface="Consolas" pitchFamily="49" charset="0"/>
              </a:rPr>
              <a:t>saturate(tapCoc - offset)</a:t>
            </a:r>
          </a:p>
          <a:p>
            <a:pPr lvl="1"/>
            <a:r>
              <a:rPr lang="en-US" dirty="0"/>
              <a:t>Instead of simply weighting by </a:t>
            </a:r>
            <a:r>
              <a:rPr lang="en-US" sz="2500" noProof="1">
                <a:solidFill>
                  <a:srgbClr val="FF0000"/>
                </a:solidFill>
                <a:latin typeface="Consolas" pitchFamily="49" charset="0"/>
                <a:cs typeface="Consolas" pitchFamily="49" charset="0"/>
              </a:rPr>
              <a:t>tapCoc</a:t>
            </a:r>
            <a:endParaRPr lang="en-US" noProof="1">
              <a:solidFill>
                <a:srgbClr val="FF0000"/>
              </a:solidFill>
            </a:endParaRPr>
          </a:p>
        </p:txBody>
      </p:sp>
    </p:spTree>
    <p:extLst>
      <p:ext uri="{BB962C8B-B14F-4D97-AF65-F5344CB8AC3E}">
        <p14:creationId xmlns:p14="http://schemas.microsoft.com/office/powerpoint/2010/main" val="405850721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2 CuadroTexto"/>
          <p:cNvSpPr txBox="1"/>
          <p:nvPr/>
        </p:nvSpPr>
        <p:spPr>
          <a:xfrm>
            <a:off x="-2480" y="4681836"/>
            <a:ext cx="4574480" cy="461665"/>
          </a:xfrm>
          <a:prstGeom prst="rect">
            <a:avLst/>
          </a:prstGeom>
          <a:noFill/>
        </p:spPr>
        <p:txBody>
          <a:bodyPr wrap="square" rtlCol="0">
            <a:spAutoFit/>
          </a:bodyPr>
          <a:lstStyle/>
          <a:p>
            <a:pPr algn="ctr"/>
            <a:r>
              <a:rPr lang="en-US" sz="2400" dirty="0">
                <a:solidFill>
                  <a:schemeClr val="bg1"/>
                </a:solidFill>
              </a:rPr>
              <a:t>Weight: tapCoc</a:t>
            </a:r>
            <a:endParaRPr lang="es-ES" sz="2400" dirty="0">
              <a:solidFill>
                <a:schemeClr val="bg1"/>
              </a:solidFill>
            </a:endParaRPr>
          </a:p>
        </p:txBody>
      </p:sp>
      <p:sp>
        <p:nvSpPr>
          <p:cNvPr id="6" name="2 CuadroTexto"/>
          <p:cNvSpPr txBox="1"/>
          <p:nvPr/>
        </p:nvSpPr>
        <p:spPr>
          <a:xfrm>
            <a:off x="4572000" y="4681835"/>
            <a:ext cx="4572000" cy="461665"/>
          </a:xfrm>
          <a:prstGeom prst="rect">
            <a:avLst/>
          </a:prstGeom>
          <a:noFill/>
        </p:spPr>
        <p:txBody>
          <a:bodyPr wrap="square" rtlCol="0">
            <a:spAutoFit/>
          </a:bodyPr>
          <a:lstStyle/>
          <a:p>
            <a:pPr algn="ctr"/>
            <a:r>
              <a:rPr lang="en-US" sz="2400" dirty="0">
                <a:solidFill>
                  <a:schemeClr val="bg1"/>
                </a:solidFill>
              </a:rPr>
              <a:t>Weight: saturate(tapCoc - offset)</a:t>
            </a:r>
            <a:endParaRPr lang="es-ES" sz="2400" dirty="0">
              <a:solidFill>
                <a:schemeClr val="bg1"/>
              </a:solidFill>
            </a:endParaRPr>
          </a:p>
        </p:txBody>
      </p:sp>
      <p:sp>
        <p:nvSpPr>
          <p:cNvPr id="7" name="Rectangle 6"/>
          <p:cNvSpPr/>
          <p:nvPr/>
        </p:nvSpPr>
        <p:spPr>
          <a:xfrm>
            <a:off x="7821438" y="6826"/>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67296691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2 CuadroTexto"/>
          <p:cNvSpPr txBox="1"/>
          <p:nvPr/>
        </p:nvSpPr>
        <p:spPr>
          <a:xfrm>
            <a:off x="-2480" y="4681836"/>
            <a:ext cx="4574480" cy="461665"/>
          </a:xfrm>
          <a:prstGeom prst="rect">
            <a:avLst/>
          </a:prstGeom>
          <a:noFill/>
        </p:spPr>
        <p:txBody>
          <a:bodyPr wrap="square" rtlCol="0">
            <a:spAutoFit/>
          </a:bodyPr>
          <a:lstStyle/>
          <a:p>
            <a:pPr algn="ctr"/>
            <a:r>
              <a:rPr lang="en-US" sz="2400" dirty="0">
                <a:solidFill>
                  <a:schemeClr val="bg1"/>
                </a:solidFill>
              </a:rPr>
              <a:t>Weight: tapCoc</a:t>
            </a:r>
            <a:endParaRPr lang="es-ES" sz="2400" dirty="0">
              <a:solidFill>
                <a:schemeClr val="bg1"/>
              </a:solidFill>
            </a:endParaRPr>
          </a:p>
        </p:txBody>
      </p:sp>
      <p:sp>
        <p:nvSpPr>
          <p:cNvPr id="6" name="2 CuadroTexto"/>
          <p:cNvSpPr txBox="1"/>
          <p:nvPr/>
        </p:nvSpPr>
        <p:spPr>
          <a:xfrm>
            <a:off x="4572000" y="4681835"/>
            <a:ext cx="4572000" cy="461665"/>
          </a:xfrm>
          <a:prstGeom prst="rect">
            <a:avLst/>
          </a:prstGeom>
          <a:noFill/>
        </p:spPr>
        <p:txBody>
          <a:bodyPr wrap="square" rtlCol="0">
            <a:spAutoFit/>
          </a:bodyPr>
          <a:lstStyle/>
          <a:p>
            <a:pPr algn="ctr"/>
            <a:r>
              <a:rPr lang="en-US" sz="2400" dirty="0">
                <a:solidFill>
                  <a:schemeClr val="bg1"/>
                </a:solidFill>
              </a:rPr>
              <a:t>Weight: saturate(tapCoc - offset)</a:t>
            </a:r>
            <a:endParaRPr lang="es-ES" sz="2400" dirty="0">
              <a:solidFill>
                <a:schemeClr val="bg1"/>
              </a:solidFill>
            </a:endParaRPr>
          </a:p>
        </p:txBody>
      </p:sp>
      <p:sp>
        <p:nvSpPr>
          <p:cNvPr id="7" name="Rectangle 6"/>
          <p:cNvSpPr/>
          <p:nvPr/>
        </p:nvSpPr>
        <p:spPr>
          <a:xfrm>
            <a:off x="7821438" y="6826"/>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6871463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2 CuadroTexto"/>
          <p:cNvSpPr txBox="1"/>
          <p:nvPr/>
        </p:nvSpPr>
        <p:spPr>
          <a:xfrm>
            <a:off x="-2480" y="4681836"/>
            <a:ext cx="4574480" cy="461665"/>
          </a:xfrm>
          <a:prstGeom prst="rect">
            <a:avLst/>
          </a:prstGeom>
          <a:noFill/>
        </p:spPr>
        <p:txBody>
          <a:bodyPr wrap="square" rtlCol="0">
            <a:spAutoFit/>
          </a:bodyPr>
          <a:lstStyle/>
          <a:p>
            <a:pPr algn="ctr"/>
            <a:r>
              <a:rPr lang="en-US" sz="2400" dirty="0">
                <a:solidFill>
                  <a:schemeClr val="bg1"/>
                </a:solidFill>
              </a:rPr>
              <a:t>Weight: tapCoc</a:t>
            </a:r>
            <a:endParaRPr lang="es-ES" sz="2400" dirty="0">
              <a:solidFill>
                <a:schemeClr val="bg1"/>
              </a:solidFill>
            </a:endParaRPr>
          </a:p>
        </p:txBody>
      </p:sp>
      <p:sp>
        <p:nvSpPr>
          <p:cNvPr id="6" name="2 CuadroTexto"/>
          <p:cNvSpPr txBox="1"/>
          <p:nvPr/>
        </p:nvSpPr>
        <p:spPr>
          <a:xfrm>
            <a:off x="4572000" y="4681835"/>
            <a:ext cx="4572000" cy="461665"/>
          </a:xfrm>
          <a:prstGeom prst="rect">
            <a:avLst/>
          </a:prstGeom>
          <a:noFill/>
        </p:spPr>
        <p:txBody>
          <a:bodyPr wrap="square" rtlCol="0">
            <a:spAutoFit/>
          </a:bodyPr>
          <a:lstStyle/>
          <a:p>
            <a:pPr algn="ctr"/>
            <a:r>
              <a:rPr lang="en-US" sz="2400" dirty="0">
                <a:solidFill>
                  <a:schemeClr val="bg1"/>
                </a:solidFill>
              </a:rPr>
              <a:t>Weight: saturate(tapCoc - offset)</a:t>
            </a:r>
            <a:endParaRPr lang="es-ES" sz="2400" dirty="0">
              <a:solidFill>
                <a:schemeClr val="bg1"/>
              </a:solidFill>
            </a:endParaRPr>
          </a:p>
        </p:txBody>
      </p:sp>
      <p:sp>
        <p:nvSpPr>
          <p:cNvPr id="7" name="Rectangle 6"/>
          <p:cNvSpPr/>
          <p:nvPr/>
        </p:nvSpPr>
        <p:spPr>
          <a:xfrm>
            <a:off x="7821438" y="6826"/>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137337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143125"/>
            <a:ext cx="8229600" cy="857250"/>
          </a:xfrm>
        </p:spPr>
        <p:txBody>
          <a:bodyPr/>
          <a:lstStyle/>
          <a:p>
            <a:r>
              <a:rPr lang="en-US" noProof="0" dirty="0"/>
              <a:t>Skin Rendering</a:t>
            </a:r>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3373710"/>
            <a:ext cx="2628733" cy="1600438"/>
          </a:xfrm>
          <a:prstGeom prst="rect">
            <a:avLst/>
          </a:prstGeom>
          <a:noFill/>
        </p:spPr>
        <p:txBody>
          <a:bodyPr wrap="none" rtlCol="0" anchor="b">
            <a:spAutoFit/>
          </a:bodyPr>
          <a:lstStyle/>
          <a:p>
            <a:pPr marL="342900" indent="-342900">
              <a:buFont typeface="+mj-lt"/>
              <a:buAutoNum type="arabicPeriod"/>
            </a:pPr>
            <a:r>
              <a:rPr lang="en-US" sz="1400" b="1" dirty="0"/>
              <a:t>Skin Rendering</a:t>
            </a:r>
          </a:p>
          <a:p>
            <a:pPr marL="800100" lvl="1" indent="-342900">
              <a:buFont typeface="+mj-lt"/>
              <a:buAutoNum type="arabicPeriod"/>
            </a:pPr>
            <a:r>
              <a:rPr lang="en-US" sz="1400" dirty="0">
                <a:solidFill>
                  <a:schemeClr val="bg1">
                    <a:lumMod val="65000"/>
                  </a:schemeClr>
                </a:solidFill>
              </a:rPr>
              <a:t>Skin Reflections</a:t>
            </a:r>
          </a:p>
          <a:p>
            <a:pPr marL="800100" lvl="1" indent="-342900">
              <a:buFont typeface="+mj-lt"/>
              <a:buAutoNum type="arabicPeriod"/>
            </a:pPr>
            <a:r>
              <a:rPr lang="en-US" sz="1400" dirty="0">
                <a:solidFill>
                  <a:schemeClr val="bg1">
                    <a:lumMod val="65000"/>
                  </a:schemeClr>
                </a:solidFill>
              </a:rPr>
              <a:t>Human Pores</a:t>
            </a:r>
          </a:p>
          <a:p>
            <a:pPr marL="800100" lvl="1" indent="-342900">
              <a:buFont typeface="+mj-lt"/>
              <a:buAutoNum type="arabicPeriod"/>
            </a:pPr>
            <a:r>
              <a:rPr lang="en-US" sz="1400" dirty="0">
                <a:solidFill>
                  <a:schemeClr val="bg1">
                    <a:lumMod val="65000"/>
                  </a:schemeClr>
                </a:solidFill>
              </a:rPr>
              <a:t>Global Illumination</a:t>
            </a:r>
          </a:p>
          <a:p>
            <a:pPr marL="800100" lvl="1" indent="-342900">
              <a:buFont typeface="+mj-lt"/>
              <a:buAutoNum type="arabicPeriod"/>
            </a:pPr>
            <a:r>
              <a:rPr lang="en-US" sz="1400" dirty="0">
                <a:solidFill>
                  <a:schemeClr val="bg1">
                    <a:lumMod val="65000"/>
                  </a:schemeClr>
                </a:solidFill>
              </a:rPr>
              <a:t>Subsurface Scattering</a:t>
            </a:r>
          </a:p>
          <a:p>
            <a:pPr marL="342900" indent="-342900">
              <a:buFont typeface="+mj-lt"/>
              <a:buAutoNum type="arabicPeriod"/>
            </a:pPr>
            <a:r>
              <a:rPr lang="en-US" sz="1400" dirty="0">
                <a:solidFill>
                  <a:schemeClr val="bg1">
                    <a:lumMod val="65000"/>
                  </a:schemeClr>
                </a:solidFill>
              </a:rPr>
              <a:t>Eyes Rendering</a:t>
            </a:r>
          </a:p>
          <a:p>
            <a:pPr marL="342900" indent="-342900">
              <a:buFont typeface="+mj-lt"/>
              <a:buAutoNum type="arabicPeriod"/>
            </a:pPr>
            <a:r>
              <a:rPr lang="en-US" sz="1400" dirty="0">
                <a:solidFill>
                  <a:schemeClr val="bg1">
                    <a:lumMod val="65000"/>
                  </a:schemeClr>
                </a:solidFill>
              </a:rPr>
              <a:t>Post FX</a:t>
            </a:r>
          </a:p>
        </p:txBody>
      </p:sp>
    </p:spTree>
    <p:extLst>
      <p:ext uri="{BB962C8B-B14F-4D97-AF65-F5344CB8AC3E}">
        <p14:creationId xmlns:p14="http://schemas.microsoft.com/office/powerpoint/2010/main" val="595652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The Skin</a:t>
            </a:r>
          </a:p>
        </p:txBody>
      </p:sp>
      <p:sp>
        <p:nvSpPr>
          <p:cNvPr id="3" name="2 Marcador de contenido"/>
          <p:cNvSpPr>
            <a:spLocks noGrp="1"/>
          </p:cNvSpPr>
          <p:nvPr>
            <p:ph idx="1"/>
          </p:nvPr>
        </p:nvSpPr>
        <p:spPr>
          <a:xfrm>
            <a:off x="457200" y="1200151"/>
            <a:ext cx="4568662" cy="3394472"/>
          </a:xfrm>
        </p:spPr>
        <p:txBody>
          <a:bodyPr/>
          <a:lstStyle/>
          <a:p>
            <a:pPr marL="514350" indent="-514350">
              <a:buFont typeface="+mj-lt"/>
              <a:buAutoNum type="arabicPeriod"/>
            </a:pPr>
            <a:r>
              <a:rPr lang="en-US" noProof="0" dirty="0"/>
              <a:t>Global Illumination</a:t>
            </a:r>
          </a:p>
          <a:p>
            <a:pPr marL="514350" indent="-514350">
              <a:buFont typeface="+mj-lt"/>
              <a:buAutoNum type="arabicPeriod"/>
            </a:pPr>
            <a:r>
              <a:rPr lang="en-US" noProof="0" dirty="0"/>
              <a:t>Specular Reflections</a:t>
            </a:r>
          </a:p>
          <a:p>
            <a:pPr marL="514350" indent="-514350">
              <a:buFont typeface="+mj-lt"/>
              <a:buAutoNum type="arabicPeriod"/>
            </a:pPr>
            <a:r>
              <a:rPr lang="en-US" noProof="0" dirty="0"/>
              <a:t>Subsurface Scattering (SSS)</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862" y="1200150"/>
            <a:ext cx="3938626" cy="3031921"/>
          </a:xfrm>
          <a:prstGeom prst="rect">
            <a:avLst/>
          </a:prstGeom>
        </p:spPr>
      </p:pic>
    </p:spTree>
    <p:extLst>
      <p:ext uri="{BB962C8B-B14F-4D97-AF65-F5344CB8AC3E}">
        <p14:creationId xmlns:p14="http://schemas.microsoft.com/office/powerpoint/2010/main" val="1419872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143125"/>
            <a:ext cx="8229600" cy="857250"/>
          </a:xfrm>
        </p:spPr>
        <p:txBody>
          <a:bodyPr/>
          <a:lstStyle/>
          <a:p>
            <a:r>
              <a:rPr lang="en-US" noProof="0" dirty="0"/>
              <a:t>Specular Reflections</a:t>
            </a:r>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9512" y="3373710"/>
            <a:ext cx="2628733" cy="1600438"/>
          </a:xfrm>
          <a:prstGeom prst="rect">
            <a:avLst/>
          </a:prstGeom>
          <a:noFill/>
        </p:spPr>
        <p:txBody>
          <a:bodyPr wrap="none" rtlCol="0" anchor="b">
            <a:spAutoFit/>
          </a:bodyPr>
          <a:lstStyle/>
          <a:p>
            <a:pPr marL="342900" indent="-342900">
              <a:buFont typeface="+mj-lt"/>
              <a:buAutoNum type="arabicPeriod"/>
            </a:pPr>
            <a:r>
              <a:rPr lang="en-US" sz="1400" b="1" dirty="0"/>
              <a:t>Skin Rendering</a:t>
            </a:r>
          </a:p>
          <a:p>
            <a:pPr marL="800100" lvl="1" indent="-342900">
              <a:buFont typeface="+mj-lt"/>
              <a:buAutoNum type="arabicPeriod"/>
            </a:pPr>
            <a:r>
              <a:rPr lang="en-US" sz="1400" b="1" dirty="0"/>
              <a:t>Skin Reflections</a:t>
            </a:r>
          </a:p>
          <a:p>
            <a:pPr marL="800100" lvl="1" indent="-342900">
              <a:buFont typeface="+mj-lt"/>
              <a:buAutoNum type="arabicPeriod"/>
            </a:pPr>
            <a:r>
              <a:rPr lang="en-US" sz="1400" dirty="0">
                <a:solidFill>
                  <a:schemeClr val="bg1">
                    <a:lumMod val="65000"/>
                  </a:schemeClr>
                </a:solidFill>
              </a:rPr>
              <a:t>Human Pores</a:t>
            </a:r>
          </a:p>
          <a:p>
            <a:pPr marL="800100" lvl="1" indent="-342900">
              <a:buFont typeface="+mj-lt"/>
              <a:buAutoNum type="arabicPeriod"/>
            </a:pPr>
            <a:r>
              <a:rPr lang="en-US" sz="1400" dirty="0">
                <a:solidFill>
                  <a:schemeClr val="bg1">
                    <a:lumMod val="65000"/>
                  </a:schemeClr>
                </a:solidFill>
              </a:rPr>
              <a:t>Global Illumination</a:t>
            </a:r>
          </a:p>
          <a:p>
            <a:pPr marL="800100" lvl="1" indent="-342900">
              <a:buFont typeface="+mj-lt"/>
              <a:buAutoNum type="arabicPeriod"/>
            </a:pPr>
            <a:r>
              <a:rPr lang="en-US" sz="1400" dirty="0">
                <a:solidFill>
                  <a:schemeClr val="bg1">
                    <a:lumMod val="65000"/>
                  </a:schemeClr>
                </a:solidFill>
              </a:rPr>
              <a:t>Subsurface Scattering</a:t>
            </a:r>
          </a:p>
          <a:p>
            <a:pPr marL="342900" indent="-342900">
              <a:buFont typeface="+mj-lt"/>
              <a:buAutoNum type="arabicPeriod"/>
            </a:pPr>
            <a:r>
              <a:rPr lang="en-US" sz="1400" dirty="0">
                <a:solidFill>
                  <a:schemeClr val="bg1">
                    <a:lumMod val="65000"/>
                  </a:schemeClr>
                </a:solidFill>
              </a:rPr>
              <a:t>Eyes Rendering</a:t>
            </a:r>
          </a:p>
          <a:p>
            <a:pPr marL="342900" indent="-342900">
              <a:buFont typeface="+mj-lt"/>
              <a:buAutoNum type="arabicPeriod"/>
            </a:pPr>
            <a:r>
              <a:rPr lang="en-US" sz="1400" dirty="0">
                <a:solidFill>
                  <a:schemeClr val="bg1">
                    <a:lumMod val="65000"/>
                  </a:schemeClr>
                </a:solidFill>
              </a:rPr>
              <a:t>Post FX</a:t>
            </a:r>
          </a:p>
        </p:txBody>
      </p:sp>
    </p:spTree>
    <p:extLst>
      <p:ext uri="{BB962C8B-B14F-4D97-AF65-F5344CB8AC3E}">
        <p14:creationId xmlns:p14="http://schemas.microsoft.com/office/powerpoint/2010/main" val="3224084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1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3638376" cy="584775"/>
          </a:xfrm>
          <a:prstGeom prst="rect">
            <a:avLst/>
          </a:prstGeom>
          <a:noFill/>
        </p:spPr>
        <p:txBody>
          <a:bodyPr wrap="square" rtlCol="0">
            <a:spAutoFit/>
          </a:bodyPr>
          <a:lstStyle/>
          <a:p>
            <a:r>
              <a:rPr lang="en-US" sz="3200" dirty="0">
                <a:solidFill>
                  <a:schemeClr val="bg1"/>
                </a:solidFill>
              </a:rPr>
              <a:t>Regular shading</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551959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1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4070424" cy="584775"/>
          </a:xfrm>
          <a:prstGeom prst="rect">
            <a:avLst/>
          </a:prstGeom>
          <a:noFill/>
        </p:spPr>
        <p:txBody>
          <a:bodyPr wrap="square" rtlCol="0">
            <a:spAutoFit/>
          </a:bodyPr>
          <a:lstStyle/>
          <a:p>
            <a:r>
              <a:rPr lang="en-US" sz="3200" dirty="0">
                <a:solidFill>
                  <a:schemeClr val="bg1"/>
                </a:solidFill>
              </a:rPr>
              <a:t>Our Specular Shading</a:t>
            </a:r>
          </a:p>
        </p:txBody>
      </p:sp>
      <p:sp>
        <p:nvSpPr>
          <p:cNvPr id="6" name="Rectangle 5"/>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2531704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Physically based Specular</a:t>
            </a:r>
          </a:p>
        </p:txBody>
      </p:sp>
      <p:sp>
        <p:nvSpPr>
          <p:cNvPr id="6" name="2 Marcador de contenido"/>
          <p:cNvSpPr>
            <a:spLocks noGrp="1"/>
          </p:cNvSpPr>
          <p:nvPr>
            <p:ph idx="1"/>
          </p:nvPr>
        </p:nvSpPr>
        <p:spPr>
          <a:xfrm>
            <a:off x="457200" y="1200150"/>
            <a:ext cx="8229600" cy="3171800"/>
          </a:xfrm>
        </p:spPr>
        <p:txBody>
          <a:bodyPr>
            <a:normAutofit fontScale="55000" lnSpcReduction="20000"/>
          </a:bodyPr>
          <a:lstStyle/>
          <a:p>
            <a:r>
              <a:rPr lang="en-US" noProof="0" dirty="0"/>
              <a:t>Black Ops 2 physically based specular BRDF for direct lighting</a:t>
            </a:r>
          </a:p>
          <a:p>
            <a:pPr lvl="1"/>
            <a:r>
              <a:rPr lang="en-US" dirty="0"/>
              <a:t>Improved version of Black Ops specular model, see [Lazarov2011] - </a:t>
            </a:r>
            <a:r>
              <a:rPr lang="en-US" i="1" dirty="0"/>
              <a:t>Physically-based lighting in Call of Duty: Black Ops</a:t>
            </a:r>
          </a:p>
          <a:p>
            <a:pPr lvl="1"/>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r>
              <a:rPr lang="en-US" dirty="0"/>
              <a:t>Indirect specular using a pre-filtered cube map</a:t>
            </a:r>
          </a:p>
          <a:p>
            <a:pPr lvl="1"/>
            <a:r>
              <a:rPr lang="en-US" dirty="0">
                <a:hlinkClick r:id="rId3"/>
              </a:rPr>
              <a:t>http://seblagarde.wordpress.com/2011/08/17/hello-world/</a:t>
            </a:r>
            <a:endParaRPr lang="en-US" i="1" noProof="0" dirty="0"/>
          </a:p>
          <a:p>
            <a:pPr marL="0" indent="0">
              <a:buNone/>
            </a:pPr>
            <a:endParaRPr lang="en-US" noProof="0" dirty="0"/>
          </a:p>
        </p:txBody>
      </p:sp>
      <p:pic>
        <p:nvPicPr>
          <p:cNvPr id="5" name="Picture 1"/>
          <p:cNvPicPr>
            <a:picLocks noChangeAspect="1"/>
          </p:cNvPicPr>
          <p:nvPr/>
        </p:nvPicPr>
        <p:blipFill>
          <a:blip r:embed="rId4"/>
          <a:srcRect/>
          <a:stretch>
            <a:fillRect/>
          </a:stretch>
        </p:blipFill>
        <p:spPr bwMode="auto">
          <a:xfrm>
            <a:off x="2697180" y="2227634"/>
            <a:ext cx="3749641" cy="992188"/>
          </a:xfrm>
          <a:prstGeom prst="rect">
            <a:avLst/>
          </a:prstGeom>
          <a:noFill/>
          <a:ln w="9525">
            <a:noFill/>
            <a:miter lim="800000"/>
            <a:headEnd/>
            <a:tailEnd/>
          </a:ln>
        </p:spPr>
      </p:pic>
      <p:sp>
        <p:nvSpPr>
          <p:cNvPr id="9" name="1 Título"/>
          <p:cNvSpPr txBox="1">
            <a:spLocks/>
          </p:cNvSpPr>
          <p:nvPr/>
        </p:nvSpPr>
        <p:spPr>
          <a:xfrm>
            <a:off x="-3112" y="4876006"/>
            <a:ext cx="9147111" cy="288032"/>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t>Thanks to </a:t>
            </a:r>
            <a:r>
              <a:rPr lang="en-US" sz="1800" b="1" dirty="0"/>
              <a:t>Dimitar Lazarov</a:t>
            </a:r>
            <a:r>
              <a:rPr lang="en-US" sz="1800" dirty="0"/>
              <a:t> and </a:t>
            </a:r>
            <a:r>
              <a:rPr lang="en-US" sz="1800" b="1" dirty="0"/>
              <a:t>Sébastien Lagarde</a:t>
            </a:r>
            <a:r>
              <a:rPr lang="en-US" sz="1800" dirty="0"/>
              <a:t> for sharing the code</a:t>
            </a:r>
            <a:endParaRPr lang="es-ES" sz="1800" dirty="0"/>
          </a:p>
        </p:txBody>
      </p:sp>
    </p:spTree>
    <p:extLst>
      <p:ext uri="{BB962C8B-B14F-4D97-AF65-F5344CB8AC3E}">
        <p14:creationId xmlns:p14="http://schemas.microsoft.com/office/powerpoint/2010/main" val="932024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344" y="277763"/>
            <a:ext cx="7219312" cy="4587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18416"/>
      </p:ext>
    </p:extLst>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3 Marcador de contenido"/>
          <p:cNvPicPr>
            <a:picLocks noChangeAspect="1" noGrp="1"/>
          </p:cNvPicPr>
          <p:nvPr>
            <p:ph idx="1"/>
          </p:nvPr>
        </p:nvPicPr>
        <p:blipFill rotWithShape="1">
          <a:blip cstate="print" r:embed="rId3">
            <a:extLst>
              <a:ext uri="{28A0092B-C50C-407E-A947-70E740481C1C}">
                <a14:useLocalDpi xmlns:a14="http://schemas.microsoft.com/office/drawing/2010/main" val="0"/>
              </a:ext>
            </a:extLst>
          </a:blip>
          <a:srcRect b="-62"/>
          <a:stretch/>
        </p:blipFill>
        <p:spPr>
          <a:xfrm>
            <a:off x="372" y="0"/>
            <a:ext cx="9143628" cy="5144400"/>
          </a:xfrm>
        </p:spPr>
      </p:pic>
      <p:sp>
        <p:nvSpPr>
          <p:cNvPr id="6" name="5 CuadroTexto"/>
          <p:cNvSpPr txBox="1"/>
          <p:nvPr/>
        </p:nvSpPr>
        <p:spPr>
          <a:xfrm>
            <a:off x="0" y="4515966"/>
            <a:ext cx="9144000" cy="584775"/>
          </a:xfrm>
          <a:prstGeom prst="rect">
            <a:avLst/>
          </a:prstGeom>
          <a:noFill/>
        </p:spPr>
        <p:txBody>
          <a:bodyPr rtlCol="0" wrap="square">
            <a:spAutoFit/>
          </a:bodyPr>
          <a:lstStyle/>
          <a:p>
            <a:pPr algn="ctr"/>
            <a:r>
              <a:rPr dirty="0" lang="en-US" sz="3200">
                <a:solidFill>
                  <a:schemeClr val="bg1"/>
                </a:solidFill>
              </a:rPr>
              <a:t>Institute of Creative Technology Capture</a:t>
            </a:r>
            <a:endParaRPr dirty="0" lang="es-ES" sz="3200">
              <a:solidFill>
                <a:schemeClr val="bg1"/>
              </a:solidFill>
            </a:endParaRPr>
          </a:p>
        </p:txBody>
      </p:sp>
    </p:spTree>
    <p:extLst>
      <p:ext uri="{BB962C8B-B14F-4D97-AF65-F5344CB8AC3E}">
        <p14:creationId xmlns:p14="http://schemas.microsoft.com/office/powerpoint/2010/main" val="2318368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 for Offline Reading</a:t>
            </a:r>
            <a:endParaRPr lang="es-ES" dirty="0"/>
          </a:p>
        </p:txBody>
      </p:sp>
      <p:sp>
        <p:nvSpPr>
          <p:cNvPr id="3" name="Content Placeholder 2"/>
          <p:cNvSpPr>
            <a:spLocks noGrp="1"/>
          </p:cNvSpPr>
          <p:nvPr>
            <p:ph idx="1"/>
          </p:nvPr>
        </p:nvSpPr>
        <p:spPr/>
        <p:txBody>
          <a:bodyPr/>
          <a:lstStyle/>
          <a:p>
            <a:r>
              <a:rPr lang="en-US" dirty="0"/>
              <a:t>Slides are best viewed fullscreen, in order to appreciate all the details and subtleties </a:t>
            </a:r>
          </a:p>
          <a:p>
            <a:r>
              <a:rPr lang="en-US" dirty="0"/>
              <a:t>Don’t miss the speaker notes, most slides have them</a:t>
            </a:r>
          </a:p>
          <a:p>
            <a:endParaRPr lang="es-ES" dirty="0"/>
          </a:p>
        </p:txBody>
      </p:sp>
    </p:spTree>
    <p:extLst>
      <p:ext uri="{BB962C8B-B14F-4D97-AF65-F5344CB8AC3E}">
        <p14:creationId xmlns:p14="http://schemas.microsoft.com/office/powerpoint/2010/main" val="1390713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16" y="1203598"/>
            <a:ext cx="3096344" cy="3096344"/>
          </a:xfrm>
          <a:prstGeom prst="rect">
            <a:avLst/>
          </a:prstGeom>
        </p:spPr>
      </p:pic>
      <p:pic>
        <p:nvPicPr>
          <p:cNvPr id="3" name="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9" y="1203598"/>
            <a:ext cx="3096344" cy="3096344"/>
          </a:xfrm>
          <a:prstGeom prst="rect">
            <a:avLst/>
          </a:prstGeom>
        </p:spPr>
      </p:pic>
      <p:sp>
        <p:nvSpPr>
          <p:cNvPr id="4" name="3 Título"/>
          <p:cNvSpPr>
            <a:spLocks noGrp="1"/>
          </p:cNvSpPr>
          <p:nvPr>
            <p:ph type="title"/>
          </p:nvPr>
        </p:nvSpPr>
        <p:spPr/>
        <p:txBody>
          <a:bodyPr>
            <a:normAutofit fontScale="90000"/>
          </a:bodyPr>
          <a:lstStyle/>
          <a:p>
            <a:r>
              <a:rPr lang="en-US" noProof="0" dirty="0"/>
              <a:t>Two Lobes Rendering (ICT Reference) </a:t>
            </a:r>
          </a:p>
        </p:txBody>
      </p:sp>
      <p:sp>
        <p:nvSpPr>
          <p:cNvPr id="6" name="5 CuadroTexto"/>
          <p:cNvSpPr txBox="1"/>
          <p:nvPr/>
        </p:nvSpPr>
        <p:spPr>
          <a:xfrm>
            <a:off x="1115616" y="4307199"/>
            <a:ext cx="3096344" cy="400110"/>
          </a:xfrm>
          <a:prstGeom prst="rect">
            <a:avLst/>
          </a:prstGeom>
          <a:noFill/>
        </p:spPr>
        <p:txBody>
          <a:bodyPr wrap="square" rtlCol="0">
            <a:spAutoFit/>
          </a:bodyPr>
          <a:lstStyle/>
          <a:p>
            <a:pPr algn="ctr"/>
            <a:r>
              <a:rPr lang="en-US" sz="2000" dirty="0"/>
              <a:t>Regular</a:t>
            </a:r>
            <a:endParaRPr lang="es-ES" sz="2000" dirty="0"/>
          </a:p>
        </p:txBody>
      </p:sp>
      <p:sp>
        <p:nvSpPr>
          <p:cNvPr id="7" name="6 CuadroTexto"/>
          <p:cNvSpPr txBox="1"/>
          <p:nvPr/>
        </p:nvSpPr>
        <p:spPr>
          <a:xfrm>
            <a:off x="4644916" y="4299942"/>
            <a:ext cx="3095437" cy="400110"/>
          </a:xfrm>
          <a:prstGeom prst="rect">
            <a:avLst/>
          </a:prstGeom>
          <a:noFill/>
        </p:spPr>
        <p:txBody>
          <a:bodyPr wrap="square" rtlCol="0">
            <a:spAutoFit/>
          </a:bodyPr>
          <a:lstStyle/>
          <a:p>
            <a:pPr algn="ctr"/>
            <a:r>
              <a:rPr lang="en-US" sz="2000" dirty="0"/>
              <a:t>Microstructure BRDF Fit</a:t>
            </a:r>
            <a:endParaRPr lang="es-ES" sz="2000" dirty="0"/>
          </a:p>
        </p:txBody>
      </p:sp>
      <p:sp>
        <p:nvSpPr>
          <p:cNvPr id="9" name="1 Elipse"/>
          <p:cNvSpPr/>
          <p:nvPr/>
        </p:nvSpPr>
        <p:spPr>
          <a:xfrm>
            <a:off x="3009392" y="2445432"/>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7 Elipse"/>
          <p:cNvSpPr/>
          <p:nvPr/>
        </p:nvSpPr>
        <p:spPr>
          <a:xfrm>
            <a:off x="6439035" y="1964494"/>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2 CuadroTexto"/>
          <p:cNvSpPr txBox="1"/>
          <p:nvPr/>
        </p:nvSpPr>
        <p:spPr>
          <a:xfrm>
            <a:off x="6348659" y="2594307"/>
            <a:ext cx="1188864" cy="461665"/>
          </a:xfrm>
          <a:prstGeom prst="rect">
            <a:avLst/>
          </a:prstGeom>
          <a:noFill/>
        </p:spPr>
        <p:txBody>
          <a:bodyPr wrap="square" rtlCol="0">
            <a:spAutoFit/>
          </a:bodyPr>
          <a:lstStyle/>
          <a:p>
            <a:r>
              <a:rPr lang="en-US" sz="2400" dirty="0">
                <a:solidFill>
                  <a:srgbClr val="FF0000"/>
                </a:solidFill>
              </a:rPr>
              <a:t>Lobe 2</a:t>
            </a:r>
            <a:endParaRPr lang="es-ES" sz="2400" dirty="0">
              <a:solidFill>
                <a:srgbClr val="FF0000"/>
              </a:solidFill>
            </a:endParaRPr>
          </a:p>
        </p:txBody>
      </p:sp>
      <p:sp>
        <p:nvSpPr>
          <p:cNvPr id="12" name="9 CuadroTexto"/>
          <p:cNvSpPr txBox="1"/>
          <p:nvPr/>
        </p:nvSpPr>
        <p:spPr>
          <a:xfrm>
            <a:off x="2919016" y="3067817"/>
            <a:ext cx="1188864" cy="461665"/>
          </a:xfrm>
          <a:prstGeom prst="rect">
            <a:avLst/>
          </a:prstGeom>
          <a:noFill/>
        </p:spPr>
        <p:txBody>
          <a:bodyPr wrap="square" rtlCol="0">
            <a:spAutoFit/>
          </a:bodyPr>
          <a:lstStyle/>
          <a:p>
            <a:r>
              <a:rPr lang="en-US" sz="2400" dirty="0">
                <a:solidFill>
                  <a:srgbClr val="FF0000"/>
                </a:solidFill>
              </a:rPr>
              <a:t>Lobe 1</a:t>
            </a:r>
            <a:endParaRPr lang="es-ES" sz="2400" dirty="0">
              <a:solidFill>
                <a:srgbClr val="FF0000"/>
              </a:solidFill>
            </a:endParaRPr>
          </a:p>
        </p:txBody>
      </p:sp>
      <p:sp>
        <p:nvSpPr>
          <p:cNvPr id="17"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solidFill>
                  <a:schemeClr val="tx1">
                    <a:lumMod val="75000"/>
                  </a:schemeClr>
                </a:solidFill>
              </a:rPr>
              <a:t>From [Graham2013] </a:t>
            </a:r>
            <a:r>
              <a:rPr lang="en-US" sz="1400" i="1" dirty="0">
                <a:solidFill>
                  <a:schemeClr val="tx1">
                    <a:lumMod val="75000"/>
                  </a:schemeClr>
                </a:solidFill>
              </a:rPr>
              <a:t>Measurement-Based Synthesis of Facial Microgeometry</a:t>
            </a:r>
          </a:p>
        </p:txBody>
      </p:sp>
    </p:spTree>
    <p:extLst>
      <p:ext uri="{BB962C8B-B14F-4D97-AF65-F5344CB8AC3E}">
        <p14:creationId xmlns:p14="http://schemas.microsoft.com/office/powerpoint/2010/main" val="562241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203598"/>
            <a:ext cx="309634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9" y="1203598"/>
            <a:ext cx="309634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Título"/>
          <p:cNvSpPr>
            <a:spLocks noGrp="1"/>
          </p:cNvSpPr>
          <p:nvPr>
            <p:ph type="title"/>
          </p:nvPr>
        </p:nvSpPr>
        <p:spPr/>
        <p:txBody>
          <a:bodyPr>
            <a:noAutofit/>
          </a:bodyPr>
          <a:lstStyle/>
          <a:p>
            <a:r>
              <a:rPr lang="en-US" sz="4000" noProof="0" dirty="0"/>
              <a:t>Two Lobes Rendering (Our Render) </a:t>
            </a:r>
          </a:p>
        </p:txBody>
      </p:sp>
      <p:sp>
        <p:nvSpPr>
          <p:cNvPr id="6" name="5 CuadroTexto"/>
          <p:cNvSpPr txBox="1"/>
          <p:nvPr/>
        </p:nvSpPr>
        <p:spPr>
          <a:xfrm>
            <a:off x="1115616" y="4307199"/>
            <a:ext cx="3096344" cy="400110"/>
          </a:xfrm>
          <a:prstGeom prst="rect">
            <a:avLst/>
          </a:prstGeom>
          <a:noFill/>
        </p:spPr>
        <p:txBody>
          <a:bodyPr wrap="square" rtlCol="0">
            <a:spAutoFit/>
          </a:bodyPr>
          <a:lstStyle/>
          <a:p>
            <a:pPr algn="ctr"/>
            <a:r>
              <a:rPr lang="en-US" sz="2000" dirty="0"/>
              <a:t>One Lobe</a:t>
            </a:r>
            <a:endParaRPr lang="es-ES" sz="2000" dirty="0"/>
          </a:p>
        </p:txBody>
      </p:sp>
      <p:sp>
        <p:nvSpPr>
          <p:cNvPr id="7" name="6 CuadroTexto"/>
          <p:cNvSpPr txBox="1"/>
          <p:nvPr/>
        </p:nvSpPr>
        <p:spPr>
          <a:xfrm>
            <a:off x="4644916" y="4299942"/>
            <a:ext cx="3095437" cy="400110"/>
          </a:xfrm>
          <a:prstGeom prst="rect">
            <a:avLst/>
          </a:prstGeom>
          <a:noFill/>
        </p:spPr>
        <p:txBody>
          <a:bodyPr wrap="square" rtlCol="0">
            <a:spAutoFit/>
          </a:bodyPr>
          <a:lstStyle/>
          <a:p>
            <a:pPr algn="ctr"/>
            <a:r>
              <a:rPr lang="en-US" sz="2000" dirty="0"/>
              <a:t>Two Lobes</a:t>
            </a:r>
            <a:endParaRPr lang="es-ES" sz="2000"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900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203598"/>
            <a:ext cx="309634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9" y="1203598"/>
            <a:ext cx="309634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1115616" y="4307199"/>
            <a:ext cx="3096344" cy="400110"/>
          </a:xfrm>
          <a:prstGeom prst="rect">
            <a:avLst/>
          </a:prstGeom>
          <a:noFill/>
        </p:spPr>
        <p:txBody>
          <a:bodyPr wrap="square" rtlCol="0">
            <a:spAutoFit/>
          </a:bodyPr>
          <a:lstStyle/>
          <a:p>
            <a:pPr algn="ctr"/>
            <a:r>
              <a:rPr lang="en-US" sz="2000" dirty="0"/>
              <a:t>One Lobe</a:t>
            </a:r>
            <a:endParaRPr lang="es-ES" sz="2000" dirty="0"/>
          </a:p>
        </p:txBody>
      </p:sp>
      <p:sp>
        <p:nvSpPr>
          <p:cNvPr id="7" name="6 CuadroTexto"/>
          <p:cNvSpPr txBox="1"/>
          <p:nvPr/>
        </p:nvSpPr>
        <p:spPr>
          <a:xfrm>
            <a:off x="4644916" y="4299942"/>
            <a:ext cx="3095437" cy="400110"/>
          </a:xfrm>
          <a:prstGeom prst="rect">
            <a:avLst/>
          </a:prstGeom>
          <a:noFill/>
        </p:spPr>
        <p:txBody>
          <a:bodyPr wrap="square" rtlCol="0">
            <a:spAutoFit/>
          </a:bodyPr>
          <a:lstStyle/>
          <a:p>
            <a:pPr algn="ctr"/>
            <a:r>
              <a:rPr lang="en-US" sz="2000" dirty="0"/>
              <a:t>Two Lobes</a:t>
            </a:r>
            <a:endParaRPr lang="es-ES" sz="2000" dirty="0"/>
          </a:p>
        </p:txBody>
      </p:sp>
      <p:sp>
        <p:nvSpPr>
          <p:cNvPr id="2" name="1 Elipse"/>
          <p:cNvSpPr/>
          <p:nvPr/>
        </p:nvSpPr>
        <p:spPr>
          <a:xfrm>
            <a:off x="2231740" y="3147814"/>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7 Elipse"/>
          <p:cNvSpPr/>
          <p:nvPr/>
        </p:nvSpPr>
        <p:spPr>
          <a:xfrm>
            <a:off x="5868144" y="1995686"/>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2 CuadroTexto"/>
          <p:cNvSpPr txBox="1"/>
          <p:nvPr/>
        </p:nvSpPr>
        <p:spPr>
          <a:xfrm>
            <a:off x="6479480" y="2160897"/>
            <a:ext cx="1188864" cy="461665"/>
          </a:xfrm>
          <a:prstGeom prst="rect">
            <a:avLst/>
          </a:prstGeom>
          <a:noFill/>
        </p:spPr>
        <p:txBody>
          <a:bodyPr wrap="square" rtlCol="0">
            <a:spAutoFit/>
          </a:bodyPr>
          <a:lstStyle/>
          <a:p>
            <a:r>
              <a:rPr lang="en-US" sz="2400" dirty="0">
                <a:solidFill>
                  <a:srgbClr val="FF0000"/>
                </a:solidFill>
              </a:rPr>
              <a:t>Lobe 2</a:t>
            </a:r>
            <a:endParaRPr lang="es-ES" sz="2400" dirty="0">
              <a:solidFill>
                <a:srgbClr val="FF0000"/>
              </a:solidFill>
            </a:endParaRPr>
          </a:p>
        </p:txBody>
      </p:sp>
      <p:sp>
        <p:nvSpPr>
          <p:cNvPr id="10" name="9 CuadroTexto"/>
          <p:cNvSpPr txBox="1"/>
          <p:nvPr/>
        </p:nvSpPr>
        <p:spPr>
          <a:xfrm>
            <a:off x="2843808" y="3169009"/>
            <a:ext cx="1188864" cy="461665"/>
          </a:xfrm>
          <a:prstGeom prst="rect">
            <a:avLst/>
          </a:prstGeom>
          <a:noFill/>
        </p:spPr>
        <p:txBody>
          <a:bodyPr wrap="square" rtlCol="0">
            <a:spAutoFit/>
          </a:bodyPr>
          <a:lstStyle/>
          <a:p>
            <a:r>
              <a:rPr lang="en-US" sz="2400" dirty="0">
                <a:solidFill>
                  <a:srgbClr val="FF0000"/>
                </a:solidFill>
              </a:rPr>
              <a:t>Lobe 1</a:t>
            </a:r>
            <a:endParaRPr lang="es-ES" sz="2400" dirty="0">
              <a:solidFill>
                <a:srgbClr val="FF0000"/>
              </a:solidFill>
            </a:endParaRPr>
          </a:p>
        </p:txBody>
      </p:sp>
      <p:pic>
        <p:nvPicPr>
          <p:cNvPr id="1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3 Título"/>
          <p:cNvSpPr>
            <a:spLocks noGrp="1"/>
          </p:cNvSpPr>
          <p:nvPr>
            <p:ph type="title"/>
          </p:nvPr>
        </p:nvSpPr>
        <p:spPr>
          <a:xfrm>
            <a:off x="457200" y="205979"/>
            <a:ext cx="8229600" cy="857250"/>
          </a:xfrm>
        </p:spPr>
        <p:txBody>
          <a:bodyPr>
            <a:noAutofit/>
          </a:bodyPr>
          <a:lstStyle/>
          <a:p>
            <a:r>
              <a:rPr lang="en-US" sz="4000" noProof="0" dirty="0"/>
              <a:t>Two Lobes Rendering (Our Render) </a:t>
            </a:r>
          </a:p>
        </p:txBody>
      </p:sp>
    </p:spTree>
    <p:extLst>
      <p:ext uri="{BB962C8B-B14F-4D97-AF65-F5344CB8AC3E}">
        <p14:creationId xmlns:p14="http://schemas.microsoft.com/office/powerpoint/2010/main" val="3418923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1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2270224" cy="584775"/>
          </a:xfrm>
          <a:prstGeom prst="rect">
            <a:avLst/>
          </a:prstGeom>
          <a:noFill/>
        </p:spPr>
        <p:txBody>
          <a:bodyPr wrap="square" rtlCol="0">
            <a:spAutoFit/>
          </a:bodyPr>
          <a:lstStyle/>
          <a:p>
            <a:r>
              <a:rPr lang="en-US" sz="3200" dirty="0"/>
              <a:t>One Lobe</a:t>
            </a:r>
            <a:endParaRPr lang="es-ES" sz="3200" dirty="0"/>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3990690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7017"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00" y="4582800"/>
            <a:ext cx="2198216" cy="584775"/>
          </a:xfrm>
          <a:prstGeom prst="rect">
            <a:avLst/>
          </a:prstGeom>
          <a:noFill/>
        </p:spPr>
        <p:txBody>
          <a:bodyPr wrap="square" rtlCol="0">
            <a:spAutoFit/>
          </a:bodyPr>
          <a:lstStyle/>
          <a:p>
            <a:r>
              <a:rPr lang="en-US" sz="3200" dirty="0"/>
              <a:t>Two Lobes</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702167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Implementation Details</a:t>
            </a:r>
          </a:p>
        </p:txBody>
      </p:sp>
      <p:sp>
        <p:nvSpPr>
          <p:cNvPr id="3" name="2 Marcador de contenido"/>
          <p:cNvSpPr>
            <a:spLocks noGrp="1"/>
          </p:cNvSpPr>
          <p:nvPr>
            <p:ph idx="1"/>
          </p:nvPr>
        </p:nvSpPr>
        <p:spPr/>
        <p:txBody>
          <a:bodyPr>
            <a:normAutofit/>
          </a:bodyPr>
          <a:lstStyle/>
          <a:p>
            <a:r>
              <a:rPr lang="en-US" dirty="0"/>
              <a:t>Linear blend between two specular lobes:</a:t>
            </a:r>
          </a:p>
          <a:p>
            <a:pPr lvl="1"/>
            <a:r>
              <a:rPr lang="en-US" dirty="0"/>
              <a:t>85% for lobe 1</a:t>
            </a:r>
          </a:p>
          <a:p>
            <a:pPr lvl="1"/>
            <a:r>
              <a:rPr lang="en-US" dirty="0"/>
              <a:t>15% for lobe 2</a:t>
            </a:r>
          </a:p>
          <a:p>
            <a:r>
              <a:rPr lang="en-US" dirty="0"/>
              <a:t>Specular power for lobe 2 derived from first one (avoids using two gloss maps)</a:t>
            </a:r>
          </a:p>
          <a:p>
            <a:pPr lvl="1"/>
            <a:endParaRPr lang="en-US" dirty="0"/>
          </a:p>
        </p:txBody>
      </p:sp>
    </p:spTree>
    <p:extLst>
      <p:ext uri="{BB962C8B-B14F-4D97-AF65-F5344CB8AC3E}">
        <p14:creationId xmlns:p14="http://schemas.microsoft.com/office/powerpoint/2010/main" val="3290312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Performance</a:t>
            </a:r>
          </a:p>
        </p:txBody>
      </p:sp>
      <p:sp>
        <p:nvSpPr>
          <p:cNvPr id="3" name="2 Marcador de contenido"/>
          <p:cNvSpPr>
            <a:spLocks noGrp="1"/>
          </p:cNvSpPr>
          <p:nvPr>
            <p:ph idx="1"/>
          </p:nvPr>
        </p:nvSpPr>
        <p:spPr/>
        <p:txBody>
          <a:bodyPr>
            <a:normAutofit/>
          </a:bodyPr>
          <a:lstStyle/>
          <a:p>
            <a:r>
              <a:rPr lang="en-US" noProof="0" dirty="0"/>
              <a:t>Only </a:t>
            </a:r>
            <a:r>
              <a:rPr lang="en-US" b="1" noProof="0" dirty="0"/>
              <a:t>two extra instructions</a:t>
            </a:r>
            <a:r>
              <a:rPr lang="en-US" noProof="0" dirty="0"/>
              <a:t> per light for vector-based architectures</a:t>
            </a:r>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521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347614"/>
            <a:ext cx="3096344" cy="3096344"/>
          </a:xfrm>
          <a:prstGeom prst="rect">
            <a:avLst/>
          </a:prstGeom>
        </p:spPr>
      </p:pic>
      <p:sp>
        <p:nvSpPr>
          <p:cNvPr id="4" name="3 Título"/>
          <p:cNvSpPr>
            <a:spLocks noGrp="1"/>
          </p:cNvSpPr>
          <p:nvPr>
            <p:ph type="title"/>
          </p:nvPr>
        </p:nvSpPr>
        <p:spPr/>
        <p:txBody>
          <a:bodyPr>
            <a:normAutofit fontScale="90000"/>
          </a:bodyPr>
          <a:lstStyle/>
          <a:p>
            <a:r>
              <a:rPr lang="en-US" noProof="0" dirty="0"/>
              <a:t>Microgeometry Render</a:t>
            </a:r>
            <a:br>
              <a:rPr lang="en-US" noProof="0" dirty="0"/>
            </a:br>
            <a:r>
              <a:rPr lang="en-US" noProof="0" dirty="0"/>
              <a:t>(ICT Reference)</a:t>
            </a:r>
          </a:p>
        </p:txBody>
      </p:sp>
      <p:sp>
        <p:nvSpPr>
          <p:cNvPr id="7" name="6 CuadroTexto"/>
          <p:cNvSpPr txBox="1"/>
          <p:nvPr/>
        </p:nvSpPr>
        <p:spPr>
          <a:xfrm>
            <a:off x="1116523" y="4443958"/>
            <a:ext cx="3095437" cy="400110"/>
          </a:xfrm>
          <a:prstGeom prst="rect">
            <a:avLst/>
          </a:prstGeom>
          <a:noFill/>
        </p:spPr>
        <p:txBody>
          <a:bodyPr wrap="square" rtlCol="0">
            <a:spAutoFit/>
          </a:bodyPr>
          <a:lstStyle/>
          <a:p>
            <a:pPr algn="ctr"/>
            <a:r>
              <a:rPr lang="en-US" sz="2000" dirty="0"/>
              <a:t>Microstructure BRDF Fit</a:t>
            </a:r>
            <a:endParaRPr lang="es-ES" sz="2000" dirty="0"/>
          </a:p>
        </p:txBody>
      </p:sp>
      <p:sp>
        <p:nvSpPr>
          <p:cNvPr id="11"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solidFill>
                  <a:schemeClr val="tx1">
                    <a:lumMod val="75000"/>
                  </a:schemeClr>
                </a:solidFill>
              </a:rPr>
              <a:t>From [Graham2013] </a:t>
            </a:r>
            <a:r>
              <a:rPr lang="en-US" sz="1400" i="1" dirty="0">
                <a:solidFill>
                  <a:schemeClr val="tx1">
                    <a:lumMod val="75000"/>
                  </a:schemeClr>
                </a:solidFill>
              </a:rPr>
              <a:t>Measurement-Based Synthesis of Facial Microgeometry</a:t>
            </a:r>
          </a:p>
        </p:txBody>
      </p:sp>
    </p:spTree>
    <p:extLst>
      <p:ext uri="{BB962C8B-B14F-4D97-AF65-F5344CB8AC3E}">
        <p14:creationId xmlns:p14="http://schemas.microsoft.com/office/powerpoint/2010/main" val="2753293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347614"/>
            <a:ext cx="3096344" cy="3096344"/>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557" y="1347614"/>
            <a:ext cx="3096344" cy="3096344"/>
          </a:xfrm>
          <a:prstGeom prst="rect">
            <a:avLst/>
          </a:prstGeom>
        </p:spPr>
      </p:pic>
      <p:sp>
        <p:nvSpPr>
          <p:cNvPr id="4" name="3 Título"/>
          <p:cNvSpPr>
            <a:spLocks noGrp="1"/>
          </p:cNvSpPr>
          <p:nvPr>
            <p:ph type="title"/>
          </p:nvPr>
        </p:nvSpPr>
        <p:spPr/>
        <p:txBody>
          <a:bodyPr>
            <a:normAutofit fontScale="90000"/>
          </a:bodyPr>
          <a:lstStyle/>
          <a:p>
            <a:r>
              <a:rPr lang="en-US" noProof="0" dirty="0"/>
              <a:t>Microgeometry Render</a:t>
            </a:r>
            <a:br>
              <a:rPr lang="en-US" noProof="0" dirty="0"/>
            </a:br>
            <a:r>
              <a:rPr lang="en-US" noProof="0" dirty="0"/>
              <a:t>(ICT Reference)</a:t>
            </a:r>
          </a:p>
        </p:txBody>
      </p:sp>
      <p:sp>
        <p:nvSpPr>
          <p:cNvPr id="6" name="5 CuadroTexto"/>
          <p:cNvSpPr txBox="1"/>
          <p:nvPr/>
        </p:nvSpPr>
        <p:spPr>
          <a:xfrm>
            <a:off x="4644916" y="4443958"/>
            <a:ext cx="3095437" cy="400110"/>
          </a:xfrm>
          <a:prstGeom prst="rect">
            <a:avLst/>
          </a:prstGeom>
          <a:noFill/>
        </p:spPr>
        <p:txBody>
          <a:bodyPr wrap="square" rtlCol="0">
            <a:spAutoFit/>
          </a:bodyPr>
          <a:lstStyle/>
          <a:p>
            <a:pPr algn="ctr"/>
            <a:r>
              <a:rPr lang="en-US" sz="2000" dirty="0"/>
              <a:t>Microstructure Render</a:t>
            </a:r>
            <a:endParaRPr lang="es-ES" sz="2000" dirty="0"/>
          </a:p>
        </p:txBody>
      </p:sp>
      <p:sp>
        <p:nvSpPr>
          <p:cNvPr id="7" name="6 CuadroTexto"/>
          <p:cNvSpPr txBox="1"/>
          <p:nvPr/>
        </p:nvSpPr>
        <p:spPr>
          <a:xfrm>
            <a:off x="1116523" y="4443958"/>
            <a:ext cx="3095437" cy="400110"/>
          </a:xfrm>
          <a:prstGeom prst="rect">
            <a:avLst/>
          </a:prstGeom>
          <a:noFill/>
        </p:spPr>
        <p:txBody>
          <a:bodyPr wrap="square" rtlCol="0">
            <a:spAutoFit/>
          </a:bodyPr>
          <a:lstStyle/>
          <a:p>
            <a:pPr algn="ctr"/>
            <a:r>
              <a:rPr lang="en-US" sz="2000" dirty="0"/>
              <a:t>Microstructure BRDF Fit</a:t>
            </a:r>
            <a:endParaRPr lang="es-ES" sz="2000" dirty="0"/>
          </a:p>
        </p:txBody>
      </p:sp>
      <p:sp>
        <p:nvSpPr>
          <p:cNvPr id="11"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solidFill>
                  <a:schemeClr val="tx1">
                    <a:lumMod val="75000"/>
                  </a:schemeClr>
                </a:solidFill>
              </a:rPr>
              <a:t>From [Graham2013] </a:t>
            </a:r>
            <a:r>
              <a:rPr lang="en-US" sz="1400" i="1" dirty="0">
                <a:solidFill>
                  <a:schemeClr val="tx1">
                    <a:lumMod val="75000"/>
                  </a:schemeClr>
                </a:solidFill>
              </a:rPr>
              <a:t>Measurement-Based Synthesis of Facial Microgeometry</a:t>
            </a:r>
          </a:p>
        </p:txBody>
      </p:sp>
    </p:spTree>
    <p:extLst>
      <p:ext uri="{BB962C8B-B14F-4D97-AF65-F5344CB8AC3E}">
        <p14:creationId xmlns:p14="http://schemas.microsoft.com/office/powerpoint/2010/main" val="1542029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fontScale="90000"/>
          </a:bodyPr>
          <a:lstStyle/>
          <a:p>
            <a:r>
              <a:rPr lang="en-US" noProof="0" dirty="0"/>
              <a:t>Sine-Based Tiled Procedural Bump</a:t>
            </a:r>
          </a:p>
        </p:txBody>
      </p:sp>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1184433"/>
            <a:ext cx="2952328" cy="2952328"/>
          </a:xfrm>
          <a:prstGeom prst="rect">
            <a:avLst/>
          </a:prstGeom>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184433"/>
            <a:ext cx="295232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4271893" y="2099922"/>
            <a:ext cx="643125" cy="1015663"/>
          </a:xfrm>
          <a:prstGeom prst="rect">
            <a:avLst/>
          </a:prstGeom>
          <a:noFill/>
        </p:spPr>
        <p:txBody>
          <a:bodyPr wrap="none" rtlCol="0">
            <a:spAutoFit/>
          </a:bodyPr>
          <a:lstStyle/>
          <a:p>
            <a:r>
              <a:rPr lang="en-US" sz="6000" dirty="0"/>
              <a:t>+</a:t>
            </a:r>
            <a:endParaRPr lang="es-ES" sz="6000" dirty="0"/>
          </a:p>
        </p:txBody>
      </p:sp>
      <p:sp>
        <p:nvSpPr>
          <p:cNvPr id="8" name="7 CuadroTexto"/>
          <p:cNvSpPr txBox="1"/>
          <p:nvPr/>
        </p:nvSpPr>
        <p:spPr>
          <a:xfrm>
            <a:off x="1115616" y="4136762"/>
            <a:ext cx="2952328" cy="523220"/>
          </a:xfrm>
          <a:prstGeom prst="rect">
            <a:avLst/>
          </a:prstGeom>
          <a:noFill/>
        </p:spPr>
        <p:txBody>
          <a:bodyPr wrap="square" rtlCol="0">
            <a:spAutoFit/>
          </a:bodyPr>
          <a:lstStyle/>
          <a:p>
            <a:pPr algn="ctr"/>
            <a:r>
              <a:rPr lang="en-US" sz="2800" dirty="0"/>
              <a:t>Base Map</a:t>
            </a:r>
            <a:endParaRPr lang="es-ES" sz="2800" dirty="0"/>
          </a:p>
        </p:txBody>
      </p:sp>
      <p:sp>
        <p:nvSpPr>
          <p:cNvPr id="9" name="8 CuadroTexto"/>
          <p:cNvSpPr txBox="1"/>
          <p:nvPr/>
        </p:nvSpPr>
        <p:spPr>
          <a:xfrm>
            <a:off x="5148064" y="4136762"/>
            <a:ext cx="2952328" cy="523220"/>
          </a:xfrm>
          <a:prstGeom prst="rect">
            <a:avLst/>
          </a:prstGeom>
          <a:noFill/>
        </p:spPr>
        <p:txBody>
          <a:bodyPr wrap="square" rtlCol="0">
            <a:spAutoFit/>
          </a:bodyPr>
          <a:lstStyle/>
          <a:p>
            <a:pPr algn="ctr"/>
            <a:r>
              <a:rPr lang="en-US" sz="2800" dirty="0"/>
              <a:t>Micro-Detail Map</a:t>
            </a:r>
            <a:endParaRPr lang="es-ES" sz="2800" dirty="0"/>
          </a:p>
        </p:txBody>
      </p:sp>
      <p:sp>
        <p:nvSpPr>
          <p:cNvPr id="11"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t>Scale is exaggerated for illustration purposes</a:t>
            </a:r>
            <a:endParaRPr lang="es-ES" sz="1400" dirty="0"/>
          </a:p>
        </p:txBody>
      </p:sp>
    </p:spTree>
    <p:extLst>
      <p:ext uri="{BB962C8B-B14F-4D97-AF65-F5344CB8AC3E}">
        <p14:creationId xmlns:p14="http://schemas.microsoft.com/office/powerpoint/2010/main" val="2191671511"/>
      </p:ext>
    </p:extLst>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15" name="14 Grupo"/>
          <p:cNvGrpSpPr/>
          <p:nvPr/>
        </p:nvGrpSpPr>
        <p:grpSpPr>
          <a:xfrm>
            <a:off x="297805" y="1544015"/>
            <a:ext cx="8621107" cy="2551737"/>
            <a:chOff x="128935" y="1029713"/>
            <a:chExt cx="6896885" cy="2041389"/>
          </a:xfrm>
        </p:grpSpPr>
        <p:grpSp>
          <p:nvGrpSpPr>
            <p:cNvPr id="11" name="10 Grupo"/>
            <p:cNvGrpSpPr/>
            <p:nvPr/>
          </p:nvGrpSpPr>
          <p:grpSpPr>
            <a:xfrm>
              <a:off x="1262428" y="1033426"/>
              <a:ext cx="1081557" cy="2036119"/>
              <a:chOff x="1284233" y="1033426"/>
              <a:chExt cx="1081557" cy="2036119"/>
            </a:xfrm>
          </p:grpSpPr>
          <p:sp>
            <p:nvSpPr>
              <p:cNvPr id="19" name="Content Placeholder 4"/>
              <p:cNvSpPr txBox="1">
                <a:spLocks/>
              </p:cNvSpPr>
              <p:nvPr/>
            </p:nvSpPr>
            <p:spPr bwMode="auto">
              <a:xfrm>
                <a:off x="1352167" y="2144034"/>
                <a:ext cx="945690" cy="925511"/>
              </a:xfrm>
              <a:prstGeom prst="rect">
                <a:avLst/>
              </a:prstGeom>
              <a:noFill/>
              <a:ln w="9525">
                <a:noFill/>
                <a:miter lim="800000"/>
                <a:headEnd/>
                <a:tailEnd/>
              </a:ln>
            </p:spPr>
            <p:txBody>
              <a:bodyPr anchor="t" anchorCtr="0" bIns="45720" compatLnSpc="1" lIns="91440" numCol="1" rIns="91440" tIns="45720" vert="horz" wrap="square">
                <a:prstTxWarp prst="textNoShape">
                  <a:avLst/>
                </a:prstTxWarp>
                <a:noAutofit/>
              </a:bodyPr>
              <a:lstStyle>
                <a:lvl1pPr algn="l" defTabSz="457200" eaLnBrk="0" fontAlgn="base" hangingPunct="0" indent="-342900" marL="342900" rtl="0">
                  <a:spcBef>
                    <a:spcPct val="20000"/>
                  </a:spcBef>
                  <a:spcAft>
                    <a:spcPct val="0"/>
                  </a:spcAft>
                  <a:buFont charset="0" typeface="Arial"/>
                  <a:buChar char="•"/>
                  <a:defRPr kern="1200" sz="2800">
                    <a:solidFill>
                      <a:schemeClr val="tx1"/>
                    </a:solidFill>
                    <a:latin charset="0" pitchFamily="34" typeface="Arial"/>
                    <a:ea charset="-128" typeface="ＭＳ Ｐゴシック"/>
                    <a:cs charset="0" pitchFamily="34" typeface="Arial"/>
                  </a:defRPr>
                </a:lvl1pPr>
                <a:lvl2pPr algn="l" defTabSz="457200" eaLnBrk="0" fontAlgn="base" hangingPunct="0" indent="-285750" marL="742950" rtl="0">
                  <a:spcBef>
                    <a:spcPct val="20000"/>
                  </a:spcBef>
                  <a:spcAft>
                    <a:spcPct val="0"/>
                  </a:spcAft>
                  <a:buFont charset="0" typeface="Arial"/>
                  <a:buChar char="–"/>
                  <a:defRPr kern="1200" sz="2400">
                    <a:solidFill>
                      <a:schemeClr val="tx1"/>
                    </a:solidFill>
                    <a:latin charset="0" pitchFamily="34" typeface="Arial"/>
                    <a:ea charset="-128" typeface="ＭＳ Ｐゴシック"/>
                    <a:cs charset="0" pitchFamily="34" typeface="Arial"/>
                  </a:defRPr>
                </a:lvl2pPr>
                <a:lvl3pPr algn="l" defTabSz="457200" eaLnBrk="0" fontAlgn="base" hangingPunct="0" indent="-228600" marL="1143000" rtl="0">
                  <a:spcBef>
                    <a:spcPct val="20000"/>
                  </a:spcBef>
                  <a:spcAft>
                    <a:spcPct val="0"/>
                  </a:spcAft>
                  <a:buFont charset="0" typeface="Arial"/>
                  <a:buChar char="•"/>
                  <a:defRPr kern="1200" sz="2000">
                    <a:solidFill>
                      <a:schemeClr val="tx1"/>
                    </a:solidFill>
                    <a:latin charset="0" pitchFamily="34" typeface="Arial"/>
                    <a:ea charset="-128" typeface="ＭＳ Ｐゴシック"/>
                    <a:cs charset="0" pitchFamily="34" typeface="Arial"/>
                  </a:defRPr>
                </a:lvl3pPr>
                <a:lvl4pPr algn="l" defTabSz="457200" eaLnBrk="0" fontAlgn="base" hangingPunct="0" indent="-228600" marL="16002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4pPr>
                <a:lvl5pPr algn="l" defTabSz="457200" eaLnBrk="0" fontAlgn="base" hangingPunct="0" indent="-228600" marL="20574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5pPr>
                <a:lvl6pPr algn="l" defTabSz="457200" eaLnBrk="1" hangingPunct="1" indent="-228600" latinLnBrk="0" marL="2514600" rtl="0">
                  <a:spcBef>
                    <a:spcPct val="20000"/>
                  </a:spcBef>
                  <a:buFont typeface="Arial"/>
                  <a:buChar char="•"/>
                  <a:defRPr kern="1200" sz="20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kern="1200" sz="20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kern="1200" sz="20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kern="1200" sz="2000">
                    <a:solidFill>
                      <a:schemeClr val="tx1"/>
                    </a:solidFill>
                    <a:latin typeface="+mn-lt"/>
                    <a:ea typeface="+mn-ea"/>
                    <a:cs typeface="+mn-cs"/>
                  </a:defRPr>
                </a:lvl9pPr>
              </a:lstStyle>
              <a:p>
                <a:pPr algn="ctr" indent="0" marL="0">
                  <a:spcBef>
                    <a:spcPts val="0"/>
                  </a:spcBef>
                  <a:buNone/>
                </a:pPr>
                <a:r>
                  <a:rPr b="1" dirty="0" lang="es-ES" sz="1400">
                    <a:latin typeface="+mj-lt"/>
                  </a:rPr>
                  <a:t>Javier von der Pahlen</a:t>
                </a:r>
              </a:p>
              <a:p>
                <a:pPr algn="ctr" indent="0" marL="0">
                  <a:spcBef>
                    <a:spcPts val="0"/>
                  </a:spcBef>
                  <a:buNone/>
                </a:pPr>
                <a:endParaRPr b="1" dirty="0" lang="es-ES" sz="900">
                  <a:latin typeface="+mj-lt"/>
                </a:endParaRPr>
              </a:p>
              <a:p>
                <a:pPr algn="ctr" indent="0" marL="0">
                  <a:spcBef>
                    <a:spcPts val="0"/>
                  </a:spcBef>
                  <a:buNone/>
                </a:pPr>
                <a:r>
                  <a:rPr dirty="0" lang="en-US" sz="1100">
                    <a:solidFill>
                      <a:schemeClr val="tx1">
                        <a:lumMod val="50000"/>
                        <a:lumOff val="50000"/>
                      </a:schemeClr>
                    </a:solidFill>
                    <a:latin typeface="+mj-lt"/>
                  </a:rPr>
                  <a:t>Director of R&amp;D</a:t>
                </a:r>
              </a:p>
            </p:txBody>
          </p:sp>
          <p:pic>
            <p:nvPicPr>
              <p:cNvPr descr="C:\Users\Iryoku\Desktop\Cam3_IMG_4526_Crop.jpg" id="13" name="Picture 2"/>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5"/>
              <a:stretch/>
            </p:blipFill>
            <p:spPr bwMode="auto">
              <a:xfrm>
                <a:off x="1284233" y="1033426"/>
                <a:ext cx="1081557" cy="10815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8 Grupo"/>
            <p:cNvGrpSpPr/>
            <p:nvPr/>
          </p:nvGrpSpPr>
          <p:grpSpPr>
            <a:xfrm>
              <a:off x="2433110" y="1033426"/>
              <a:ext cx="1081557" cy="2036118"/>
              <a:chOff x="2468823" y="1033426"/>
              <a:chExt cx="1081557" cy="2036118"/>
            </a:xfrm>
          </p:grpSpPr>
          <p:sp>
            <p:nvSpPr>
              <p:cNvPr id="21" name="Content Placeholder 4"/>
              <p:cNvSpPr txBox="1">
                <a:spLocks/>
              </p:cNvSpPr>
              <p:nvPr/>
            </p:nvSpPr>
            <p:spPr bwMode="auto">
              <a:xfrm>
                <a:off x="2543201" y="2144033"/>
                <a:ext cx="1007179" cy="925511"/>
              </a:xfrm>
              <a:prstGeom prst="rect">
                <a:avLst/>
              </a:prstGeom>
              <a:noFill/>
              <a:ln w="9525">
                <a:noFill/>
                <a:miter lim="800000"/>
                <a:headEnd/>
                <a:tailEnd/>
              </a:ln>
            </p:spPr>
            <p:txBody>
              <a:bodyPr anchor="t" anchorCtr="0" bIns="45720" compatLnSpc="1" lIns="91440" numCol="1" rIns="91440" tIns="45720" vert="horz" wrap="square">
                <a:prstTxWarp prst="textNoShape">
                  <a:avLst/>
                </a:prstTxWarp>
                <a:noAutofit/>
              </a:bodyPr>
              <a:lstStyle>
                <a:lvl1pPr algn="l" defTabSz="457200" eaLnBrk="0" fontAlgn="base" hangingPunct="0" indent="-342900" marL="342900" rtl="0">
                  <a:spcBef>
                    <a:spcPct val="20000"/>
                  </a:spcBef>
                  <a:spcAft>
                    <a:spcPct val="0"/>
                  </a:spcAft>
                  <a:buFont charset="0" typeface="Arial"/>
                  <a:buChar char="•"/>
                  <a:defRPr kern="1200" sz="2800">
                    <a:solidFill>
                      <a:schemeClr val="tx1"/>
                    </a:solidFill>
                    <a:latin charset="0" pitchFamily="34" typeface="Arial"/>
                    <a:ea charset="-128" typeface="ＭＳ Ｐゴシック"/>
                    <a:cs charset="0" pitchFamily="34" typeface="Arial"/>
                  </a:defRPr>
                </a:lvl1pPr>
                <a:lvl2pPr algn="l" defTabSz="457200" eaLnBrk="0" fontAlgn="base" hangingPunct="0" indent="-285750" marL="742950" rtl="0">
                  <a:spcBef>
                    <a:spcPct val="20000"/>
                  </a:spcBef>
                  <a:spcAft>
                    <a:spcPct val="0"/>
                  </a:spcAft>
                  <a:buFont charset="0" typeface="Arial"/>
                  <a:buChar char="–"/>
                  <a:defRPr kern="1200" sz="2400">
                    <a:solidFill>
                      <a:schemeClr val="tx1"/>
                    </a:solidFill>
                    <a:latin charset="0" pitchFamily="34" typeface="Arial"/>
                    <a:ea charset="-128" typeface="ＭＳ Ｐゴシック"/>
                    <a:cs charset="0" pitchFamily="34" typeface="Arial"/>
                  </a:defRPr>
                </a:lvl2pPr>
                <a:lvl3pPr algn="l" defTabSz="457200" eaLnBrk="0" fontAlgn="base" hangingPunct="0" indent="-228600" marL="1143000" rtl="0">
                  <a:spcBef>
                    <a:spcPct val="20000"/>
                  </a:spcBef>
                  <a:spcAft>
                    <a:spcPct val="0"/>
                  </a:spcAft>
                  <a:buFont charset="0" typeface="Arial"/>
                  <a:buChar char="•"/>
                  <a:defRPr kern="1200" sz="2000">
                    <a:solidFill>
                      <a:schemeClr val="tx1"/>
                    </a:solidFill>
                    <a:latin charset="0" pitchFamily="34" typeface="Arial"/>
                    <a:ea charset="-128" typeface="ＭＳ Ｐゴシック"/>
                    <a:cs charset="0" pitchFamily="34" typeface="Arial"/>
                  </a:defRPr>
                </a:lvl3pPr>
                <a:lvl4pPr algn="l" defTabSz="457200" eaLnBrk="0" fontAlgn="base" hangingPunct="0" indent="-228600" marL="16002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4pPr>
                <a:lvl5pPr algn="l" defTabSz="457200" eaLnBrk="0" fontAlgn="base" hangingPunct="0" indent="-228600" marL="20574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5pPr>
                <a:lvl6pPr algn="l" defTabSz="457200" eaLnBrk="1" hangingPunct="1" indent="-228600" latinLnBrk="0" marL="2514600" rtl="0">
                  <a:spcBef>
                    <a:spcPct val="20000"/>
                  </a:spcBef>
                  <a:buFont typeface="Arial"/>
                  <a:buChar char="•"/>
                  <a:defRPr kern="1200" sz="20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kern="1200" sz="20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kern="1200" sz="20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kern="1200" sz="2000">
                    <a:solidFill>
                      <a:schemeClr val="tx1"/>
                    </a:solidFill>
                    <a:latin typeface="+mn-lt"/>
                    <a:ea typeface="+mn-ea"/>
                    <a:cs typeface="+mn-cs"/>
                  </a:defRPr>
                </a:lvl9pPr>
              </a:lstStyle>
              <a:p>
                <a:pPr algn="ctr" indent="0" marL="0">
                  <a:spcBef>
                    <a:spcPts val="0"/>
                  </a:spcBef>
                  <a:buNone/>
                </a:pPr>
                <a:r>
                  <a:rPr b="1" dirty="0" lang="es-ES" sz="1400">
                    <a:latin typeface="+mj-lt"/>
                  </a:rPr>
                  <a:t>Etienne</a:t>
                </a:r>
              </a:p>
              <a:p>
                <a:pPr algn="ctr" indent="0" marL="0">
                  <a:spcBef>
                    <a:spcPts val="0"/>
                  </a:spcBef>
                  <a:buNone/>
                </a:pPr>
                <a:r>
                  <a:rPr b="1" dirty="0" lang="en-US" sz="1400">
                    <a:latin typeface="+mj-lt"/>
                  </a:rPr>
                  <a:t>Danvoye</a:t>
                </a:r>
                <a:endParaRPr b="1" dirty="0" lang="es-ES" sz="1400">
                  <a:latin typeface="+mj-lt"/>
                </a:endParaRPr>
              </a:p>
              <a:p>
                <a:pPr algn="ctr" indent="0" marL="0">
                  <a:spcBef>
                    <a:spcPts val="0"/>
                  </a:spcBef>
                  <a:buNone/>
                </a:pPr>
                <a:endParaRPr b="1" dirty="0" lang="en-US" sz="900">
                  <a:latin typeface="+mj-lt"/>
                </a:endParaRPr>
              </a:p>
              <a:p>
                <a:pPr algn="ctr" indent="0" marL="0">
                  <a:spcBef>
                    <a:spcPts val="0"/>
                  </a:spcBef>
                  <a:buNone/>
                </a:pPr>
                <a:r>
                  <a:rPr dirty="0" lang="en-US" sz="1100">
                    <a:solidFill>
                      <a:schemeClr val="tx1">
                        <a:lumMod val="50000"/>
                        <a:lumOff val="50000"/>
                      </a:schemeClr>
                    </a:solidFill>
                    <a:latin typeface="+mj-lt"/>
                  </a:rPr>
                  <a:t>Technical Director</a:t>
                </a:r>
                <a:endParaRPr b="1" dirty="0" lang="en-US" sz="1100">
                  <a:latin typeface="+mj-lt"/>
                </a:endParaRPr>
              </a:p>
            </p:txBody>
          </p:sp>
          <p:pic>
            <p:nvPicPr>
              <p:cNvPr descr="C:\Users\Iryoku\Desktop\DSC_8262.JPG" id="14" name="Picture 3"/>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65" r="-106"/>
              <a:stretch/>
            </p:blipFill>
            <p:spPr bwMode="auto">
              <a:xfrm>
                <a:off x="2468823" y="1033426"/>
                <a:ext cx="1081557" cy="10815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7 Grupo"/>
            <p:cNvGrpSpPr/>
            <p:nvPr/>
          </p:nvGrpSpPr>
          <p:grpSpPr>
            <a:xfrm>
              <a:off x="3603792" y="1031034"/>
              <a:ext cx="1081557" cy="2038511"/>
              <a:chOff x="3641356" y="1031034"/>
              <a:chExt cx="1081557" cy="2038511"/>
            </a:xfrm>
          </p:grpSpPr>
          <p:pic>
            <p:nvPicPr>
              <p:cNvPr descr="C:\Users\IRYOKU\Desktop\BernardoAntoniazzi.jpg" id="2050" name="Picture 2"/>
              <p:cNvPicPr>
                <a:picLocks noChangeArrowheads="1" noChangeAspect="1"/>
              </p:cNvPicPr>
              <p:nvPr/>
            </p:nvPicPr>
            <p:blipFill rotWithShape="1">
              <a:blip cstate="print" r:embed="rId5">
                <a:extLst>
                  <a:ext uri="{28A0092B-C50C-407E-A947-70E740481C1C}">
                    <a14:useLocalDpi xmlns:a14="http://schemas.microsoft.com/office/drawing/2010/main" val="0"/>
                  </a:ext>
                </a:extLst>
              </a:blip>
              <a:srcRect b="-20" r="-150"/>
              <a:stretch/>
            </p:blipFill>
            <p:spPr bwMode="auto">
              <a:xfrm>
                <a:off x="3641356" y="1031034"/>
                <a:ext cx="1081557" cy="108155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4"/>
              <p:cNvSpPr txBox="1">
                <a:spLocks/>
              </p:cNvSpPr>
              <p:nvPr/>
            </p:nvSpPr>
            <p:spPr bwMode="auto">
              <a:xfrm>
                <a:off x="3678545" y="2144034"/>
                <a:ext cx="1007179" cy="925511"/>
              </a:xfrm>
              <a:prstGeom prst="rect">
                <a:avLst/>
              </a:prstGeom>
              <a:noFill/>
              <a:ln w="9525">
                <a:noFill/>
                <a:miter lim="800000"/>
                <a:headEnd/>
                <a:tailEnd/>
              </a:ln>
            </p:spPr>
            <p:txBody>
              <a:bodyPr anchor="t" anchorCtr="0" bIns="45720" compatLnSpc="1" lIns="91440" numCol="1" rIns="91440" tIns="45720" vert="horz" wrap="square">
                <a:prstTxWarp prst="textNoShape">
                  <a:avLst/>
                </a:prstTxWarp>
                <a:noAutofit/>
              </a:bodyPr>
              <a:lstStyle>
                <a:lvl1pPr algn="l" defTabSz="457200" eaLnBrk="0" fontAlgn="base" hangingPunct="0" indent="-342900" marL="342900" rtl="0">
                  <a:spcBef>
                    <a:spcPct val="20000"/>
                  </a:spcBef>
                  <a:spcAft>
                    <a:spcPct val="0"/>
                  </a:spcAft>
                  <a:buFont charset="0" typeface="Arial"/>
                  <a:buChar char="•"/>
                  <a:defRPr kern="1200" sz="2800">
                    <a:solidFill>
                      <a:schemeClr val="tx1"/>
                    </a:solidFill>
                    <a:latin charset="0" pitchFamily="34" typeface="Arial"/>
                    <a:ea charset="-128" typeface="ＭＳ Ｐゴシック"/>
                    <a:cs charset="0" pitchFamily="34" typeface="Arial"/>
                  </a:defRPr>
                </a:lvl1pPr>
                <a:lvl2pPr algn="l" defTabSz="457200" eaLnBrk="0" fontAlgn="base" hangingPunct="0" indent="-285750" marL="742950" rtl="0">
                  <a:spcBef>
                    <a:spcPct val="20000"/>
                  </a:spcBef>
                  <a:spcAft>
                    <a:spcPct val="0"/>
                  </a:spcAft>
                  <a:buFont charset="0" typeface="Arial"/>
                  <a:buChar char="–"/>
                  <a:defRPr kern="1200" sz="2400">
                    <a:solidFill>
                      <a:schemeClr val="tx1"/>
                    </a:solidFill>
                    <a:latin charset="0" pitchFamily="34" typeface="Arial"/>
                    <a:ea charset="-128" typeface="ＭＳ Ｐゴシック"/>
                    <a:cs charset="0" pitchFamily="34" typeface="Arial"/>
                  </a:defRPr>
                </a:lvl2pPr>
                <a:lvl3pPr algn="l" defTabSz="457200" eaLnBrk="0" fontAlgn="base" hangingPunct="0" indent="-228600" marL="1143000" rtl="0">
                  <a:spcBef>
                    <a:spcPct val="20000"/>
                  </a:spcBef>
                  <a:spcAft>
                    <a:spcPct val="0"/>
                  </a:spcAft>
                  <a:buFont charset="0" typeface="Arial"/>
                  <a:buChar char="•"/>
                  <a:defRPr kern="1200" sz="2000">
                    <a:solidFill>
                      <a:schemeClr val="tx1"/>
                    </a:solidFill>
                    <a:latin charset="0" pitchFamily="34" typeface="Arial"/>
                    <a:ea charset="-128" typeface="ＭＳ Ｐゴシック"/>
                    <a:cs charset="0" pitchFamily="34" typeface="Arial"/>
                  </a:defRPr>
                </a:lvl3pPr>
                <a:lvl4pPr algn="l" defTabSz="457200" eaLnBrk="0" fontAlgn="base" hangingPunct="0" indent="-228600" marL="16002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4pPr>
                <a:lvl5pPr algn="l" defTabSz="457200" eaLnBrk="0" fontAlgn="base" hangingPunct="0" indent="-228600" marL="20574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5pPr>
                <a:lvl6pPr algn="l" defTabSz="457200" eaLnBrk="1" hangingPunct="1" indent="-228600" latinLnBrk="0" marL="2514600" rtl="0">
                  <a:spcBef>
                    <a:spcPct val="20000"/>
                  </a:spcBef>
                  <a:buFont typeface="Arial"/>
                  <a:buChar char="•"/>
                  <a:defRPr kern="1200" sz="20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kern="1200" sz="20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kern="1200" sz="20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kern="1200" sz="2000">
                    <a:solidFill>
                      <a:schemeClr val="tx1"/>
                    </a:solidFill>
                    <a:latin typeface="+mn-lt"/>
                    <a:ea typeface="+mn-ea"/>
                    <a:cs typeface="+mn-cs"/>
                  </a:defRPr>
                </a:lvl9pPr>
              </a:lstStyle>
              <a:p>
                <a:pPr algn="ctr" indent="0" marL="0">
                  <a:spcBef>
                    <a:spcPts val="0"/>
                  </a:spcBef>
                  <a:buNone/>
                </a:pPr>
                <a:r>
                  <a:rPr b="1" dirty="0" lang="es-ES" sz="1400"/>
                  <a:t>Bernardo</a:t>
                </a:r>
              </a:p>
              <a:p>
                <a:pPr algn="ctr" indent="0" marL="0">
                  <a:spcBef>
                    <a:spcPts val="0"/>
                  </a:spcBef>
                  <a:buNone/>
                </a:pPr>
                <a:r>
                  <a:rPr b="1" dirty="0" lang="es-ES" sz="1400"/>
                  <a:t>Antoniazzi</a:t>
                </a:r>
              </a:p>
              <a:p>
                <a:pPr algn="ctr" indent="0" marL="0">
                  <a:spcBef>
                    <a:spcPts val="0"/>
                  </a:spcBef>
                  <a:buNone/>
                </a:pPr>
                <a:endParaRPr b="1" dirty="0" lang="en-US" sz="900">
                  <a:latin typeface="+mj-lt"/>
                </a:endParaRPr>
              </a:p>
              <a:p>
                <a:pPr algn="ctr" indent="0" marL="0">
                  <a:spcBef>
                    <a:spcPts val="0"/>
                  </a:spcBef>
                  <a:buNone/>
                </a:pPr>
                <a:r>
                  <a:rPr dirty="0" lang="en-US" sz="1100">
                    <a:solidFill>
                      <a:schemeClr val="tx1">
                        <a:lumMod val="50000"/>
                        <a:lumOff val="50000"/>
                      </a:schemeClr>
                    </a:solidFill>
                    <a:latin typeface="+mj-lt"/>
                  </a:rPr>
                  <a:t>Technical Art Director</a:t>
                </a:r>
                <a:endParaRPr b="1" dirty="0" lang="en-US" sz="1100">
                  <a:latin typeface="+mj-lt"/>
                </a:endParaRPr>
              </a:p>
            </p:txBody>
          </p:sp>
        </p:grpSp>
        <p:sp>
          <p:nvSpPr>
            <p:cNvPr id="20" name="Content Placeholder 4"/>
            <p:cNvSpPr txBox="1">
              <a:spLocks/>
            </p:cNvSpPr>
            <p:nvPr/>
          </p:nvSpPr>
          <p:spPr bwMode="auto">
            <a:xfrm>
              <a:off x="128935" y="2144034"/>
              <a:ext cx="1007179" cy="925510"/>
            </a:xfrm>
            <a:prstGeom prst="rect">
              <a:avLst/>
            </a:prstGeom>
            <a:noFill/>
            <a:ln w="9525">
              <a:noFill/>
              <a:miter lim="800000"/>
              <a:headEnd/>
              <a:tailEnd/>
            </a:ln>
          </p:spPr>
          <p:txBody>
            <a:bodyPr anchor="t" anchorCtr="0" bIns="45720" compatLnSpc="1" lIns="91440" numCol="1" rIns="91440" tIns="45720" vert="horz" wrap="square">
              <a:prstTxWarp prst="textNoShape">
                <a:avLst/>
              </a:prstTxWarp>
              <a:noAutofit/>
            </a:bodyPr>
            <a:lstStyle>
              <a:lvl1pPr algn="l" defTabSz="457200" eaLnBrk="0" fontAlgn="base" hangingPunct="0" indent="-342900" marL="342900" rtl="0">
                <a:spcBef>
                  <a:spcPct val="20000"/>
                </a:spcBef>
                <a:spcAft>
                  <a:spcPct val="0"/>
                </a:spcAft>
                <a:buFont charset="0" typeface="Arial"/>
                <a:buChar char="•"/>
                <a:defRPr kern="1200" sz="2800">
                  <a:solidFill>
                    <a:schemeClr val="tx1"/>
                  </a:solidFill>
                  <a:latin charset="0" pitchFamily="34" typeface="Arial"/>
                  <a:ea charset="-128" typeface="ＭＳ Ｐゴシック"/>
                  <a:cs charset="0" pitchFamily="34" typeface="Arial"/>
                </a:defRPr>
              </a:lvl1pPr>
              <a:lvl2pPr algn="l" defTabSz="457200" eaLnBrk="0" fontAlgn="base" hangingPunct="0" indent="-285750" marL="742950" rtl="0">
                <a:spcBef>
                  <a:spcPct val="20000"/>
                </a:spcBef>
                <a:spcAft>
                  <a:spcPct val="0"/>
                </a:spcAft>
                <a:buFont charset="0" typeface="Arial"/>
                <a:buChar char="–"/>
                <a:defRPr kern="1200" sz="2400">
                  <a:solidFill>
                    <a:schemeClr val="tx1"/>
                  </a:solidFill>
                  <a:latin charset="0" pitchFamily="34" typeface="Arial"/>
                  <a:ea charset="-128" typeface="ＭＳ Ｐゴシック"/>
                  <a:cs charset="0" pitchFamily="34" typeface="Arial"/>
                </a:defRPr>
              </a:lvl2pPr>
              <a:lvl3pPr algn="l" defTabSz="457200" eaLnBrk="0" fontAlgn="base" hangingPunct="0" indent="-228600" marL="1143000" rtl="0">
                <a:spcBef>
                  <a:spcPct val="20000"/>
                </a:spcBef>
                <a:spcAft>
                  <a:spcPct val="0"/>
                </a:spcAft>
                <a:buFont charset="0" typeface="Arial"/>
                <a:buChar char="•"/>
                <a:defRPr kern="1200" sz="2000">
                  <a:solidFill>
                    <a:schemeClr val="tx1"/>
                  </a:solidFill>
                  <a:latin charset="0" pitchFamily="34" typeface="Arial"/>
                  <a:ea charset="-128" typeface="ＭＳ Ｐゴシック"/>
                  <a:cs charset="0" pitchFamily="34" typeface="Arial"/>
                </a:defRPr>
              </a:lvl3pPr>
              <a:lvl4pPr algn="l" defTabSz="457200" eaLnBrk="0" fontAlgn="base" hangingPunct="0" indent="-228600" marL="16002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4pPr>
              <a:lvl5pPr algn="l" defTabSz="457200" eaLnBrk="0" fontAlgn="base" hangingPunct="0" indent="-228600" marL="20574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5pPr>
              <a:lvl6pPr algn="l" defTabSz="457200" eaLnBrk="1" hangingPunct="1" indent="-228600" latinLnBrk="0" marL="2514600" rtl="0">
                <a:spcBef>
                  <a:spcPct val="20000"/>
                </a:spcBef>
                <a:buFont typeface="Arial"/>
                <a:buChar char="•"/>
                <a:defRPr kern="1200" sz="20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kern="1200" sz="20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kern="1200" sz="20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kern="1200" sz="2000">
                  <a:solidFill>
                    <a:schemeClr val="tx1"/>
                  </a:solidFill>
                  <a:latin typeface="+mn-lt"/>
                  <a:ea typeface="+mn-ea"/>
                  <a:cs typeface="+mn-cs"/>
                </a:defRPr>
              </a:lvl9pPr>
            </a:lstStyle>
            <a:p>
              <a:pPr algn="ctr" indent="0" marL="0">
                <a:spcBef>
                  <a:spcPts val="0"/>
                </a:spcBef>
                <a:buNone/>
              </a:pPr>
              <a:r>
                <a:rPr b="1" dirty="0" lang="es-ES" sz="1400">
                  <a:latin typeface="+mj-lt"/>
                </a:rPr>
                <a:t>Jorge Jimenez</a:t>
              </a:r>
            </a:p>
            <a:p>
              <a:pPr algn="ctr" indent="0" marL="0">
                <a:spcBef>
                  <a:spcPts val="0"/>
                </a:spcBef>
                <a:buNone/>
              </a:pPr>
              <a:endParaRPr b="1" dirty="0" lang="es-ES" sz="900">
                <a:latin typeface="+mj-lt"/>
              </a:endParaRPr>
            </a:p>
            <a:p>
              <a:pPr algn="ctr" indent="0" marL="0">
                <a:spcBef>
                  <a:spcPts val="0"/>
                </a:spcBef>
                <a:buNone/>
              </a:pPr>
              <a:r>
                <a:rPr dirty="0" lang="en-US" sz="1100">
                  <a:solidFill>
                    <a:schemeClr val="tx1">
                      <a:lumMod val="50000"/>
                      <a:lumOff val="50000"/>
                    </a:schemeClr>
                  </a:solidFill>
                  <a:latin typeface="+mj-lt"/>
                </a:rPr>
                <a:t>Graphics R&amp;D</a:t>
              </a:r>
              <a:endParaRPr dirty="0" lang="en-US" sz="800">
                <a:solidFill>
                  <a:schemeClr val="tx1">
                    <a:lumMod val="50000"/>
                    <a:lumOff val="50000"/>
                  </a:schemeClr>
                </a:solidFill>
                <a:latin typeface="+mj-lt"/>
              </a:endParaRPr>
            </a:p>
            <a:p>
              <a:pPr algn="ctr" indent="0" marL="0">
                <a:spcBef>
                  <a:spcPts val="0"/>
                </a:spcBef>
                <a:buNone/>
              </a:pPr>
              <a:endParaRPr b="1" dirty="0" lang="es-ES" sz="1300">
                <a:latin typeface="+mj-lt"/>
              </a:endParaRPr>
            </a:p>
          </p:txBody>
        </p:sp>
        <p:grpSp>
          <p:nvGrpSpPr>
            <p:cNvPr id="7" name="6 Grupo"/>
            <p:cNvGrpSpPr/>
            <p:nvPr/>
          </p:nvGrpSpPr>
          <p:grpSpPr>
            <a:xfrm>
              <a:off x="5942940" y="1029713"/>
              <a:ext cx="1082880" cy="2041389"/>
              <a:chOff x="6095340" y="1025763"/>
              <a:chExt cx="1082880" cy="2041389"/>
            </a:xfrm>
          </p:grpSpPr>
          <p:sp>
            <p:nvSpPr>
              <p:cNvPr id="16" name="Content Placeholder 4"/>
              <p:cNvSpPr txBox="1">
                <a:spLocks/>
              </p:cNvSpPr>
              <p:nvPr/>
            </p:nvSpPr>
            <p:spPr bwMode="auto">
              <a:xfrm>
                <a:off x="6133191" y="2141641"/>
                <a:ext cx="1007179" cy="925511"/>
              </a:xfrm>
              <a:prstGeom prst="rect">
                <a:avLst/>
              </a:prstGeom>
              <a:noFill/>
              <a:ln w="9525">
                <a:noFill/>
                <a:miter lim="800000"/>
                <a:headEnd/>
                <a:tailEnd/>
              </a:ln>
            </p:spPr>
            <p:txBody>
              <a:bodyPr anchor="t" anchorCtr="0" bIns="45720" compatLnSpc="1" lIns="91440" numCol="1" rIns="91440" tIns="45720" vert="horz" wrap="square">
                <a:prstTxWarp prst="textNoShape">
                  <a:avLst/>
                </a:prstTxWarp>
                <a:noAutofit/>
              </a:bodyPr>
              <a:lstStyle>
                <a:lvl1pPr algn="l" defTabSz="457200" eaLnBrk="0" fontAlgn="base" hangingPunct="0" indent="-342900" marL="342900" rtl="0">
                  <a:spcBef>
                    <a:spcPct val="20000"/>
                  </a:spcBef>
                  <a:spcAft>
                    <a:spcPct val="0"/>
                  </a:spcAft>
                  <a:buFont charset="0" typeface="Arial"/>
                  <a:buChar char="•"/>
                  <a:defRPr kern="1200" sz="2800">
                    <a:solidFill>
                      <a:schemeClr val="tx1"/>
                    </a:solidFill>
                    <a:latin charset="0" pitchFamily="34" typeface="Arial"/>
                    <a:ea charset="-128" typeface="ＭＳ Ｐゴシック"/>
                    <a:cs charset="0" pitchFamily="34" typeface="Arial"/>
                  </a:defRPr>
                </a:lvl1pPr>
                <a:lvl2pPr algn="l" defTabSz="457200" eaLnBrk="0" fontAlgn="base" hangingPunct="0" indent="-285750" marL="742950" rtl="0">
                  <a:spcBef>
                    <a:spcPct val="20000"/>
                  </a:spcBef>
                  <a:spcAft>
                    <a:spcPct val="0"/>
                  </a:spcAft>
                  <a:buFont charset="0" typeface="Arial"/>
                  <a:buChar char="–"/>
                  <a:defRPr kern="1200" sz="2400">
                    <a:solidFill>
                      <a:schemeClr val="tx1"/>
                    </a:solidFill>
                    <a:latin charset="0" pitchFamily="34" typeface="Arial"/>
                    <a:ea charset="-128" typeface="ＭＳ Ｐゴシック"/>
                    <a:cs charset="0" pitchFamily="34" typeface="Arial"/>
                  </a:defRPr>
                </a:lvl2pPr>
                <a:lvl3pPr algn="l" defTabSz="457200" eaLnBrk="0" fontAlgn="base" hangingPunct="0" indent="-228600" marL="1143000" rtl="0">
                  <a:spcBef>
                    <a:spcPct val="20000"/>
                  </a:spcBef>
                  <a:spcAft>
                    <a:spcPct val="0"/>
                  </a:spcAft>
                  <a:buFont charset="0" typeface="Arial"/>
                  <a:buChar char="•"/>
                  <a:defRPr kern="1200" sz="2000">
                    <a:solidFill>
                      <a:schemeClr val="tx1"/>
                    </a:solidFill>
                    <a:latin charset="0" pitchFamily="34" typeface="Arial"/>
                    <a:ea charset="-128" typeface="ＭＳ Ｐゴシック"/>
                    <a:cs charset="0" pitchFamily="34" typeface="Arial"/>
                  </a:defRPr>
                </a:lvl3pPr>
                <a:lvl4pPr algn="l" defTabSz="457200" eaLnBrk="0" fontAlgn="base" hangingPunct="0" indent="-228600" marL="16002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4pPr>
                <a:lvl5pPr algn="l" defTabSz="457200" eaLnBrk="0" fontAlgn="base" hangingPunct="0" indent="-228600" marL="20574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5pPr>
                <a:lvl6pPr algn="l" defTabSz="457200" eaLnBrk="1" hangingPunct="1" indent="-228600" latinLnBrk="0" marL="2514600" rtl="0">
                  <a:spcBef>
                    <a:spcPct val="20000"/>
                  </a:spcBef>
                  <a:buFont typeface="Arial"/>
                  <a:buChar char="•"/>
                  <a:defRPr kern="1200" sz="20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kern="1200" sz="20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kern="1200" sz="20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kern="1200" sz="2000">
                    <a:solidFill>
                      <a:schemeClr val="tx1"/>
                    </a:solidFill>
                    <a:latin typeface="+mn-lt"/>
                    <a:ea typeface="+mn-ea"/>
                    <a:cs typeface="+mn-cs"/>
                  </a:defRPr>
                </a:lvl9pPr>
              </a:lstStyle>
              <a:p>
                <a:pPr algn="ctr" indent="0" marL="0">
                  <a:spcBef>
                    <a:spcPts val="0"/>
                  </a:spcBef>
                  <a:buNone/>
                </a:pPr>
                <a:r>
                  <a:rPr b="1" dirty="0" lang="es-ES" sz="1400"/>
                  <a:t>Mike</a:t>
                </a:r>
              </a:p>
              <a:p>
                <a:pPr algn="ctr" indent="0" marL="0">
                  <a:spcBef>
                    <a:spcPts val="0"/>
                  </a:spcBef>
                  <a:buNone/>
                </a:pPr>
                <a:r>
                  <a:rPr b="1" dirty="0" lang="es-ES" sz="1400"/>
                  <a:t>Eheler</a:t>
                </a:r>
              </a:p>
              <a:p>
                <a:pPr algn="ctr" indent="0" marL="0">
                  <a:spcBef>
                    <a:spcPts val="0"/>
                  </a:spcBef>
                  <a:buNone/>
                </a:pPr>
                <a:endParaRPr b="1" dirty="0" lang="en-US" sz="900">
                  <a:latin typeface="+mj-lt"/>
                </a:endParaRPr>
              </a:p>
              <a:p>
                <a:pPr algn="ctr" indent="0" marL="0">
                  <a:spcBef>
                    <a:spcPts val="0"/>
                  </a:spcBef>
                  <a:buNone/>
                </a:pPr>
                <a:r>
                  <a:rPr dirty="0" lang="en-US" sz="1100">
                    <a:solidFill>
                      <a:schemeClr val="tx1">
                        <a:lumMod val="50000"/>
                        <a:lumOff val="50000"/>
                      </a:schemeClr>
                    </a:solidFill>
                    <a:latin typeface="+mj-lt"/>
                  </a:rPr>
                  <a:t>Programming &amp; Support </a:t>
                </a:r>
                <a:endParaRPr b="1" dirty="0" lang="en-US" sz="1100">
                  <a:latin typeface="+mj-lt"/>
                </a:endParaRPr>
              </a:p>
            </p:txBody>
          </p:sp>
          <p:pic>
            <p:nvPicPr>
              <p:cNvPr id="2052" name="Picture 4"/>
              <p:cNvPicPr>
                <a:picLocks noChangeArrowheads="1" noChangeAspect="1"/>
              </p:cNvPicPr>
              <p:nvPr/>
            </p:nvPicPr>
            <p:blipFill rotWithShape="1">
              <a:blip cstate="print" r:embed="rId6">
                <a:extLst>
                  <a:ext uri="{28A0092B-C50C-407E-A947-70E740481C1C}">
                    <a14:useLocalDpi xmlns:a14="http://schemas.microsoft.com/office/drawing/2010/main" val="0"/>
                  </a:ext>
                </a:extLst>
              </a:blip>
              <a:srcRect b="-32" r="-32"/>
              <a:stretch/>
            </p:blipFill>
            <p:spPr bwMode="auto">
              <a:xfrm>
                <a:off x="6095340" y="1025763"/>
                <a:ext cx="1082880" cy="10828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5 Grupo"/>
            <p:cNvGrpSpPr/>
            <p:nvPr/>
          </p:nvGrpSpPr>
          <p:grpSpPr>
            <a:xfrm>
              <a:off x="4774474" y="1034983"/>
              <a:ext cx="1080000" cy="2034562"/>
              <a:chOff x="4800600" y="1034983"/>
              <a:chExt cx="1080000" cy="2034562"/>
            </a:xfrm>
          </p:grpSpPr>
          <p:pic>
            <p:nvPicPr>
              <p:cNvPr descr="C:\Users\IRYOKU\Desktop\Photo.jpg" id="5" name="Picture 2"/>
              <p:cNvPicPr>
                <a:picLocks noChangeArrowheads="1" noChangeAspect="1"/>
              </p:cNvPicPr>
              <p:nvPr/>
            </p:nvPicPr>
            <p:blipFill rotWithShape="1">
              <a:blip r:embed="rId7">
                <a:extLst>
                  <a:ext uri="{28A0092B-C50C-407E-A947-70E740481C1C}">
                    <a14:useLocalDpi xmlns:a14="http://schemas.microsoft.com/office/drawing/2010/main" val="0"/>
                  </a:ext>
                </a:extLst>
              </a:blip>
              <a:srcRect b="90" r="87"/>
              <a:stretch/>
            </p:blipFill>
            <p:spPr bwMode="auto">
              <a:xfrm>
                <a:off x="4800600" y="1034983"/>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4"/>
              <p:cNvSpPr txBox="1">
                <a:spLocks/>
              </p:cNvSpPr>
              <p:nvPr/>
            </p:nvSpPr>
            <p:spPr bwMode="auto">
              <a:xfrm>
                <a:off x="4837010" y="2144034"/>
                <a:ext cx="1007179" cy="925511"/>
              </a:xfrm>
              <a:prstGeom prst="rect">
                <a:avLst/>
              </a:prstGeom>
              <a:noFill/>
              <a:ln w="9525">
                <a:noFill/>
                <a:miter lim="800000"/>
                <a:headEnd/>
                <a:tailEnd/>
              </a:ln>
            </p:spPr>
            <p:txBody>
              <a:bodyPr anchor="t" anchorCtr="0" bIns="45720" compatLnSpc="1" lIns="91440" numCol="1" rIns="91440" tIns="45720" vert="horz" wrap="square">
                <a:prstTxWarp prst="textNoShape">
                  <a:avLst/>
                </a:prstTxWarp>
                <a:noAutofit/>
              </a:bodyPr>
              <a:lstStyle>
                <a:lvl1pPr algn="l" defTabSz="457200" eaLnBrk="0" fontAlgn="base" hangingPunct="0" indent="-342900" marL="342900" rtl="0">
                  <a:spcBef>
                    <a:spcPct val="20000"/>
                  </a:spcBef>
                  <a:spcAft>
                    <a:spcPct val="0"/>
                  </a:spcAft>
                  <a:buFont charset="0" typeface="Arial"/>
                  <a:buChar char="•"/>
                  <a:defRPr kern="1200" sz="2800">
                    <a:solidFill>
                      <a:schemeClr val="tx1"/>
                    </a:solidFill>
                    <a:latin charset="0" pitchFamily="34" typeface="Arial"/>
                    <a:ea charset="-128" typeface="ＭＳ Ｐゴシック"/>
                    <a:cs charset="0" pitchFamily="34" typeface="Arial"/>
                  </a:defRPr>
                </a:lvl1pPr>
                <a:lvl2pPr algn="l" defTabSz="457200" eaLnBrk="0" fontAlgn="base" hangingPunct="0" indent="-285750" marL="742950" rtl="0">
                  <a:spcBef>
                    <a:spcPct val="20000"/>
                  </a:spcBef>
                  <a:spcAft>
                    <a:spcPct val="0"/>
                  </a:spcAft>
                  <a:buFont charset="0" typeface="Arial"/>
                  <a:buChar char="–"/>
                  <a:defRPr kern="1200" sz="2400">
                    <a:solidFill>
                      <a:schemeClr val="tx1"/>
                    </a:solidFill>
                    <a:latin charset="0" pitchFamily="34" typeface="Arial"/>
                    <a:ea charset="-128" typeface="ＭＳ Ｐゴシック"/>
                    <a:cs charset="0" pitchFamily="34" typeface="Arial"/>
                  </a:defRPr>
                </a:lvl2pPr>
                <a:lvl3pPr algn="l" defTabSz="457200" eaLnBrk="0" fontAlgn="base" hangingPunct="0" indent="-228600" marL="1143000" rtl="0">
                  <a:spcBef>
                    <a:spcPct val="20000"/>
                  </a:spcBef>
                  <a:spcAft>
                    <a:spcPct val="0"/>
                  </a:spcAft>
                  <a:buFont charset="0" typeface="Arial"/>
                  <a:buChar char="•"/>
                  <a:defRPr kern="1200" sz="2000">
                    <a:solidFill>
                      <a:schemeClr val="tx1"/>
                    </a:solidFill>
                    <a:latin charset="0" pitchFamily="34" typeface="Arial"/>
                    <a:ea charset="-128" typeface="ＭＳ Ｐゴシック"/>
                    <a:cs charset="0" pitchFamily="34" typeface="Arial"/>
                  </a:defRPr>
                </a:lvl3pPr>
                <a:lvl4pPr algn="l" defTabSz="457200" eaLnBrk="0" fontAlgn="base" hangingPunct="0" indent="-228600" marL="16002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4pPr>
                <a:lvl5pPr algn="l" defTabSz="457200" eaLnBrk="0" fontAlgn="base" hangingPunct="0" indent="-228600" marL="2057400" rtl="0">
                  <a:spcBef>
                    <a:spcPct val="20000"/>
                  </a:spcBef>
                  <a:spcAft>
                    <a:spcPct val="0"/>
                  </a:spcAft>
                  <a:buFont charset="0" typeface="Arial"/>
                  <a:buChar char="»"/>
                  <a:defRPr kern="1200">
                    <a:solidFill>
                      <a:schemeClr val="tx1"/>
                    </a:solidFill>
                    <a:latin charset="0" pitchFamily="34" typeface="Arial"/>
                    <a:ea charset="-128" typeface="ＭＳ Ｐゴシック"/>
                    <a:cs charset="0" pitchFamily="34" typeface="Arial"/>
                  </a:defRPr>
                </a:lvl5pPr>
                <a:lvl6pPr algn="l" defTabSz="457200" eaLnBrk="1" hangingPunct="1" indent="-228600" latinLnBrk="0" marL="2514600" rtl="0">
                  <a:spcBef>
                    <a:spcPct val="20000"/>
                  </a:spcBef>
                  <a:buFont typeface="Arial"/>
                  <a:buChar char="•"/>
                  <a:defRPr kern="1200" sz="20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kern="1200" sz="20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kern="1200" sz="20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kern="1200" sz="2000">
                    <a:solidFill>
                      <a:schemeClr val="tx1"/>
                    </a:solidFill>
                    <a:latin typeface="+mn-lt"/>
                    <a:ea typeface="+mn-ea"/>
                    <a:cs typeface="+mn-cs"/>
                  </a:defRPr>
                </a:lvl9pPr>
              </a:lstStyle>
              <a:p>
                <a:pPr algn="ctr" indent="0" marL="0">
                  <a:spcBef>
                    <a:spcPts val="0"/>
                  </a:spcBef>
                  <a:buNone/>
                </a:pPr>
                <a:r>
                  <a:rPr b="1" dirty="0" lang="es-ES" sz="1400"/>
                  <a:t>Zbyněk Kysela</a:t>
                </a:r>
              </a:p>
              <a:p>
                <a:pPr algn="ctr" indent="0" marL="0">
                  <a:spcBef>
                    <a:spcPts val="0"/>
                  </a:spcBef>
                  <a:buNone/>
                </a:pPr>
                <a:endParaRPr b="1" dirty="0" lang="en-US" sz="900">
                  <a:latin typeface="+mj-lt"/>
                </a:endParaRPr>
              </a:p>
              <a:p>
                <a:pPr algn="ctr" indent="0" marL="0">
                  <a:spcBef>
                    <a:spcPts val="0"/>
                  </a:spcBef>
                  <a:buNone/>
                </a:pPr>
                <a:r>
                  <a:rPr dirty="0" lang="en-US" sz="1100">
                    <a:solidFill>
                      <a:schemeClr val="tx1">
                        <a:lumMod val="50000"/>
                        <a:lumOff val="50000"/>
                      </a:schemeClr>
                    </a:solidFill>
                    <a:latin typeface="+mj-lt"/>
                  </a:rPr>
                  <a:t>Modeler and Texture Artist</a:t>
                </a:r>
                <a:endParaRPr b="1" dirty="0" lang="en-US" sz="1100">
                  <a:latin typeface="+mj-lt"/>
                </a:endParaRPr>
              </a:p>
            </p:txBody>
          </p:sp>
        </p:grpSp>
      </p:grpSp>
      <p:pic>
        <p:nvPicPr>
          <p:cNvPr id="1026" name="Picture 2"/>
          <p:cNvPicPr>
            <a:picLocks noChangeArrowheads="1" noChangeAspect="1"/>
          </p:cNvPicPr>
          <p:nvPr/>
        </p:nvPicPr>
        <p:blipFill>
          <a:blip cstate="print" r:embed="rId8">
            <a:extLst>
              <a:ext uri="{28A0092B-C50C-407E-A947-70E740481C1C}">
                <a14:useLocalDpi xmlns:a14="http://schemas.microsoft.com/office/drawing/2010/main" val="0"/>
              </a:ext>
            </a:extLst>
          </a:blip>
          <a:srcRect/>
          <a:stretch>
            <a:fillRect/>
          </a:stretch>
        </p:blipFill>
        <p:spPr bwMode="auto">
          <a:xfrm>
            <a:off x="257021" y="1560062"/>
            <a:ext cx="1340541" cy="1340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7"/>
          <p:cNvPicPr>
            <a:picLocks noChangeArrowheads="1" noChangeAspect="1"/>
          </p:cNvPicPr>
          <p:nvPr/>
        </p:nvPicPr>
        <p:blipFill>
          <a:blip cstate="print" r:embed="rId9">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Tree>
    <p:extLst>
      <p:ext uri="{BB962C8B-B14F-4D97-AF65-F5344CB8AC3E}">
        <p14:creationId xmlns:p14="http://schemas.microsoft.com/office/powerpoint/2010/main" val="4045740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284932"/>
            <a:ext cx="309634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275606"/>
            <a:ext cx="3105669" cy="310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Título"/>
          <p:cNvSpPr>
            <a:spLocks noGrp="1"/>
          </p:cNvSpPr>
          <p:nvPr>
            <p:ph type="title"/>
          </p:nvPr>
        </p:nvSpPr>
        <p:spPr/>
        <p:txBody>
          <a:bodyPr>
            <a:normAutofit/>
          </a:bodyPr>
          <a:lstStyle/>
          <a:p>
            <a:r>
              <a:rPr lang="en-US" noProof="0" dirty="0"/>
              <a:t>Microgeometry (Us)</a:t>
            </a:r>
          </a:p>
        </p:txBody>
      </p:sp>
      <p:pic>
        <p:nvPicPr>
          <p:cNvPr id="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92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275606"/>
            <a:ext cx="3096344" cy="3096344"/>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9" y="1275606"/>
            <a:ext cx="3096344" cy="3096344"/>
          </a:xfrm>
          <a:prstGeom prst="rect">
            <a:avLst/>
          </a:prstGeom>
        </p:spPr>
      </p:pic>
      <p:sp>
        <p:nvSpPr>
          <p:cNvPr id="4" name="3 Título"/>
          <p:cNvSpPr>
            <a:spLocks noGrp="1"/>
          </p:cNvSpPr>
          <p:nvPr>
            <p:ph type="title"/>
          </p:nvPr>
        </p:nvSpPr>
        <p:spPr/>
        <p:txBody>
          <a:bodyPr>
            <a:normAutofit/>
          </a:bodyPr>
          <a:lstStyle/>
          <a:p>
            <a:r>
              <a:rPr lang="en-US" noProof="0" dirty="0"/>
              <a:t>Microgeometry (ICT Reference)</a:t>
            </a:r>
          </a:p>
        </p:txBody>
      </p:sp>
      <p:pic>
        <p:nvPicPr>
          <p:cNvPr id="6"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solidFill>
                  <a:schemeClr val="tx1">
                    <a:lumMod val="75000"/>
                  </a:schemeClr>
                </a:solidFill>
              </a:rPr>
              <a:t>From [Graham2013] </a:t>
            </a:r>
            <a:r>
              <a:rPr lang="en-US" sz="1400" i="1" dirty="0">
                <a:solidFill>
                  <a:schemeClr val="tx1">
                    <a:lumMod val="75000"/>
                  </a:schemeClr>
                </a:solidFill>
              </a:rPr>
              <a:t>Measurement-Based Synthesis of Facial Microgeometry</a:t>
            </a:r>
          </a:p>
        </p:txBody>
      </p:sp>
    </p:spTree>
    <p:extLst>
      <p:ext uri="{BB962C8B-B14F-4D97-AF65-F5344CB8AC3E}">
        <p14:creationId xmlns:p14="http://schemas.microsoft.com/office/powerpoint/2010/main" val="565252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7017"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00" y="4582800"/>
            <a:ext cx="2198216" cy="584775"/>
          </a:xfrm>
          <a:prstGeom prst="rect">
            <a:avLst/>
          </a:prstGeom>
          <a:noFill/>
        </p:spPr>
        <p:txBody>
          <a:bodyPr wrap="square" rtlCol="0">
            <a:spAutoFit/>
          </a:bodyPr>
          <a:lstStyle/>
          <a:p>
            <a:r>
              <a:rPr lang="en-US" sz="3200" dirty="0">
                <a:solidFill>
                  <a:schemeClr val="bg1"/>
                </a:solidFill>
              </a:rPr>
              <a:t>Two Lobes</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092206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1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4400" y="4582800"/>
            <a:ext cx="5150544" cy="584775"/>
          </a:xfrm>
          <a:prstGeom prst="rect">
            <a:avLst/>
          </a:prstGeom>
          <a:noFill/>
        </p:spPr>
        <p:txBody>
          <a:bodyPr wrap="square" rtlCol="0">
            <a:spAutoFit/>
          </a:bodyPr>
          <a:lstStyle/>
          <a:p>
            <a:r>
              <a:rPr lang="en-US" sz="3200" dirty="0">
                <a:solidFill>
                  <a:schemeClr val="bg1"/>
                </a:solidFill>
              </a:rPr>
              <a:t>Two Lobes + Microgeometry</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949176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normAutofit fontScale="90000"/>
          </a:bodyPr>
          <a:lstStyle/>
          <a:p>
            <a:r>
              <a:rPr lang="en-US" dirty="0"/>
              <a:t>Sine-Based Tiled Procedural Bump</a:t>
            </a:r>
          </a:p>
        </p:txBody>
      </p:sp>
      <p:grpSp>
        <p:nvGrpSpPr>
          <p:cNvPr id="15" name="14 Grupo"/>
          <p:cNvGrpSpPr/>
          <p:nvPr/>
        </p:nvGrpSpPr>
        <p:grpSpPr>
          <a:xfrm>
            <a:off x="1115616" y="2165402"/>
            <a:ext cx="5933038" cy="2926628"/>
            <a:chOff x="1186990" y="1998436"/>
            <a:chExt cx="5933038" cy="2926628"/>
          </a:xfrm>
        </p:grpSpPr>
        <p:pic>
          <p:nvPicPr>
            <p:cNvPr id="12" name="1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3724" y="1998436"/>
              <a:ext cx="2520280" cy="2520280"/>
            </a:xfrm>
            <a:prstGeom prst="rect">
              <a:avLst/>
            </a:prstGeom>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2005357"/>
              <a:ext cx="2519012" cy="2519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15 CuadroTexto"/>
            <p:cNvSpPr txBox="1"/>
            <p:nvPr/>
          </p:nvSpPr>
          <p:spPr>
            <a:xfrm>
              <a:off x="1186990" y="4524954"/>
              <a:ext cx="2952328" cy="400110"/>
            </a:xfrm>
            <a:prstGeom prst="rect">
              <a:avLst/>
            </a:prstGeom>
            <a:noFill/>
          </p:spPr>
          <p:txBody>
            <a:bodyPr wrap="square" rtlCol="0">
              <a:spAutoFit/>
            </a:bodyPr>
            <a:lstStyle/>
            <a:p>
              <a:pPr algn="ctr"/>
              <a:r>
                <a:rPr lang="en-US" sz="2000" dirty="0"/>
                <a:t>Height Map</a:t>
              </a:r>
              <a:endParaRPr lang="es-ES" sz="2000" dirty="0"/>
            </a:p>
          </p:txBody>
        </p:sp>
        <p:sp>
          <p:nvSpPr>
            <p:cNvPr id="17" name="16 CuadroTexto"/>
            <p:cNvSpPr txBox="1"/>
            <p:nvPr/>
          </p:nvSpPr>
          <p:spPr>
            <a:xfrm>
              <a:off x="4167700" y="4518131"/>
              <a:ext cx="2952328" cy="400110"/>
            </a:xfrm>
            <a:prstGeom prst="rect">
              <a:avLst/>
            </a:prstGeom>
            <a:noFill/>
          </p:spPr>
          <p:txBody>
            <a:bodyPr wrap="square" rtlCol="0">
              <a:spAutoFit/>
            </a:bodyPr>
            <a:lstStyle/>
            <a:p>
              <a:pPr algn="ctr"/>
              <a:r>
                <a:rPr lang="en-US" sz="2000" dirty="0"/>
                <a:t>Normal Map</a:t>
              </a:r>
              <a:endParaRPr lang="es-ES" sz="2000" dirty="0"/>
            </a:p>
          </p:txBody>
        </p:sp>
      </p:gr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776" y="1092616"/>
            <a:ext cx="8604448" cy="810706"/>
          </a:xfrm>
          <a:prstGeom prst="rect">
            <a:avLst/>
          </a:prstGeom>
        </p:spPr>
      </p:pic>
    </p:spTree>
    <p:extLst>
      <p:ext uri="{BB962C8B-B14F-4D97-AF65-F5344CB8AC3E}">
        <p14:creationId xmlns:p14="http://schemas.microsoft.com/office/powerpoint/2010/main" val="2690878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n-US" noProof="0" dirty="0"/>
              <a:t>How to Blend Them	</a:t>
            </a:r>
          </a:p>
        </p:txBody>
      </p:sp>
      <p:sp>
        <p:nvSpPr>
          <p:cNvPr id="7" name="6 Marcador de contenido"/>
          <p:cNvSpPr>
            <a:spLocks noGrp="1"/>
          </p:cNvSpPr>
          <p:nvPr>
            <p:ph idx="1"/>
          </p:nvPr>
        </p:nvSpPr>
        <p:spPr/>
        <p:txBody>
          <a:bodyPr>
            <a:normAutofit/>
          </a:bodyPr>
          <a:lstStyle/>
          <a:p>
            <a:r>
              <a:rPr lang="en-US" noProof="0" dirty="0"/>
              <a:t>Ideally the detail normal </a:t>
            </a:r>
            <a:r>
              <a:rPr lang="en-US" dirty="0"/>
              <a:t>should </a:t>
            </a:r>
            <a:r>
              <a:rPr lang="en-US" noProof="0" dirty="0"/>
              <a:t>perturb the base normal (not just blend)</a:t>
            </a:r>
          </a:p>
          <a:p>
            <a:r>
              <a:rPr lang="en-US" i="1" noProof="0" dirty="0"/>
              <a:t>Reoriented Normal Mapping</a:t>
            </a:r>
            <a:r>
              <a:rPr lang="en-US" noProof="0" dirty="0"/>
              <a:t> (RNM) is perfect for that!</a:t>
            </a:r>
          </a:p>
          <a:p>
            <a:pPr lvl="1"/>
            <a:r>
              <a:rPr lang="en-US" dirty="0">
                <a:hlinkClick r:id="rId3"/>
              </a:rPr>
              <a:t>http</a:t>
            </a:r>
            <a:r>
              <a:rPr lang="en-US" noProof="0" dirty="0">
                <a:hlinkClick r:id="rId3"/>
              </a:rPr>
              <a:t>://blog.selfshadow.com/publications/blending-in-detail/</a:t>
            </a:r>
            <a:endParaRPr lang="en-US" noProof="0" dirty="0"/>
          </a:p>
        </p:txBody>
      </p:sp>
      <p:sp>
        <p:nvSpPr>
          <p:cNvPr id="5" name="1 Título"/>
          <p:cNvSpPr txBox="1">
            <a:spLocks/>
          </p:cNvSpPr>
          <p:nvPr/>
        </p:nvSpPr>
        <p:spPr>
          <a:xfrm>
            <a:off x="-3112" y="4876006"/>
            <a:ext cx="9147111" cy="288032"/>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t>Thanks to </a:t>
            </a:r>
            <a:r>
              <a:rPr lang="en-US" sz="1800" b="1" dirty="0"/>
              <a:t>Stephen Hill</a:t>
            </a:r>
            <a:r>
              <a:rPr lang="en-US" sz="1800" dirty="0"/>
              <a:t> and </a:t>
            </a:r>
            <a:r>
              <a:rPr lang="es-ES" sz="1800" b="1" dirty="0"/>
              <a:t>Colin Barré-Brisebois</a:t>
            </a:r>
            <a:r>
              <a:rPr lang="es-ES" sz="1800" dirty="0"/>
              <a:t> </a:t>
            </a:r>
            <a:r>
              <a:rPr lang="en-US" sz="1800" dirty="0"/>
              <a:t>for sharing the code/technique</a:t>
            </a:r>
            <a:endParaRPr lang="es-ES" sz="1800" dirty="0"/>
          </a:p>
        </p:txBody>
      </p:sp>
    </p:spTree>
    <p:extLst>
      <p:ext uri="{BB962C8B-B14F-4D97-AF65-F5344CB8AC3E}">
        <p14:creationId xmlns:p14="http://schemas.microsoft.com/office/powerpoint/2010/main" val="2768200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n-US" noProof="0" dirty="0"/>
              <a:t>Skin Gloss Map</a:t>
            </a:r>
          </a:p>
        </p:txBody>
      </p:sp>
      <p:sp>
        <p:nvSpPr>
          <p:cNvPr id="2" name="1 Marcador de contenido"/>
          <p:cNvSpPr>
            <a:spLocks noGrp="1"/>
          </p:cNvSpPr>
          <p:nvPr>
            <p:ph idx="1"/>
          </p:nvPr>
        </p:nvSpPr>
        <p:spPr/>
        <p:txBody>
          <a:bodyPr/>
          <a:lstStyle/>
          <a:p>
            <a:r>
              <a:rPr lang="en-US" noProof="0" dirty="0"/>
              <a:t>What is </a:t>
            </a:r>
            <a:r>
              <a:rPr lang="en-US" b="1" noProof="0" dirty="0"/>
              <a:t>roughness</a:t>
            </a:r>
            <a:r>
              <a:rPr lang="en-US" noProof="0" dirty="0"/>
              <a:t>?</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8250580"/>
      </p:ext>
    </p:extLst>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Object 6"/>
          <p:cNvPicPr>
            <a:picLocks noChangeAspect="1"/>
          </p:cNvPicPr>
          <p:nvPr/>
        </p:nvPicPr>
        <p:blipFill>
          <a:blip r:embed="rId4"/>
          <a:srcRect/>
          <a:stretch>
            <a:fillRect/>
          </a:stretch>
        </p:blipFill>
        <p:spPr bwMode="auto">
          <a:xfrm>
            <a:off x="561997" y="224395"/>
            <a:ext cx="8020007" cy="4507595"/>
          </a:xfrm>
          <a:prstGeom prst="rect"/>
          <a:noFill/>
        </p:spPr>
      </p:pic>
      <p:sp>
        <p:nvSpPr>
          <p:cNvPr id="5" name="1 Título"/>
          <p:cNvSpPr txBox="1">
            <a:spLocks/>
          </p:cNvSpPr>
          <p:nvPr/>
        </p:nvSpPr>
        <p:spPr>
          <a:xfrm>
            <a:off x="-3112" y="4844068"/>
            <a:ext cx="9147111" cy="299432"/>
          </a:xfrm>
          <a:prstGeom prst="rect">
            <a:avLst/>
          </a:prstGeom>
        </p:spPr>
        <p:txBody>
          <a:bodyPr anchor="ctr" bIns="45720" lIns="91440" rIns="91440" rtlCol="0" tIns="45720" vert="horz">
            <a:normAutofit lnSpcReduction="10000"/>
          </a:bodyPr>
          <a:lstStyle>
            <a:lvl1pPr algn="ctr" defTabSz="914400" eaLnBrk="1" hangingPunct="1" latinLnBrk="0" rtl="0">
              <a:spcBef>
                <a:spcPct val="0"/>
              </a:spcBef>
              <a:buNone/>
              <a:defRPr kern="1200" sz="4400">
                <a:solidFill>
                  <a:schemeClr val="tx1"/>
                </a:solidFill>
                <a:latin typeface="+mj-lt"/>
                <a:ea typeface="+mj-ea"/>
                <a:cs typeface="+mj-cs"/>
              </a:defRPr>
            </a:lvl1pPr>
          </a:lstStyle>
          <a:p>
            <a:r>
              <a:rPr dirty="0" lang="en-US" sz="1400"/>
              <a:t>From [</a:t>
            </a:r>
            <a:r>
              <a:rPr dirty="0" lang="es-ES" sz="1400"/>
              <a:t>Hoffman2013</a:t>
            </a:r>
            <a:r>
              <a:rPr dirty="0" lang="en-US" sz="1400"/>
              <a:t>] </a:t>
            </a:r>
            <a:r>
              <a:rPr dirty="0" i="1" lang="en-US" sz="1400"/>
              <a:t>Background: Physics and Math of Shading</a:t>
            </a:r>
            <a:endParaRPr dirty="0" i="1" lang="en-US" sz="1800"/>
          </a:p>
        </p:txBody>
      </p:sp>
      <p:sp>
        <p:nvSpPr>
          <p:cNvPr id="11" name="TextBox 10"/>
          <p:cNvSpPr txBox="1"/>
          <p:nvPr/>
        </p:nvSpPr>
        <p:spPr>
          <a:xfrm>
            <a:off x="4928723" y="2567104"/>
            <a:ext cx="1296189" cy="369332"/>
          </a:xfrm>
          <a:prstGeom prst="rect">
            <a:avLst/>
          </a:prstGeom>
          <a:noFill/>
        </p:spPr>
        <p:txBody>
          <a:bodyPr rtlCol="0" wrap="none">
            <a:spAutoFit/>
          </a:bodyPr>
          <a:lstStyle/>
          <a:p>
            <a:r>
              <a:rPr dirty="0" lang="en-US">
                <a:solidFill>
                  <a:srgbClr val="4465BC"/>
                </a:solidFill>
              </a:rPr>
              <a:t>Microfacets</a:t>
            </a:r>
            <a:endParaRPr dirty="0" lang="es-ES">
              <a:solidFill>
                <a:srgbClr val="4465BC"/>
              </a:solidFill>
            </a:endParaRPr>
          </a:p>
        </p:txBody>
      </p:sp>
      <p:sp>
        <p:nvSpPr>
          <p:cNvPr id="13" name="TextBox 12"/>
          <p:cNvSpPr txBox="1"/>
          <p:nvPr/>
        </p:nvSpPr>
        <p:spPr>
          <a:xfrm>
            <a:off x="5868144" y="898504"/>
            <a:ext cx="1648208" cy="369332"/>
          </a:xfrm>
          <a:prstGeom prst="rect">
            <a:avLst/>
          </a:prstGeom>
          <a:noFill/>
        </p:spPr>
        <p:txBody>
          <a:bodyPr rtlCol="0" wrap="none">
            <a:spAutoFit/>
          </a:bodyPr>
          <a:lstStyle/>
          <a:p>
            <a:r>
              <a:rPr dirty="0" lang="en-US">
                <a:solidFill>
                  <a:srgbClr val="E8AC20"/>
                </a:solidFill>
              </a:rPr>
              <a:t>Incoming Light</a:t>
            </a:r>
            <a:endParaRPr dirty="0" lang="es-ES">
              <a:solidFill>
                <a:srgbClr val="E8AC20"/>
              </a:solidFill>
            </a:endParaRPr>
          </a:p>
        </p:txBody>
      </p:sp>
      <p:sp>
        <p:nvSpPr>
          <p:cNvPr id="14" name="TextBox 13"/>
          <p:cNvSpPr txBox="1"/>
          <p:nvPr/>
        </p:nvSpPr>
        <p:spPr>
          <a:xfrm>
            <a:off x="3995936" y="898504"/>
            <a:ext cx="1580882" cy="369332"/>
          </a:xfrm>
          <a:prstGeom prst="rect">
            <a:avLst/>
          </a:prstGeom>
          <a:noFill/>
        </p:spPr>
        <p:txBody>
          <a:bodyPr rtlCol="0" wrap="none">
            <a:spAutoFit/>
          </a:bodyPr>
          <a:lstStyle/>
          <a:p>
            <a:r>
              <a:rPr dirty="0" lang="en-US">
                <a:solidFill>
                  <a:srgbClr val="008F48"/>
                </a:solidFill>
              </a:rPr>
              <a:t>Reflected light</a:t>
            </a:r>
            <a:endParaRPr dirty="0" lang="es-ES">
              <a:solidFill>
                <a:srgbClr val="008F48"/>
              </a:solidFill>
            </a:endParaRPr>
          </a:p>
        </p:txBody>
      </p:sp>
    </p:spTree>
    <p:extLst>
      <p:ext uri="{BB962C8B-B14F-4D97-AF65-F5344CB8AC3E}">
        <p14:creationId xmlns:p14="http://schemas.microsoft.com/office/powerpoint/2010/main" val="232741097"/>
      </p:ext>
    </p:extLst>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Object 3"/>
          <p:cNvPicPr>
            <a:picLocks noChangeAspect="1"/>
          </p:cNvPicPr>
          <p:nvPr/>
        </p:nvPicPr>
        <p:blipFill>
          <a:blip r:embed="rId4"/>
          <a:srcRect/>
          <a:stretch>
            <a:fillRect/>
          </a:stretch>
        </p:blipFill>
        <p:spPr bwMode="auto">
          <a:xfrm>
            <a:off x="561997" y="224395"/>
            <a:ext cx="8020007" cy="4507595"/>
          </a:xfrm>
          <a:prstGeom prst="rect"/>
          <a:noFill/>
        </p:spPr>
      </p:pic>
      <p:sp>
        <p:nvSpPr>
          <p:cNvPr id="5" name="1 Título"/>
          <p:cNvSpPr txBox="1">
            <a:spLocks/>
          </p:cNvSpPr>
          <p:nvPr/>
        </p:nvSpPr>
        <p:spPr>
          <a:xfrm>
            <a:off x="-3112" y="4844068"/>
            <a:ext cx="9147111" cy="299432"/>
          </a:xfrm>
          <a:prstGeom prst="rect">
            <a:avLst/>
          </a:prstGeom>
        </p:spPr>
        <p:txBody>
          <a:bodyPr anchor="ctr" bIns="45720" lIns="91440" rIns="91440" rtlCol="0" tIns="45720" vert="horz">
            <a:normAutofit lnSpcReduction="10000"/>
          </a:bodyPr>
          <a:lstStyle>
            <a:lvl1pPr algn="ctr" defTabSz="914400" eaLnBrk="1" hangingPunct="1" latinLnBrk="0" rtl="0">
              <a:spcBef>
                <a:spcPct val="0"/>
              </a:spcBef>
              <a:buNone/>
              <a:defRPr kern="1200" sz="4400">
                <a:solidFill>
                  <a:schemeClr val="tx1"/>
                </a:solidFill>
                <a:latin typeface="+mj-lt"/>
                <a:ea typeface="+mj-ea"/>
                <a:cs typeface="+mj-cs"/>
              </a:defRPr>
            </a:lvl1pPr>
          </a:lstStyle>
          <a:p>
            <a:r>
              <a:rPr dirty="0" lang="en-US" sz="1400"/>
              <a:t>From [</a:t>
            </a:r>
            <a:r>
              <a:rPr dirty="0" lang="es-ES" sz="1400"/>
              <a:t>Hoffman2013</a:t>
            </a:r>
            <a:r>
              <a:rPr dirty="0" lang="en-US" sz="1400"/>
              <a:t>] </a:t>
            </a:r>
            <a:r>
              <a:rPr dirty="0" i="1" lang="en-US" sz="1400"/>
              <a:t>Background: Physics and Math of Shading</a:t>
            </a:r>
            <a:endParaRPr dirty="0" i="1" lang="en-US" sz="1800"/>
          </a:p>
        </p:txBody>
      </p:sp>
      <p:sp>
        <p:nvSpPr>
          <p:cNvPr id="2" name="Rectangle 1"/>
          <p:cNvSpPr/>
          <p:nvPr/>
        </p:nvSpPr>
        <p:spPr>
          <a:xfrm>
            <a:off x="1403648" y="2787774"/>
            <a:ext cx="6120680" cy="1440160"/>
          </a:xfrm>
          <a:prstGeom prst="rect">
            <a:avLst/>
          </a:prstGeom>
          <a:solidFill>
            <a:schemeClr val="bg1">
              <a:alpha val="8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7" name="Rectangle 6"/>
          <p:cNvSpPr/>
          <p:nvPr/>
        </p:nvSpPr>
        <p:spPr>
          <a:xfrm>
            <a:off x="1403647" y="4227934"/>
            <a:ext cx="5112569" cy="288032"/>
          </a:xfrm>
          <a:prstGeom prst="rect">
            <a:avLst/>
          </a:prstGeom>
          <a:solidFill>
            <a:schemeClr val="bg1">
              <a:alpha val="8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8" name="TextBox 7"/>
          <p:cNvSpPr txBox="1"/>
          <p:nvPr/>
        </p:nvSpPr>
        <p:spPr>
          <a:xfrm>
            <a:off x="4928723" y="2567104"/>
            <a:ext cx="1296189" cy="369332"/>
          </a:xfrm>
          <a:prstGeom prst="rect">
            <a:avLst/>
          </a:prstGeom>
          <a:noFill/>
        </p:spPr>
        <p:txBody>
          <a:bodyPr rtlCol="0" wrap="none">
            <a:spAutoFit/>
          </a:bodyPr>
          <a:lstStyle/>
          <a:p>
            <a:r>
              <a:rPr dirty="0" lang="en-US">
                <a:solidFill>
                  <a:srgbClr val="4465BC"/>
                </a:solidFill>
              </a:rPr>
              <a:t>Microfacets</a:t>
            </a:r>
            <a:endParaRPr dirty="0" lang="es-ES">
              <a:solidFill>
                <a:srgbClr val="4465BC"/>
              </a:solidFill>
            </a:endParaRPr>
          </a:p>
        </p:txBody>
      </p:sp>
      <p:sp>
        <p:nvSpPr>
          <p:cNvPr id="9" name="TextBox 8"/>
          <p:cNvSpPr txBox="1"/>
          <p:nvPr/>
        </p:nvSpPr>
        <p:spPr>
          <a:xfrm>
            <a:off x="5868144" y="898504"/>
            <a:ext cx="1648208" cy="369332"/>
          </a:xfrm>
          <a:prstGeom prst="rect">
            <a:avLst/>
          </a:prstGeom>
          <a:noFill/>
        </p:spPr>
        <p:txBody>
          <a:bodyPr rtlCol="0" wrap="none">
            <a:spAutoFit/>
          </a:bodyPr>
          <a:lstStyle/>
          <a:p>
            <a:r>
              <a:rPr dirty="0" lang="en-US">
                <a:solidFill>
                  <a:srgbClr val="E8AC20"/>
                </a:solidFill>
              </a:rPr>
              <a:t>Incoming Light</a:t>
            </a:r>
            <a:endParaRPr dirty="0" lang="es-ES">
              <a:solidFill>
                <a:srgbClr val="E8AC20"/>
              </a:solidFill>
            </a:endParaRPr>
          </a:p>
        </p:txBody>
      </p:sp>
      <p:sp>
        <p:nvSpPr>
          <p:cNvPr id="10" name="TextBox 9"/>
          <p:cNvSpPr txBox="1"/>
          <p:nvPr/>
        </p:nvSpPr>
        <p:spPr>
          <a:xfrm>
            <a:off x="3995936" y="898504"/>
            <a:ext cx="1580882" cy="369332"/>
          </a:xfrm>
          <a:prstGeom prst="rect">
            <a:avLst/>
          </a:prstGeom>
          <a:noFill/>
        </p:spPr>
        <p:txBody>
          <a:bodyPr rtlCol="0" wrap="none">
            <a:spAutoFit/>
          </a:bodyPr>
          <a:lstStyle/>
          <a:p>
            <a:r>
              <a:rPr dirty="0" lang="en-US">
                <a:solidFill>
                  <a:srgbClr val="008F48"/>
                </a:solidFill>
              </a:rPr>
              <a:t>Reflected light</a:t>
            </a:r>
            <a:endParaRPr dirty="0" lang="es-ES">
              <a:solidFill>
                <a:srgbClr val="008F48"/>
              </a:solidFill>
            </a:endParaRPr>
          </a:p>
        </p:txBody>
      </p:sp>
    </p:spTree>
    <p:extLst>
      <p:ext uri="{BB962C8B-B14F-4D97-AF65-F5344CB8AC3E}">
        <p14:creationId xmlns:p14="http://schemas.microsoft.com/office/powerpoint/2010/main" val="1287351419"/>
      </p:ext>
    </p:extLst>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Object 3"/>
          <p:cNvPicPr>
            <a:picLocks noChangeAspect="1"/>
          </p:cNvPicPr>
          <p:nvPr/>
        </p:nvPicPr>
        <p:blipFill>
          <a:blip r:embed="rId4"/>
          <a:srcRect/>
          <a:stretch>
            <a:fillRect/>
          </a:stretch>
        </p:blipFill>
        <p:spPr bwMode="auto">
          <a:xfrm>
            <a:off x="561997" y="224395"/>
            <a:ext cx="8020007" cy="4507595"/>
          </a:xfrm>
          <a:prstGeom prst="rect"/>
          <a:noFill/>
        </p:spPr>
      </p:pic>
      <p:sp>
        <p:nvSpPr>
          <p:cNvPr id="5" name="1 Título"/>
          <p:cNvSpPr txBox="1">
            <a:spLocks/>
          </p:cNvSpPr>
          <p:nvPr/>
        </p:nvSpPr>
        <p:spPr>
          <a:xfrm>
            <a:off x="-3112" y="4844068"/>
            <a:ext cx="9147111" cy="299432"/>
          </a:xfrm>
          <a:prstGeom prst="rect">
            <a:avLst/>
          </a:prstGeom>
        </p:spPr>
        <p:txBody>
          <a:bodyPr anchor="ctr" bIns="45720" lIns="91440" rIns="91440" rtlCol="0" tIns="45720" vert="horz">
            <a:normAutofit lnSpcReduction="10000"/>
          </a:bodyPr>
          <a:lstStyle>
            <a:lvl1pPr algn="ctr" defTabSz="914400" eaLnBrk="1" hangingPunct="1" latinLnBrk="0" rtl="0">
              <a:spcBef>
                <a:spcPct val="0"/>
              </a:spcBef>
              <a:buNone/>
              <a:defRPr kern="1200" sz="4400">
                <a:solidFill>
                  <a:schemeClr val="tx1"/>
                </a:solidFill>
                <a:latin typeface="+mj-lt"/>
                <a:ea typeface="+mj-ea"/>
                <a:cs typeface="+mj-cs"/>
              </a:defRPr>
            </a:lvl1pPr>
          </a:lstStyle>
          <a:p>
            <a:r>
              <a:rPr dirty="0" lang="en-US" sz="1400"/>
              <a:t>From [</a:t>
            </a:r>
            <a:r>
              <a:rPr dirty="0" lang="es-ES" sz="1400"/>
              <a:t>Hoffman2013</a:t>
            </a:r>
            <a:r>
              <a:rPr dirty="0" lang="en-US" sz="1400"/>
              <a:t>] </a:t>
            </a:r>
            <a:r>
              <a:rPr dirty="0" i="1" lang="en-US" sz="1400"/>
              <a:t>Background: Physics and Math of Shading</a:t>
            </a:r>
            <a:endParaRPr dirty="0" i="1" lang="en-US" sz="1800"/>
          </a:p>
        </p:txBody>
      </p:sp>
      <p:sp>
        <p:nvSpPr>
          <p:cNvPr id="8" name="TextBox 7"/>
          <p:cNvSpPr txBox="1"/>
          <p:nvPr/>
        </p:nvSpPr>
        <p:spPr>
          <a:xfrm>
            <a:off x="4928723" y="2567104"/>
            <a:ext cx="1296189" cy="369332"/>
          </a:xfrm>
          <a:prstGeom prst="rect">
            <a:avLst/>
          </a:prstGeom>
          <a:noFill/>
        </p:spPr>
        <p:txBody>
          <a:bodyPr rtlCol="0" wrap="none">
            <a:spAutoFit/>
          </a:bodyPr>
          <a:lstStyle/>
          <a:p>
            <a:r>
              <a:rPr dirty="0" lang="en-US">
                <a:solidFill>
                  <a:srgbClr val="4465BC"/>
                </a:solidFill>
              </a:rPr>
              <a:t>Microfacets</a:t>
            </a:r>
            <a:endParaRPr dirty="0" lang="es-ES">
              <a:solidFill>
                <a:srgbClr val="4465BC"/>
              </a:solidFill>
            </a:endParaRPr>
          </a:p>
        </p:txBody>
      </p:sp>
      <p:sp>
        <p:nvSpPr>
          <p:cNvPr id="9" name="TextBox 8"/>
          <p:cNvSpPr txBox="1"/>
          <p:nvPr/>
        </p:nvSpPr>
        <p:spPr>
          <a:xfrm>
            <a:off x="5868144" y="898504"/>
            <a:ext cx="1648208" cy="369332"/>
          </a:xfrm>
          <a:prstGeom prst="rect">
            <a:avLst/>
          </a:prstGeom>
          <a:noFill/>
        </p:spPr>
        <p:txBody>
          <a:bodyPr rtlCol="0" wrap="none">
            <a:spAutoFit/>
          </a:bodyPr>
          <a:lstStyle/>
          <a:p>
            <a:r>
              <a:rPr dirty="0" lang="en-US">
                <a:solidFill>
                  <a:srgbClr val="E8AC20"/>
                </a:solidFill>
              </a:rPr>
              <a:t>Incoming Light</a:t>
            </a:r>
            <a:endParaRPr dirty="0" lang="es-ES">
              <a:solidFill>
                <a:srgbClr val="E8AC20"/>
              </a:solidFill>
            </a:endParaRPr>
          </a:p>
        </p:txBody>
      </p:sp>
      <p:sp>
        <p:nvSpPr>
          <p:cNvPr id="10" name="TextBox 9"/>
          <p:cNvSpPr txBox="1"/>
          <p:nvPr/>
        </p:nvSpPr>
        <p:spPr>
          <a:xfrm>
            <a:off x="3995936" y="898504"/>
            <a:ext cx="1580882" cy="369332"/>
          </a:xfrm>
          <a:prstGeom prst="rect">
            <a:avLst/>
          </a:prstGeom>
          <a:noFill/>
        </p:spPr>
        <p:txBody>
          <a:bodyPr rtlCol="0" wrap="none">
            <a:spAutoFit/>
          </a:bodyPr>
          <a:lstStyle/>
          <a:p>
            <a:r>
              <a:rPr dirty="0" lang="en-US">
                <a:solidFill>
                  <a:srgbClr val="008F48"/>
                </a:solidFill>
              </a:rPr>
              <a:t>Reflected light</a:t>
            </a:r>
            <a:endParaRPr dirty="0" lang="es-ES">
              <a:solidFill>
                <a:srgbClr val="008F48"/>
              </a:solidFill>
            </a:endParaRPr>
          </a:p>
        </p:txBody>
      </p:sp>
      <p:sp>
        <p:nvSpPr>
          <p:cNvPr id="7" name="Rectangle 6"/>
          <p:cNvSpPr/>
          <p:nvPr/>
        </p:nvSpPr>
        <p:spPr>
          <a:xfrm>
            <a:off x="1547664" y="991459"/>
            <a:ext cx="6120680" cy="1800200"/>
          </a:xfrm>
          <a:prstGeom prst="rect">
            <a:avLst/>
          </a:prstGeom>
          <a:solidFill>
            <a:schemeClr val="bg1">
              <a:alpha val="8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14" name="Rectangle 13"/>
          <p:cNvSpPr/>
          <p:nvPr/>
        </p:nvSpPr>
        <p:spPr>
          <a:xfrm>
            <a:off x="3995935" y="2791659"/>
            <a:ext cx="3850781" cy="92955"/>
          </a:xfrm>
          <a:prstGeom prst="rect">
            <a:avLst/>
          </a:prstGeom>
          <a:solidFill>
            <a:schemeClr val="bg1">
              <a:alpha val="8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Tree>
    <p:extLst>
      <p:ext uri="{BB962C8B-B14F-4D97-AF65-F5344CB8AC3E}">
        <p14:creationId xmlns:p14="http://schemas.microsoft.com/office/powerpoint/2010/main" val="415146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143125"/>
            <a:ext cx="8229600" cy="857250"/>
          </a:xfrm>
        </p:spPr>
        <p:txBody>
          <a:bodyPr/>
          <a:lstStyle/>
          <a:p>
            <a:r>
              <a:rPr lang="en-US" noProof="0" dirty="0"/>
              <a:t>Render</a:t>
            </a:r>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4065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284932"/>
            <a:ext cx="309634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275606"/>
            <a:ext cx="3105669" cy="310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Título"/>
          <p:cNvSpPr>
            <a:spLocks noGrp="1"/>
          </p:cNvSpPr>
          <p:nvPr>
            <p:ph type="title"/>
          </p:nvPr>
        </p:nvSpPr>
        <p:spPr/>
        <p:txBody>
          <a:bodyPr>
            <a:normAutofit/>
          </a:bodyPr>
          <a:lstStyle/>
          <a:p>
            <a:r>
              <a:rPr lang="en-US" noProof="0" dirty="0"/>
              <a:t>Microgeometry are Microfacets</a:t>
            </a:r>
          </a:p>
        </p:txBody>
      </p:sp>
      <p:pic>
        <p:nvPicPr>
          <p:cNvPr id="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7813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n-US" noProof="0" dirty="0"/>
              <a:t>Skin </a:t>
            </a:r>
            <a:r>
              <a:rPr lang="en-US" dirty="0"/>
              <a:t>Gloss Map</a:t>
            </a:r>
            <a:endParaRPr lang="en-US" noProof="0" dirty="0"/>
          </a:p>
        </p:txBody>
      </p:sp>
      <p:sp>
        <p:nvSpPr>
          <p:cNvPr id="2" name="1 Marcador de contenido"/>
          <p:cNvSpPr>
            <a:spLocks noGrp="1"/>
          </p:cNvSpPr>
          <p:nvPr>
            <p:ph idx="1"/>
          </p:nvPr>
        </p:nvSpPr>
        <p:spPr>
          <a:xfrm>
            <a:off x="457200" y="1200151"/>
            <a:ext cx="4978896" cy="2883767"/>
          </a:xfrm>
        </p:spPr>
        <p:txBody>
          <a:bodyPr>
            <a:normAutofit/>
          </a:bodyPr>
          <a:lstStyle/>
          <a:p>
            <a:r>
              <a:rPr lang="en-US" dirty="0"/>
              <a:t>Microstructure </a:t>
            </a:r>
            <a:r>
              <a:rPr lang="en-US" noProof="0" dirty="0"/>
              <a:t>tiled bumps convert to roughness when observed from far away</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383" y="1216783"/>
            <a:ext cx="2395017" cy="2395017"/>
          </a:xfrm>
          <a:prstGeom prst="rect">
            <a:avLst/>
          </a:prstGeom>
        </p:spPr>
      </p:pic>
      <p:sp>
        <p:nvSpPr>
          <p:cNvPr id="10" name="8 CuadroTexto"/>
          <p:cNvSpPr txBox="1"/>
          <p:nvPr/>
        </p:nvSpPr>
        <p:spPr>
          <a:xfrm>
            <a:off x="5732790" y="3611800"/>
            <a:ext cx="2395017" cy="400110"/>
          </a:xfrm>
          <a:prstGeom prst="rect">
            <a:avLst/>
          </a:prstGeom>
          <a:noFill/>
        </p:spPr>
        <p:txBody>
          <a:bodyPr wrap="square" rtlCol="0">
            <a:spAutoFit/>
          </a:bodyPr>
          <a:lstStyle/>
          <a:p>
            <a:pPr algn="ctr"/>
            <a:r>
              <a:rPr lang="en-US" sz="2000" dirty="0"/>
              <a:t>Micro-Detail Map</a:t>
            </a:r>
            <a:endParaRPr lang="es-ES" sz="2000" dirty="0"/>
          </a:p>
        </p:txBody>
      </p:sp>
    </p:spTree>
    <p:extLst>
      <p:ext uri="{BB962C8B-B14F-4D97-AF65-F5344CB8AC3E}">
        <p14:creationId xmlns:p14="http://schemas.microsoft.com/office/powerpoint/2010/main" val="3946310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n-US" noProof="0" dirty="0"/>
              <a:t>Tiled Bumps</a:t>
            </a:r>
          </a:p>
        </p:txBody>
      </p:sp>
      <p:pic>
        <p:nvPicPr>
          <p:cNvPr id="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77925" y="1200150"/>
            <a:ext cx="6788149" cy="339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82012"/>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444208" y="1041514"/>
            <a:ext cx="1656184" cy="1436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TextBox 2"/>
          <p:cNvSpPr txBox="1"/>
          <p:nvPr/>
        </p:nvSpPr>
        <p:spPr>
          <a:xfrm>
            <a:off x="7005239" y="2499741"/>
            <a:ext cx="534121" cy="369332"/>
          </a:xfrm>
          <a:prstGeom prst="rect">
            <a:avLst/>
          </a:prstGeom>
          <a:noFill/>
        </p:spPr>
        <p:txBody>
          <a:bodyPr wrap="none" rtlCol="0">
            <a:spAutoFit/>
          </a:bodyPr>
          <a:lstStyle/>
          <a:p>
            <a:r>
              <a:rPr lang="en-US" dirty="0">
                <a:solidFill>
                  <a:schemeClr val="accent2"/>
                </a:solidFill>
              </a:rPr>
              <a:t>Flat</a:t>
            </a:r>
            <a:endParaRPr lang="es-ES" dirty="0">
              <a:solidFill>
                <a:schemeClr val="accent2"/>
              </a:solidFill>
            </a:endParaRPr>
          </a:p>
        </p:txBody>
      </p:sp>
    </p:spTree>
    <p:extLst>
      <p:ext uri="{BB962C8B-B14F-4D97-AF65-F5344CB8AC3E}">
        <p14:creationId xmlns:p14="http://schemas.microsoft.com/office/powerpoint/2010/main" val="2187334265"/>
      </p:ext>
    </p:extLst>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dirty="0" lang="en-US" noProof="0"/>
              <a:t>Variance to Gloss</a:t>
            </a:r>
          </a:p>
        </p:txBody>
      </p:sp>
      <p:sp>
        <p:nvSpPr>
          <p:cNvPr id="3" name="2 Marcador de contenido"/>
          <p:cNvSpPr>
            <a:spLocks noGrp="1"/>
          </p:cNvSpPr>
          <p:nvPr>
            <p:ph idx="1"/>
          </p:nvPr>
        </p:nvSpPr>
        <p:spPr>
          <a:xfrm>
            <a:off x="457200" y="1200152"/>
            <a:ext cx="8229600" cy="1629354"/>
          </a:xfrm>
        </p:spPr>
        <p:txBody>
          <a:bodyPr>
            <a:normAutofit lnSpcReduction="10000"/>
          </a:bodyPr>
          <a:lstStyle/>
          <a:p>
            <a:r>
              <a:rPr dirty="0" lang="en-US" noProof="0"/>
              <a:t>Estimate normal variance, and use it as glossiness</a:t>
            </a:r>
          </a:p>
          <a:p>
            <a:r>
              <a:rPr dirty="0" lang="en-US" noProof="0"/>
              <a:t>More details on the reference below</a:t>
            </a:r>
            <a:endParaRPr dirty="0" lang="en-US"/>
          </a:p>
          <a:p>
            <a:endParaRPr dirty="0" lang="en-US" noProof="0"/>
          </a:p>
          <a:p>
            <a:endParaRPr dirty="0" lang="en-US" noProof="0"/>
          </a:p>
          <a:p>
            <a:endParaRPr dirty="0" lang="en-US" noProof="0"/>
          </a:p>
          <a:p>
            <a:endParaRPr dirty="0" lang="en-US" noProof="0"/>
          </a:p>
          <a:p>
            <a:endParaRPr dirty="0" lang="en-US" noProof="0"/>
          </a:p>
        </p:txBody>
      </p:sp>
      <p:pic>
        <p:nvPicPr>
          <p:cNvPr descr="variance_annotated.png" id="8" name="Picture 12"/>
          <p:cNvPicPr>
            <a:picLocks noChangeAspect="1"/>
          </p:cNvPicPr>
          <p:nvPr/>
        </p:nvPicPr>
        <p:blipFill rotWithShape="1">
          <a:blip cstate="print" r:embed="rId3"/>
          <a:srcRect r="4"/>
          <a:stretch/>
        </p:blipFill>
        <p:spPr>
          <a:xfrm>
            <a:off x="1043608" y="2829505"/>
            <a:ext cx="2664296" cy="1662630"/>
          </a:xfrm>
          <a:prstGeom prst="rect">
            <a:avLst/>
          </a:prstGeom>
        </p:spPr>
      </p:pic>
      <p:pic>
        <p:nvPicPr>
          <p:cNvPr descr="new_power_annotated_bare.png" id="12" name="Picture 6"/>
          <p:cNvPicPr>
            <a:picLocks noChangeAspect="1"/>
          </p:cNvPicPr>
          <p:nvPr/>
        </p:nvPicPr>
        <p:blipFill rotWithShape="1">
          <a:blip cstate="print" r:embed="rId4"/>
          <a:srcRect r="27"/>
          <a:stretch/>
        </p:blipFill>
        <p:spPr>
          <a:xfrm>
            <a:off x="3707904" y="2831088"/>
            <a:ext cx="5040560" cy="1828894"/>
          </a:xfrm>
          <a:prstGeom prst="rect">
            <a:avLst/>
          </a:prstGeom>
        </p:spPr>
      </p:pic>
      <p:pic>
        <p:nvPicPr>
          <p:cNvPr descr="new_power_annotated_bare.png" id="13" name="Picture 5"/>
          <p:cNvPicPr>
            <a:picLocks noChangeAspect="1"/>
          </p:cNvPicPr>
          <p:nvPr/>
        </p:nvPicPr>
        <p:blipFill rotWithShape="1">
          <a:blip cstate="print" r:embed="rId5"/>
          <a:srcRect r="-35"/>
          <a:stretch/>
        </p:blipFill>
        <p:spPr>
          <a:xfrm>
            <a:off x="4499992" y="2831088"/>
            <a:ext cx="2664296" cy="1828894"/>
          </a:xfrm>
          <a:prstGeom prst="rect">
            <a:avLst/>
          </a:prstGeom>
        </p:spPr>
      </p:pic>
      <p:pic>
        <p:nvPicPr>
          <p:cNvPr id="10" name="Picture 7"/>
          <p:cNvPicPr>
            <a:picLocks noChangeArrowheads="1" noChangeAspect="1"/>
          </p:cNvPicPr>
          <p:nvPr/>
        </p:nvPicPr>
        <p:blipFill>
          <a:blip cstate="print" r:embed="rId6">
            <a:extLst>
              <a:ext uri="{28A0092B-C50C-407E-A947-70E740481C1C}">
                <a14:useLocalDpi xmlns:a14="http://schemas.microsoft.com/office/drawing/2010/main" val="0"/>
              </a:ext>
            </a:extLst>
          </a:blip>
          <a:srcRect/>
          <a:stretch>
            <a:fillRect/>
          </a:stretch>
        </p:blipFill>
        <p:spPr bwMode="auto">
          <a:xfrm>
            <a:off x="7202388" y="82012"/>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
        <p:nvSpPr>
          <p:cNvPr id="9" name="1 Título"/>
          <p:cNvSpPr txBox="1">
            <a:spLocks/>
          </p:cNvSpPr>
          <p:nvPr/>
        </p:nvSpPr>
        <p:spPr>
          <a:xfrm>
            <a:off x="-3112" y="4844068"/>
            <a:ext cx="9147111" cy="299432"/>
          </a:xfrm>
          <a:prstGeom prst="rect">
            <a:avLst/>
          </a:prstGeom>
        </p:spPr>
        <p:txBody>
          <a:bodyPr anchor="ctr" bIns="45720" lIns="91440" rIns="91440" rtlCol="0" tIns="45720" vert="horz">
            <a:normAutofit lnSpcReduction="10000"/>
          </a:bodyPr>
          <a:lstStyle>
            <a:lvl1pPr algn="ctr" defTabSz="914400" eaLnBrk="1" hangingPunct="1" latinLnBrk="0" rtl="0">
              <a:spcBef>
                <a:spcPct val="0"/>
              </a:spcBef>
              <a:buNone/>
              <a:defRPr kern="1200" sz="4400">
                <a:solidFill>
                  <a:schemeClr val="tx1"/>
                </a:solidFill>
                <a:latin typeface="+mj-lt"/>
                <a:ea typeface="+mj-ea"/>
                <a:cs typeface="+mj-cs"/>
              </a:defRPr>
            </a:lvl1pPr>
          </a:lstStyle>
          <a:p>
            <a:r>
              <a:rPr dirty="0" lang="en-US" sz="1400"/>
              <a:t>From [</a:t>
            </a:r>
            <a:r>
              <a:rPr dirty="0" lang="es-ES" sz="1400"/>
              <a:t>Hill2012</a:t>
            </a:r>
            <a:r>
              <a:rPr dirty="0" lang="en-US" sz="1400"/>
              <a:t>] </a:t>
            </a:r>
            <a:r>
              <a:rPr dirty="0" i="1" lang="en-US" sz="1400"/>
              <a:t>Rock-Solid Shading: Image Stability Without Sacrificing Detail</a:t>
            </a:r>
            <a:endParaRPr dirty="0" i="1" lang="en-US" sz="1800"/>
          </a:p>
        </p:txBody>
      </p:sp>
    </p:spTree>
    <p:extLst>
      <p:ext uri="{BB962C8B-B14F-4D97-AF65-F5344CB8AC3E}">
        <p14:creationId xmlns:p14="http://schemas.microsoft.com/office/powerpoint/2010/main" val="3624068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n-US" noProof="0" dirty="0"/>
              <a:t>Tiled </a:t>
            </a:r>
            <a:r>
              <a:rPr lang="en-US" dirty="0"/>
              <a:t>Gloss</a:t>
            </a:r>
            <a:endParaRPr lang="en-US" noProof="0" dirty="0"/>
          </a:p>
        </p:txBody>
      </p:sp>
      <p:pic>
        <p:nvPicPr>
          <p:cNvPr id="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77925" y="1200150"/>
            <a:ext cx="6788149"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82012"/>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p:cNvSpPr txBox="1">
            <a:spLocks/>
          </p:cNvSpPr>
          <p:nvPr/>
        </p:nvSpPr>
        <p:spPr>
          <a:xfrm>
            <a:off x="-3112" y="4876006"/>
            <a:ext cx="9147111" cy="288032"/>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t>Thanks to </a:t>
            </a:r>
            <a:r>
              <a:rPr lang="en-US" sz="1800" b="1" dirty="0"/>
              <a:t>Stephen Hill</a:t>
            </a:r>
            <a:r>
              <a:rPr lang="en-US" sz="1800" dirty="0"/>
              <a:t> for this map example</a:t>
            </a:r>
            <a:endParaRPr lang="es-ES" sz="1800" dirty="0"/>
          </a:p>
        </p:txBody>
      </p:sp>
      <p:sp>
        <p:nvSpPr>
          <p:cNvPr id="7" name="Rectangle 6"/>
          <p:cNvSpPr/>
          <p:nvPr/>
        </p:nvSpPr>
        <p:spPr>
          <a:xfrm>
            <a:off x="6444208" y="1041514"/>
            <a:ext cx="1656184" cy="1436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TextBox 9"/>
          <p:cNvSpPr txBox="1"/>
          <p:nvPr/>
        </p:nvSpPr>
        <p:spPr>
          <a:xfrm>
            <a:off x="6913067" y="2484262"/>
            <a:ext cx="718466" cy="369332"/>
          </a:xfrm>
          <a:prstGeom prst="rect">
            <a:avLst/>
          </a:prstGeom>
          <a:noFill/>
        </p:spPr>
        <p:txBody>
          <a:bodyPr wrap="none" rtlCol="0">
            <a:spAutoFit/>
          </a:bodyPr>
          <a:lstStyle/>
          <a:p>
            <a:r>
              <a:rPr lang="en-US" dirty="0">
                <a:solidFill>
                  <a:schemeClr val="accent2"/>
                </a:solidFill>
              </a:rPr>
              <a:t>Noisy</a:t>
            </a:r>
            <a:endParaRPr lang="es-ES" dirty="0">
              <a:solidFill>
                <a:schemeClr val="accent2"/>
              </a:solidFill>
            </a:endParaRPr>
          </a:p>
        </p:txBody>
      </p:sp>
    </p:spTree>
    <p:extLst>
      <p:ext uri="{BB962C8B-B14F-4D97-AF65-F5344CB8AC3E}">
        <p14:creationId xmlns:p14="http://schemas.microsoft.com/office/powerpoint/2010/main" val="2567482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Dealing with Detail Maps</a:t>
            </a:r>
          </a:p>
        </p:txBody>
      </p:sp>
      <p:sp>
        <p:nvSpPr>
          <p:cNvPr id="3" name="2 Marcador de contenido"/>
          <p:cNvSpPr>
            <a:spLocks noGrp="1"/>
          </p:cNvSpPr>
          <p:nvPr>
            <p:ph idx="1"/>
          </p:nvPr>
        </p:nvSpPr>
        <p:spPr>
          <a:xfrm>
            <a:off x="457200" y="1200150"/>
            <a:ext cx="8229600" cy="3747864"/>
          </a:xfrm>
        </p:spPr>
        <p:txBody>
          <a:bodyPr>
            <a:normAutofit fontScale="92500" lnSpcReduction="20000"/>
          </a:bodyPr>
          <a:lstStyle/>
          <a:p>
            <a:r>
              <a:rPr lang="en-US" noProof="0" dirty="0"/>
              <a:t>Combine base glossiness with detail variance:</a:t>
            </a:r>
          </a:p>
          <a:p>
            <a:endParaRPr lang="en-US" noProof="0" dirty="0"/>
          </a:p>
          <a:p>
            <a:pPr marL="0" indent="0">
              <a:buNone/>
            </a:pPr>
            <a:endParaRPr lang="en-US" noProof="0" dirty="0"/>
          </a:p>
          <a:p>
            <a:r>
              <a:rPr lang="en-US" sz="2800" noProof="0" dirty="0"/>
              <a:t>Base glossiness assumed to contain base normal map variance</a:t>
            </a:r>
          </a:p>
          <a:p>
            <a:pPr lvl="1"/>
            <a:r>
              <a:rPr lang="en-US" sz="2400" noProof="0" dirty="0"/>
              <a:t>You will get sweaty heads when you are far away otherwise!</a:t>
            </a:r>
            <a:r>
              <a:rPr lang="en-US" dirty="0"/>
              <a:t> </a:t>
            </a:r>
          </a:p>
          <a:p>
            <a:r>
              <a:rPr lang="en-US" sz="2800" dirty="0"/>
              <a:t>More details in [Hill2012]</a:t>
            </a:r>
            <a:r>
              <a:rPr lang="en-US" sz="2800" i="1" dirty="0"/>
              <a:t> Rock-Solid Shading: Image Stability Without Sacrificing Detail</a:t>
            </a:r>
            <a:endParaRPr lang="en-US" sz="3600" i="1" dirty="0"/>
          </a:p>
          <a:p>
            <a:endParaRPr lang="en-US" sz="2800" dirty="0"/>
          </a:p>
          <a:p>
            <a:endParaRPr lang="en-US" noProof="0" dirty="0"/>
          </a:p>
        </p:txBody>
      </p:sp>
      <p:pic>
        <p:nvPicPr>
          <p:cNvPr id="9"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351" y="1814358"/>
            <a:ext cx="1886745" cy="813052"/>
          </a:xfrm>
          <a:prstGeom prst="rect">
            <a:avLst/>
          </a:prstGeom>
        </p:spPr>
      </p:pic>
      <p:pic>
        <p:nvPicPr>
          <p:cNvPr id="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2257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00" y="4582800"/>
            <a:ext cx="6876256" cy="584775"/>
          </a:xfrm>
          <a:prstGeom prst="rect">
            <a:avLst/>
          </a:prstGeom>
          <a:noFill/>
        </p:spPr>
        <p:txBody>
          <a:bodyPr wrap="square" rtlCol="0">
            <a:spAutoFit/>
          </a:bodyPr>
          <a:lstStyle/>
          <a:p>
            <a:r>
              <a:rPr lang="en-US" sz="3200" dirty="0"/>
              <a:t>With Normal Map Variance to Gloss</a:t>
            </a: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417663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6" name="5 CuadroTexto"/>
          <p:cNvSpPr txBox="1"/>
          <p:nvPr/>
        </p:nvSpPr>
        <p:spPr>
          <a:xfrm>
            <a:off x="14400" y="4582800"/>
            <a:ext cx="6876256" cy="584775"/>
          </a:xfrm>
          <a:prstGeom prst="rect">
            <a:avLst/>
          </a:prstGeom>
          <a:noFill/>
        </p:spPr>
        <p:txBody>
          <a:bodyPr wrap="square" rtlCol="0">
            <a:spAutoFit/>
          </a:bodyPr>
          <a:lstStyle/>
          <a:p>
            <a:r>
              <a:rPr lang="en-US" sz="3200" dirty="0"/>
              <a:t>Without Normal Map Variance to Gloss</a:t>
            </a:r>
          </a:p>
        </p:txBody>
      </p:sp>
    </p:spTree>
    <p:extLst>
      <p:ext uri="{BB962C8B-B14F-4D97-AF65-F5344CB8AC3E}">
        <p14:creationId xmlns:p14="http://schemas.microsoft.com/office/powerpoint/2010/main" val="1771461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8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6" name="5 CuadroTexto"/>
          <p:cNvSpPr txBox="1"/>
          <p:nvPr/>
        </p:nvSpPr>
        <p:spPr>
          <a:xfrm>
            <a:off x="14400" y="4582800"/>
            <a:ext cx="6876256" cy="584775"/>
          </a:xfrm>
          <a:prstGeom prst="rect">
            <a:avLst/>
          </a:prstGeom>
          <a:noFill/>
        </p:spPr>
        <p:txBody>
          <a:bodyPr wrap="square" rtlCol="0">
            <a:spAutoFit/>
          </a:bodyPr>
          <a:lstStyle/>
          <a:p>
            <a:r>
              <a:rPr lang="en-US" sz="3200" dirty="0">
                <a:solidFill>
                  <a:schemeClr val="bg1"/>
                </a:solidFill>
              </a:rPr>
              <a:t>With Geometry Variance to Gloss</a:t>
            </a:r>
          </a:p>
        </p:txBody>
      </p:sp>
    </p:spTree>
    <p:extLst>
      <p:ext uri="{BB962C8B-B14F-4D97-AF65-F5344CB8AC3E}">
        <p14:creationId xmlns:p14="http://schemas.microsoft.com/office/powerpoint/2010/main" val="1035931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8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5" name="5 CuadroTexto"/>
          <p:cNvSpPr txBox="1"/>
          <p:nvPr/>
        </p:nvSpPr>
        <p:spPr>
          <a:xfrm>
            <a:off x="14400" y="4582800"/>
            <a:ext cx="6876256" cy="584775"/>
          </a:xfrm>
          <a:prstGeom prst="rect">
            <a:avLst/>
          </a:prstGeom>
          <a:noFill/>
        </p:spPr>
        <p:txBody>
          <a:bodyPr wrap="square" rtlCol="0">
            <a:spAutoFit/>
          </a:bodyPr>
          <a:lstStyle/>
          <a:p>
            <a:r>
              <a:rPr lang="en-US" sz="3200" dirty="0">
                <a:solidFill>
                  <a:schemeClr val="bg1"/>
                </a:solidFill>
              </a:rPr>
              <a:t>Without Geometry Variance to Gloss</a:t>
            </a:r>
          </a:p>
        </p:txBody>
      </p:sp>
    </p:spTree>
    <p:extLst>
      <p:ext uri="{BB962C8B-B14F-4D97-AF65-F5344CB8AC3E}">
        <p14:creationId xmlns:p14="http://schemas.microsoft.com/office/powerpoint/2010/main" val="20808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Our Previous Work</a:t>
            </a:r>
          </a:p>
        </p:txBody>
      </p:sp>
      <p:sp>
        <p:nvSpPr>
          <p:cNvPr id="3" name="2 Marcador de contenido"/>
          <p:cNvSpPr>
            <a:spLocks noGrp="1"/>
          </p:cNvSpPr>
          <p:nvPr>
            <p:ph idx="1"/>
          </p:nvPr>
        </p:nvSpPr>
        <p:spPr/>
        <p:txBody>
          <a:bodyPr>
            <a:normAutofit fontScale="70000" lnSpcReduction="20000"/>
          </a:bodyPr>
          <a:lstStyle/>
          <a:p>
            <a:r>
              <a:rPr lang="en-US" dirty="0"/>
              <a:t>[Jimenez2009] </a:t>
            </a:r>
            <a:r>
              <a:rPr lang="en-US" i="1" dirty="0"/>
              <a:t>Screen-Space Perceptual Rendering of Human Skin</a:t>
            </a:r>
          </a:p>
          <a:p>
            <a:pPr lvl="1"/>
            <a:r>
              <a:rPr lang="en-US" dirty="0">
                <a:hlinkClick r:id="rId3"/>
              </a:rPr>
              <a:t>http://www.iryoku.com/sssss/</a:t>
            </a:r>
            <a:endParaRPr lang="en-US" i="1" dirty="0"/>
          </a:p>
          <a:p>
            <a:r>
              <a:rPr lang="en-US" dirty="0"/>
              <a:t>[Jimenez2010] </a:t>
            </a:r>
            <a:r>
              <a:rPr lang="en-US" i="1" dirty="0"/>
              <a:t>Real-Time Realistic Skin Translucency</a:t>
            </a:r>
          </a:p>
          <a:p>
            <a:pPr lvl="1"/>
            <a:r>
              <a:rPr lang="en-US" dirty="0">
                <a:hlinkClick r:id="rId4"/>
              </a:rPr>
              <a:t>http://www.iryoku.com/translucency/</a:t>
            </a:r>
            <a:endParaRPr lang="en-US" dirty="0"/>
          </a:p>
          <a:p>
            <a:r>
              <a:rPr lang="en-US" dirty="0"/>
              <a:t>[Jimenez2011] </a:t>
            </a:r>
            <a:r>
              <a:rPr lang="en-US" i="1" dirty="0"/>
              <a:t>Enhanced Subpixel Morphological Antialiasing</a:t>
            </a:r>
          </a:p>
          <a:p>
            <a:pPr lvl="1"/>
            <a:r>
              <a:rPr lang="en-US" dirty="0">
                <a:hlinkClick r:id="rId4"/>
              </a:rPr>
              <a:t>http://www.iryoku.com/smaa/</a:t>
            </a:r>
            <a:endParaRPr lang="en-US" i="1" dirty="0"/>
          </a:p>
          <a:p>
            <a:r>
              <a:rPr lang="en-US" dirty="0"/>
              <a:t>[Jimenez2012] </a:t>
            </a:r>
            <a:r>
              <a:rPr lang="en-US" i="1" dirty="0"/>
              <a:t>Separable Subsurface Scattering and Photorealistic Eyes Rendering</a:t>
            </a:r>
            <a:r>
              <a:rPr lang="en-US" dirty="0"/>
              <a:t>:</a:t>
            </a:r>
          </a:p>
          <a:p>
            <a:pPr lvl="1"/>
            <a:r>
              <a:rPr lang="en-US" dirty="0">
                <a:hlinkClick r:id="rId5"/>
              </a:rPr>
              <a:t>http://advances.realtimerendering.com/s2012/index.html</a:t>
            </a:r>
            <a:endParaRPr lang="en-US" i="1" dirty="0"/>
          </a:p>
        </p:txBody>
      </p:sp>
    </p:spTree>
    <p:extLst>
      <p:ext uri="{BB962C8B-B14F-4D97-AF65-F5344CB8AC3E}">
        <p14:creationId xmlns:p14="http://schemas.microsoft.com/office/powerpoint/2010/main" val="3053071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a:xfrm>
            <a:off x="457200" y="205979"/>
            <a:ext cx="5915000" cy="857250"/>
          </a:xfrm>
        </p:spPr>
        <p:txBody>
          <a:bodyPr>
            <a:normAutofit/>
          </a:bodyPr>
          <a:lstStyle/>
          <a:p>
            <a:r>
              <a:rPr lang="en-US" noProof="0" dirty="0"/>
              <a:t>Gloss Map Authoring</a:t>
            </a:r>
          </a:p>
        </p:txBody>
      </p:sp>
      <p:sp>
        <p:nvSpPr>
          <p:cNvPr id="2" name="1 Marcador de contenido"/>
          <p:cNvSpPr>
            <a:spLocks noGrp="1"/>
          </p:cNvSpPr>
          <p:nvPr>
            <p:ph sz="half" idx="1"/>
          </p:nvPr>
        </p:nvSpPr>
        <p:spPr>
          <a:xfrm>
            <a:off x="457200" y="1200151"/>
            <a:ext cx="5915000" cy="3394472"/>
          </a:xfrm>
        </p:spPr>
        <p:txBody>
          <a:bodyPr>
            <a:normAutofit fontScale="70000" lnSpcReduction="20000"/>
          </a:bodyPr>
          <a:lstStyle/>
          <a:p>
            <a:r>
              <a:rPr lang="en-US" sz="2800" noProof="0" dirty="0"/>
              <a:t>Normals:</a:t>
            </a:r>
          </a:p>
          <a:p>
            <a:pPr lvl="1"/>
            <a:r>
              <a:rPr lang="en-US" dirty="0"/>
              <a:t>Normal map contain meso details (medium frequency)</a:t>
            </a:r>
          </a:p>
          <a:p>
            <a:pPr lvl="1"/>
            <a:r>
              <a:rPr lang="en-US" dirty="0"/>
              <a:t>Detail </a:t>
            </a:r>
            <a:r>
              <a:rPr lang="en-US" sz="2400" noProof="0" dirty="0"/>
              <a:t>tiled noise </a:t>
            </a:r>
            <a:r>
              <a:rPr lang="en-US" dirty="0"/>
              <a:t>normal map </a:t>
            </a:r>
            <a:r>
              <a:rPr lang="en-US" sz="2400" noProof="0" dirty="0"/>
              <a:t>for micro details (high frequency)</a:t>
            </a:r>
          </a:p>
          <a:p>
            <a:endParaRPr lang="en-US" dirty="0"/>
          </a:p>
          <a:p>
            <a:r>
              <a:rPr lang="en-US" dirty="0"/>
              <a:t>Gloss:</a:t>
            </a:r>
          </a:p>
          <a:p>
            <a:pPr lvl="1"/>
            <a:r>
              <a:rPr lang="en-US" dirty="0"/>
              <a:t>Only </a:t>
            </a:r>
            <a:r>
              <a:rPr lang="en-US" b="1" dirty="0"/>
              <a:t>low frequency </a:t>
            </a:r>
            <a:r>
              <a:rPr lang="en-US" dirty="0"/>
              <a:t>details</a:t>
            </a:r>
          </a:p>
          <a:p>
            <a:pPr lvl="1"/>
            <a:r>
              <a:rPr lang="en-US" b="1" dirty="0"/>
              <a:t>High frequency</a:t>
            </a:r>
            <a:r>
              <a:rPr lang="en-US" dirty="0"/>
              <a:t> details come from variance to gloss (both from normal and detail normal maps)</a:t>
            </a:r>
          </a:p>
          <a:p>
            <a:pPr marL="0" indent="0">
              <a:buNone/>
            </a:pPr>
            <a:endParaRPr lang="en-US" sz="2800" noProof="0" dirty="0"/>
          </a:p>
          <a:p>
            <a:r>
              <a:rPr lang="en-US" sz="2800" noProof="0" dirty="0"/>
              <a:t>Improves the workflow</a:t>
            </a:r>
          </a:p>
        </p:txBody>
      </p:sp>
      <p:pic>
        <p:nvPicPr>
          <p:cNvPr id="3" name="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6015" y="0"/>
            <a:ext cx="2572200" cy="5144400"/>
          </a:xfrm>
          <a:prstGeom prst="rect">
            <a:avLst/>
          </a:prstGeom>
        </p:spPr>
      </p:pic>
    </p:spTree>
    <p:extLst>
      <p:ext uri="{BB962C8B-B14F-4D97-AF65-F5344CB8AC3E}">
        <p14:creationId xmlns:p14="http://schemas.microsoft.com/office/powerpoint/2010/main" val="53795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05519592"/>
              </p:ext>
            </p:extLst>
          </p:nvPr>
        </p:nvGraphicFramePr>
        <p:xfrm>
          <a:off x="395536" y="1063229"/>
          <a:ext cx="6120680" cy="3454402"/>
        </p:xfrm>
        <a:graphic>
          <a:graphicData uri="http://schemas.openxmlformats.org/drawingml/2006/table">
            <a:tbl>
              <a:tblPr firstRow="1" bandRow="1">
                <a:tableStyleId>{2D5ABB26-0587-4C30-8999-92F81FD0307C}</a:tableStyleId>
              </a:tblPr>
              <a:tblGrid>
                <a:gridCol w="3196355">
                  <a:extLst>
                    <a:ext uri="{9D8B030D-6E8A-4147-A177-3AD203B41FA5}">
                      <a16:colId xmlns:a16="http://schemas.microsoft.com/office/drawing/2014/main" val="20000"/>
                    </a:ext>
                  </a:extLst>
                </a:gridCol>
                <a:gridCol w="1360151">
                  <a:extLst>
                    <a:ext uri="{9D8B030D-6E8A-4147-A177-3AD203B41FA5}">
                      <a16:colId xmlns:a16="http://schemas.microsoft.com/office/drawing/2014/main" val="20001"/>
                    </a:ext>
                  </a:extLst>
                </a:gridCol>
                <a:gridCol w="1564174">
                  <a:extLst>
                    <a:ext uri="{9D8B030D-6E8A-4147-A177-3AD203B41FA5}">
                      <a16:colId xmlns:a16="http://schemas.microsoft.com/office/drawing/2014/main" val="20002"/>
                    </a:ext>
                  </a:extLst>
                </a:gridCol>
              </a:tblGrid>
              <a:tr h="291209">
                <a:tc>
                  <a:txBody>
                    <a:bodyPr/>
                    <a:lstStyle/>
                    <a:p>
                      <a:endParaRPr lang="en-US" sz="1300" dirty="0"/>
                    </a:p>
                  </a:txBody>
                  <a:tcPr marL="86360" marR="86360" marT="43180" marB="43180"/>
                </a:tc>
                <a:tc>
                  <a:txBody>
                    <a:bodyPr/>
                    <a:lstStyle/>
                    <a:p>
                      <a:r>
                        <a:rPr lang="en-US" sz="1300" b="1" dirty="0">
                          <a:solidFill>
                            <a:schemeClr val="accent1"/>
                          </a:solidFill>
                        </a:rPr>
                        <a:t>Spec. Power S</a:t>
                      </a:r>
                      <a:endParaRPr lang="en-US" sz="1300" b="1" i="1" dirty="0">
                        <a:solidFill>
                          <a:schemeClr val="accent1"/>
                        </a:solidFill>
                      </a:endParaRPr>
                    </a:p>
                  </a:txBody>
                  <a:tcPr marL="86360" marR="86360" marT="43180" marB="43180"/>
                </a:tc>
                <a:tc>
                  <a:txBody>
                    <a:bodyPr/>
                    <a:lstStyle/>
                    <a:p>
                      <a:r>
                        <a:rPr lang="en-US" sz="1300" b="1" dirty="0">
                          <a:solidFill>
                            <a:schemeClr val="accent2"/>
                          </a:solidFill>
                        </a:rPr>
                        <a:t>Gloss G (Scale=14)</a:t>
                      </a:r>
                    </a:p>
                  </a:txBody>
                  <a:tcPr marL="86360" marR="86360" marT="43180" marB="43180"/>
                </a:tc>
                <a:extLst>
                  <a:ext uri="{0D108BD9-81ED-4DB2-BD59-A6C34878D82A}">
                    <a16:rowId xmlns:a16="http://schemas.microsoft.com/office/drawing/2014/main" val="10000"/>
                  </a:ext>
                </a:extLst>
              </a:tr>
              <a:tr h="287563">
                <a:tc>
                  <a:txBody>
                    <a:bodyPr/>
                    <a:lstStyle/>
                    <a:p>
                      <a:r>
                        <a:rPr lang="en-US" sz="1300" b="0" dirty="0"/>
                        <a:t>Main</a:t>
                      </a:r>
                    </a:p>
                  </a:txBody>
                  <a:tcPr marL="86360" marR="86360" marT="43180" marB="43180"/>
                </a:tc>
                <a:tc>
                  <a:txBody>
                    <a:bodyPr/>
                    <a:lstStyle/>
                    <a:p>
                      <a:r>
                        <a:rPr lang="en-US" sz="1300" dirty="0">
                          <a:solidFill>
                            <a:schemeClr val="accent1"/>
                          </a:solidFill>
                        </a:rPr>
                        <a:t>26.5</a:t>
                      </a:r>
                    </a:p>
                  </a:txBody>
                  <a:tcPr marL="86360" marR="86360" marT="43180" marB="43180"/>
                </a:tc>
                <a:tc>
                  <a:txBody>
                    <a:bodyPr/>
                    <a:lstStyle/>
                    <a:p>
                      <a:r>
                        <a:rPr lang="en-US" sz="1300" dirty="0">
                          <a:solidFill>
                            <a:schemeClr val="accent2"/>
                          </a:solidFill>
                        </a:rPr>
                        <a:t>86</a:t>
                      </a:r>
                    </a:p>
                  </a:txBody>
                  <a:tcPr marL="86360" marR="86360" marT="43180" marB="43180"/>
                </a:tc>
                <a:extLst>
                  <a:ext uri="{0D108BD9-81ED-4DB2-BD59-A6C34878D82A}">
                    <a16:rowId xmlns:a16="http://schemas.microsoft.com/office/drawing/2014/main" val="10001"/>
                  </a:ext>
                </a:extLst>
              </a:tr>
              <a:tr h="287563">
                <a:tc>
                  <a:txBody>
                    <a:bodyPr/>
                    <a:lstStyle/>
                    <a:p>
                      <a:r>
                        <a:rPr lang="en-US" sz="1300" b="0" dirty="0"/>
                        <a:t>Lips</a:t>
                      </a:r>
                    </a:p>
                  </a:txBody>
                  <a:tcPr marL="86360" marR="86360" marT="43180" marB="43180"/>
                </a:tc>
                <a:tc>
                  <a:txBody>
                    <a:bodyPr/>
                    <a:lstStyle/>
                    <a:p>
                      <a:r>
                        <a:rPr lang="en-US" sz="1300" dirty="0">
                          <a:solidFill>
                            <a:schemeClr val="accent1"/>
                          </a:solidFill>
                        </a:rPr>
                        <a:t>111.43</a:t>
                      </a:r>
                    </a:p>
                  </a:txBody>
                  <a:tcPr marL="86360" marR="86360" marT="43180" marB="43180"/>
                </a:tc>
                <a:tc>
                  <a:txBody>
                    <a:bodyPr/>
                    <a:lstStyle/>
                    <a:p>
                      <a:r>
                        <a:rPr lang="en-US" sz="1300" dirty="0">
                          <a:solidFill>
                            <a:schemeClr val="accent2"/>
                          </a:solidFill>
                        </a:rPr>
                        <a:t>124</a:t>
                      </a:r>
                    </a:p>
                  </a:txBody>
                  <a:tcPr marL="86360" marR="86360" marT="43180" marB="43180"/>
                </a:tc>
                <a:extLst>
                  <a:ext uri="{0D108BD9-81ED-4DB2-BD59-A6C34878D82A}">
                    <a16:rowId xmlns:a16="http://schemas.microsoft.com/office/drawing/2014/main" val="10002"/>
                  </a:ext>
                </a:extLst>
              </a:tr>
              <a:tr h="287563">
                <a:tc>
                  <a:txBody>
                    <a:bodyPr/>
                    <a:lstStyle/>
                    <a:p>
                      <a:r>
                        <a:rPr lang="en-US" sz="1300" b="0" dirty="0"/>
                        <a:t>Upper</a:t>
                      </a:r>
                      <a:r>
                        <a:rPr lang="en-US" sz="1300" b="0" baseline="0" dirty="0"/>
                        <a:t> Lip</a:t>
                      </a:r>
                      <a:endParaRPr lang="en-US" sz="1300" b="0" dirty="0"/>
                    </a:p>
                  </a:txBody>
                  <a:tcPr marL="86360" marR="86360" marT="43180" marB="43180"/>
                </a:tc>
                <a:tc>
                  <a:txBody>
                    <a:bodyPr/>
                    <a:lstStyle/>
                    <a:p>
                      <a:r>
                        <a:rPr lang="en-US" sz="1300" dirty="0">
                          <a:solidFill>
                            <a:schemeClr val="accent1"/>
                          </a:solidFill>
                        </a:rPr>
                        <a:t>18.37</a:t>
                      </a:r>
                    </a:p>
                  </a:txBody>
                  <a:tcPr marL="86360" marR="86360" marT="43180" marB="43180"/>
                </a:tc>
                <a:tc>
                  <a:txBody>
                    <a:bodyPr/>
                    <a:lstStyle/>
                    <a:p>
                      <a:r>
                        <a:rPr lang="en-US" sz="1300" dirty="0">
                          <a:solidFill>
                            <a:schemeClr val="accent2"/>
                          </a:solidFill>
                        </a:rPr>
                        <a:t>76</a:t>
                      </a:r>
                    </a:p>
                  </a:txBody>
                  <a:tcPr marL="86360" marR="86360" marT="43180" marB="43180"/>
                </a:tc>
                <a:extLst>
                  <a:ext uri="{0D108BD9-81ED-4DB2-BD59-A6C34878D82A}">
                    <a16:rowId xmlns:a16="http://schemas.microsoft.com/office/drawing/2014/main" val="10003"/>
                  </a:ext>
                </a:extLst>
              </a:tr>
              <a:tr h="287563">
                <a:tc>
                  <a:txBody>
                    <a:bodyPr/>
                    <a:lstStyle/>
                    <a:p>
                      <a:r>
                        <a:rPr lang="en-US" sz="1300" b="0" dirty="0"/>
                        <a:t>Nose</a:t>
                      </a:r>
                    </a:p>
                  </a:txBody>
                  <a:tcPr marL="86360" marR="86360" marT="43180" marB="43180"/>
                </a:tc>
                <a:tc>
                  <a:txBody>
                    <a:bodyPr/>
                    <a:lstStyle/>
                    <a:p>
                      <a:r>
                        <a:rPr lang="en-US" sz="1300" dirty="0">
                          <a:solidFill>
                            <a:schemeClr val="accent1"/>
                          </a:solidFill>
                        </a:rPr>
                        <a:t>38.49</a:t>
                      </a:r>
                    </a:p>
                  </a:txBody>
                  <a:tcPr marL="86360" marR="86360" marT="43180" marB="43180"/>
                </a:tc>
                <a:tc>
                  <a:txBody>
                    <a:bodyPr/>
                    <a:lstStyle/>
                    <a:p>
                      <a:r>
                        <a:rPr lang="en-US" sz="1300" dirty="0">
                          <a:solidFill>
                            <a:schemeClr val="accent2"/>
                          </a:solidFill>
                        </a:rPr>
                        <a:t>96</a:t>
                      </a:r>
                    </a:p>
                  </a:txBody>
                  <a:tcPr marL="86360" marR="86360" marT="43180" marB="43180"/>
                </a:tc>
                <a:extLst>
                  <a:ext uri="{0D108BD9-81ED-4DB2-BD59-A6C34878D82A}">
                    <a16:rowId xmlns:a16="http://schemas.microsoft.com/office/drawing/2014/main" val="10004"/>
                  </a:ext>
                </a:extLst>
              </a:tr>
              <a:tr h="287563">
                <a:tc>
                  <a:txBody>
                    <a:bodyPr/>
                    <a:lstStyle/>
                    <a:p>
                      <a:r>
                        <a:rPr lang="en-US" sz="1300" b="0" dirty="0"/>
                        <a:t>Ear (Main)</a:t>
                      </a:r>
                    </a:p>
                  </a:txBody>
                  <a:tcPr marL="86360" marR="86360" marT="43180" marB="43180"/>
                </a:tc>
                <a:tc>
                  <a:txBody>
                    <a:bodyPr/>
                    <a:lstStyle/>
                    <a:p>
                      <a:r>
                        <a:rPr lang="en-US" sz="1300" dirty="0">
                          <a:solidFill>
                            <a:schemeClr val="accent1"/>
                          </a:solidFill>
                        </a:rPr>
                        <a:t>10.07</a:t>
                      </a:r>
                    </a:p>
                  </a:txBody>
                  <a:tcPr marL="86360" marR="86360" marT="43180" marB="43180"/>
                </a:tc>
                <a:tc>
                  <a:txBody>
                    <a:bodyPr/>
                    <a:lstStyle/>
                    <a:p>
                      <a:r>
                        <a:rPr lang="en-US" sz="1300" dirty="0">
                          <a:solidFill>
                            <a:schemeClr val="accent2"/>
                          </a:solidFill>
                        </a:rPr>
                        <a:t>61</a:t>
                      </a:r>
                    </a:p>
                  </a:txBody>
                  <a:tcPr marL="86360" marR="86360" marT="43180" marB="43180"/>
                </a:tc>
                <a:extLst>
                  <a:ext uri="{0D108BD9-81ED-4DB2-BD59-A6C34878D82A}">
                    <a16:rowId xmlns:a16="http://schemas.microsoft.com/office/drawing/2014/main" val="10005"/>
                  </a:ext>
                </a:extLst>
              </a:tr>
              <a:tr h="287563">
                <a:tc>
                  <a:txBody>
                    <a:bodyPr/>
                    <a:lstStyle/>
                    <a:p>
                      <a:r>
                        <a:rPr lang="en-US" sz="1300" b="0" dirty="0"/>
                        <a:t>Ear (Near the hole, wax)</a:t>
                      </a:r>
                    </a:p>
                  </a:txBody>
                  <a:tcPr marL="86360" marR="86360" marT="43180" marB="43180"/>
                </a:tc>
                <a:tc>
                  <a:txBody>
                    <a:bodyPr/>
                    <a:lstStyle/>
                    <a:p>
                      <a:r>
                        <a:rPr lang="en-US" sz="1300" dirty="0">
                          <a:solidFill>
                            <a:schemeClr val="accent1"/>
                          </a:solidFill>
                        </a:rPr>
                        <a:t>61.1</a:t>
                      </a:r>
                    </a:p>
                  </a:txBody>
                  <a:tcPr marL="86360" marR="86360" marT="43180" marB="43180"/>
                </a:tc>
                <a:tc>
                  <a:txBody>
                    <a:bodyPr/>
                    <a:lstStyle/>
                    <a:p>
                      <a:r>
                        <a:rPr lang="en-US" sz="1300" dirty="0">
                          <a:solidFill>
                            <a:schemeClr val="accent2"/>
                          </a:solidFill>
                        </a:rPr>
                        <a:t>108</a:t>
                      </a:r>
                    </a:p>
                  </a:txBody>
                  <a:tcPr marL="86360" marR="86360" marT="43180" marB="43180"/>
                </a:tc>
                <a:extLst>
                  <a:ext uri="{0D108BD9-81ED-4DB2-BD59-A6C34878D82A}">
                    <a16:rowId xmlns:a16="http://schemas.microsoft.com/office/drawing/2014/main" val="10006"/>
                  </a:ext>
                </a:extLst>
              </a:tr>
              <a:tr h="287563">
                <a:tc>
                  <a:txBody>
                    <a:bodyPr/>
                    <a:lstStyle/>
                    <a:p>
                      <a:r>
                        <a:rPr lang="en-US" sz="1300" b="0" dirty="0"/>
                        <a:t>Eye (Top)</a:t>
                      </a:r>
                    </a:p>
                  </a:txBody>
                  <a:tcPr marL="86360" marR="86360" marT="43180" marB="43180"/>
                </a:tc>
                <a:tc>
                  <a:txBody>
                    <a:bodyPr/>
                    <a:lstStyle/>
                    <a:p>
                      <a:r>
                        <a:rPr lang="en-US" sz="1300" dirty="0">
                          <a:solidFill>
                            <a:schemeClr val="accent1"/>
                          </a:solidFill>
                        </a:rPr>
                        <a:t>44.22</a:t>
                      </a:r>
                    </a:p>
                  </a:txBody>
                  <a:tcPr marL="86360" marR="86360" marT="43180" marB="43180"/>
                </a:tc>
                <a:tc>
                  <a:txBody>
                    <a:bodyPr/>
                    <a:lstStyle/>
                    <a:p>
                      <a:r>
                        <a:rPr lang="en-US" sz="1300" dirty="0">
                          <a:solidFill>
                            <a:schemeClr val="accent2"/>
                          </a:solidFill>
                        </a:rPr>
                        <a:t>100</a:t>
                      </a:r>
                    </a:p>
                  </a:txBody>
                  <a:tcPr marL="86360" marR="86360" marT="43180" marB="43180"/>
                </a:tc>
                <a:extLst>
                  <a:ext uri="{0D108BD9-81ED-4DB2-BD59-A6C34878D82A}">
                    <a16:rowId xmlns:a16="http://schemas.microsoft.com/office/drawing/2014/main" val="10007"/>
                  </a:ext>
                </a:extLst>
              </a:tr>
              <a:tr h="287563">
                <a:tc>
                  <a:txBody>
                    <a:bodyPr/>
                    <a:lstStyle/>
                    <a:p>
                      <a:r>
                        <a:rPr lang="en-US" sz="1300" b="0" dirty="0"/>
                        <a:t>Eye (Bottom)</a:t>
                      </a:r>
                    </a:p>
                  </a:txBody>
                  <a:tcPr marL="86360" marR="86360" marT="43180" marB="43180"/>
                </a:tc>
                <a:tc>
                  <a:txBody>
                    <a:bodyPr/>
                    <a:lstStyle/>
                    <a:p>
                      <a:r>
                        <a:rPr lang="en-US" sz="1300" dirty="0">
                          <a:solidFill>
                            <a:schemeClr val="accent1"/>
                          </a:solidFill>
                        </a:rPr>
                        <a:t>80.63</a:t>
                      </a:r>
                    </a:p>
                  </a:txBody>
                  <a:tcPr marL="86360" marR="86360" marT="43180" marB="43180"/>
                </a:tc>
                <a:tc>
                  <a:txBody>
                    <a:bodyPr/>
                    <a:lstStyle/>
                    <a:p>
                      <a:r>
                        <a:rPr lang="en-US" sz="1300" dirty="0">
                          <a:solidFill>
                            <a:schemeClr val="accent2"/>
                          </a:solidFill>
                        </a:rPr>
                        <a:t>115</a:t>
                      </a:r>
                    </a:p>
                  </a:txBody>
                  <a:tcPr marL="86360" marR="86360" marT="43180" marB="43180"/>
                </a:tc>
                <a:extLst>
                  <a:ext uri="{0D108BD9-81ED-4DB2-BD59-A6C34878D82A}">
                    <a16:rowId xmlns:a16="http://schemas.microsoft.com/office/drawing/2014/main" val="10008"/>
                  </a:ext>
                </a:extLst>
              </a:tr>
              <a:tr h="287563">
                <a:tc>
                  <a:txBody>
                    <a:bodyPr/>
                    <a:lstStyle/>
                    <a:p>
                      <a:r>
                        <a:rPr lang="en-US" sz="1300" b="0" dirty="0"/>
                        <a:t>Caruncle</a:t>
                      </a:r>
                    </a:p>
                  </a:txBody>
                  <a:tcPr marL="86360" marR="86360" marT="43180" marB="43180"/>
                </a:tc>
                <a:tc>
                  <a:txBody>
                    <a:bodyPr/>
                    <a:lstStyle/>
                    <a:p>
                      <a:r>
                        <a:rPr lang="en-US" sz="1300" dirty="0">
                          <a:solidFill>
                            <a:schemeClr val="accent1"/>
                          </a:solidFill>
                        </a:rPr>
                        <a:t>31288</a:t>
                      </a:r>
                    </a:p>
                  </a:txBody>
                  <a:tcPr marL="86360" marR="86360" marT="43180" marB="43180"/>
                </a:tc>
                <a:tc>
                  <a:txBody>
                    <a:bodyPr/>
                    <a:lstStyle/>
                    <a:p>
                      <a:r>
                        <a:rPr lang="en-US" sz="1300" dirty="0">
                          <a:solidFill>
                            <a:schemeClr val="accent2"/>
                          </a:solidFill>
                        </a:rPr>
                        <a:t>255</a:t>
                      </a:r>
                    </a:p>
                  </a:txBody>
                  <a:tcPr marL="86360" marR="86360" marT="43180" marB="43180"/>
                </a:tc>
                <a:extLst>
                  <a:ext uri="{0D108BD9-81ED-4DB2-BD59-A6C34878D82A}">
                    <a16:rowId xmlns:a16="http://schemas.microsoft.com/office/drawing/2014/main" val="10009"/>
                  </a:ext>
                </a:extLst>
              </a:tr>
              <a:tr h="287563">
                <a:tc>
                  <a:txBody>
                    <a:bodyPr/>
                    <a:lstStyle/>
                    <a:p>
                      <a:r>
                        <a:rPr lang="en-US" sz="1300" b="0" dirty="0"/>
                        <a:t>Eyelid</a:t>
                      </a:r>
                      <a:r>
                        <a:rPr lang="en-US" sz="1300" b="0" baseline="0" dirty="0"/>
                        <a:t> (Top)</a:t>
                      </a:r>
                      <a:endParaRPr lang="en-US" sz="1300" b="0" dirty="0"/>
                    </a:p>
                  </a:txBody>
                  <a:tcPr marL="86360" marR="86360" marT="43180" marB="43180"/>
                </a:tc>
                <a:tc>
                  <a:txBody>
                    <a:bodyPr/>
                    <a:lstStyle/>
                    <a:p>
                      <a:r>
                        <a:rPr lang="en-US" sz="1300" dirty="0">
                          <a:solidFill>
                            <a:schemeClr val="accent1"/>
                          </a:solidFill>
                        </a:rPr>
                        <a:t>73.51</a:t>
                      </a:r>
                    </a:p>
                  </a:txBody>
                  <a:tcPr marL="86360" marR="86360" marT="43180" marB="43180"/>
                </a:tc>
                <a:tc>
                  <a:txBody>
                    <a:bodyPr/>
                    <a:lstStyle/>
                    <a:p>
                      <a:r>
                        <a:rPr lang="en-US" sz="1300" dirty="0">
                          <a:solidFill>
                            <a:schemeClr val="accent2"/>
                          </a:solidFill>
                        </a:rPr>
                        <a:t>113</a:t>
                      </a:r>
                    </a:p>
                  </a:txBody>
                  <a:tcPr marL="86360" marR="86360" marT="43180" marB="43180"/>
                </a:tc>
                <a:extLst>
                  <a:ext uri="{0D108BD9-81ED-4DB2-BD59-A6C34878D82A}">
                    <a16:rowId xmlns:a16="http://schemas.microsoft.com/office/drawing/2014/main" val="10010"/>
                  </a:ext>
                </a:extLst>
              </a:tr>
              <a:tr h="287563">
                <a:tc>
                  <a:txBody>
                    <a:bodyPr/>
                    <a:lstStyle/>
                    <a:p>
                      <a:r>
                        <a:rPr lang="en-US" sz="1300" b="0" dirty="0"/>
                        <a:t>Eyelid (Bottom)</a:t>
                      </a:r>
                    </a:p>
                  </a:txBody>
                  <a:tcPr marL="86360" marR="86360" marT="43180" marB="43180"/>
                </a:tc>
                <a:tc>
                  <a:txBody>
                    <a:bodyPr/>
                    <a:lstStyle/>
                    <a:p>
                      <a:r>
                        <a:rPr lang="en-US" sz="1300" dirty="0">
                          <a:solidFill>
                            <a:schemeClr val="accent1"/>
                          </a:solidFill>
                        </a:rPr>
                        <a:t>512</a:t>
                      </a:r>
                    </a:p>
                  </a:txBody>
                  <a:tcPr marL="86360" marR="86360" marT="43180" marB="43180"/>
                </a:tc>
                <a:tc>
                  <a:txBody>
                    <a:bodyPr/>
                    <a:lstStyle/>
                    <a:p>
                      <a:r>
                        <a:rPr lang="en-US" sz="1300" dirty="0">
                          <a:solidFill>
                            <a:schemeClr val="accent2"/>
                          </a:solidFill>
                        </a:rPr>
                        <a:t>164</a:t>
                      </a:r>
                    </a:p>
                  </a:txBody>
                  <a:tcPr marL="86360" marR="86360" marT="43180" marB="43180"/>
                </a:tc>
                <a:extLst>
                  <a:ext uri="{0D108BD9-81ED-4DB2-BD59-A6C34878D82A}">
                    <a16:rowId xmlns:a16="http://schemas.microsoft.com/office/drawing/2014/main" val="10011"/>
                  </a:ext>
                </a:extLst>
              </a:tr>
            </a:tbl>
          </a:graphicData>
        </a:graphic>
      </p:graphicFrame>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6015" y="0"/>
            <a:ext cx="2572200" cy="5144400"/>
          </a:xfrm>
          <a:prstGeom prst="rect">
            <a:avLst/>
          </a:prstGeom>
        </p:spPr>
      </p:pic>
      <p:sp>
        <p:nvSpPr>
          <p:cNvPr id="13" name="5 Título"/>
          <p:cNvSpPr txBox="1">
            <a:spLocks/>
          </p:cNvSpPr>
          <p:nvPr/>
        </p:nvSpPr>
        <p:spPr>
          <a:xfrm>
            <a:off x="457200" y="205979"/>
            <a:ext cx="59150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(First Lobe) Gloss Map</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4589172"/>
            <a:ext cx="1758189" cy="440772"/>
          </a:xfrm>
          <a:prstGeom prst="rect">
            <a:avLst/>
          </a:prstGeom>
        </p:spPr>
      </p:pic>
    </p:spTree>
    <p:extLst>
      <p:ext uri="{BB962C8B-B14F-4D97-AF65-F5344CB8AC3E}">
        <p14:creationId xmlns:p14="http://schemas.microsoft.com/office/powerpoint/2010/main" val="2942008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6" name="5 CuadroTexto"/>
          <p:cNvSpPr txBox="1"/>
          <p:nvPr/>
        </p:nvSpPr>
        <p:spPr>
          <a:xfrm>
            <a:off x="14400" y="4582800"/>
            <a:ext cx="2973424" cy="584775"/>
          </a:xfrm>
          <a:prstGeom prst="rect">
            <a:avLst/>
          </a:prstGeom>
          <a:noFill/>
        </p:spPr>
        <p:txBody>
          <a:bodyPr wrap="square" rtlCol="0">
            <a:spAutoFit/>
          </a:bodyPr>
          <a:lstStyle/>
          <a:p>
            <a:r>
              <a:rPr lang="en-US" sz="3200" dirty="0">
                <a:solidFill>
                  <a:schemeClr val="bg1"/>
                </a:solidFill>
              </a:rPr>
              <a:t>Small Area Light</a:t>
            </a:r>
          </a:p>
        </p:txBody>
      </p:sp>
    </p:spTree>
    <p:extLst>
      <p:ext uri="{BB962C8B-B14F-4D97-AF65-F5344CB8AC3E}">
        <p14:creationId xmlns:p14="http://schemas.microsoft.com/office/powerpoint/2010/main" val="3231356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6" name="5 CuadroTexto"/>
          <p:cNvSpPr txBox="1"/>
          <p:nvPr/>
        </p:nvSpPr>
        <p:spPr>
          <a:xfrm>
            <a:off x="14400" y="4582800"/>
            <a:ext cx="2613384" cy="584775"/>
          </a:xfrm>
          <a:prstGeom prst="rect">
            <a:avLst/>
          </a:prstGeom>
          <a:noFill/>
        </p:spPr>
        <p:txBody>
          <a:bodyPr wrap="square" rtlCol="0">
            <a:spAutoFit/>
          </a:bodyPr>
          <a:lstStyle/>
          <a:p>
            <a:r>
              <a:rPr lang="en-US" sz="3200" dirty="0">
                <a:solidFill>
                  <a:schemeClr val="bg1"/>
                </a:solidFill>
              </a:rPr>
              <a:t>Big Area Light</a:t>
            </a:r>
          </a:p>
        </p:txBody>
      </p:sp>
    </p:spTree>
    <p:extLst>
      <p:ext uri="{BB962C8B-B14F-4D97-AF65-F5344CB8AC3E}">
        <p14:creationId xmlns:p14="http://schemas.microsoft.com/office/powerpoint/2010/main" val="38118933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5" name="5 CuadroTexto"/>
          <p:cNvSpPr txBox="1"/>
          <p:nvPr/>
        </p:nvSpPr>
        <p:spPr>
          <a:xfrm>
            <a:off x="14400" y="4582800"/>
            <a:ext cx="6876256" cy="584775"/>
          </a:xfrm>
          <a:prstGeom prst="rect">
            <a:avLst/>
          </a:prstGeom>
          <a:noFill/>
        </p:spPr>
        <p:txBody>
          <a:bodyPr wrap="square" rtlCol="0">
            <a:spAutoFit/>
          </a:bodyPr>
          <a:lstStyle/>
          <a:p>
            <a:r>
              <a:rPr lang="en-US" sz="3200" dirty="0">
                <a:solidFill>
                  <a:schemeClr val="bg1"/>
                </a:solidFill>
              </a:rPr>
              <a:t>Harsh Probe Light</a:t>
            </a:r>
          </a:p>
        </p:txBody>
      </p:sp>
    </p:spTree>
    <p:extLst>
      <p:ext uri="{BB962C8B-B14F-4D97-AF65-F5344CB8AC3E}">
        <p14:creationId xmlns:p14="http://schemas.microsoft.com/office/powerpoint/2010/main" val="2211532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5" name="5 CuadroTexto"/>
          <p:cNvSpPr txBox="1"/>
          <p:nvPr/>
        </p:nvSpPr>
        <p:spPr>
          <a:xfrm>
            <a:off x="14400" y="4582800"/>
            <a:ext cx="6876256" cy="584775"/>
          </a:xfrm>
          <a:prstGeom prst="rect">
            <a:avLst/>
          </a:prstGeom>
          <a:noFill/>
        </p:spPr>
        <p:txBody>
          <a:bodyPr wrap="square" rtlCol="0">
            <a:spAutoFit/>
          </a:bodyPr>
          <a:lstStyle/>
          <a:p>
            <a:r>
              <a:rPr lang="en-US" sz="3200" dirty="0">
                <a:solidFill>
                  <a:schemeClr val="bg1"/>
                </a:solidFill>
              </a:rPr>
              <a:t>Soft Probe Light</a:t>
            </a:r>
          </a:p>
        </p:txBody>
      </p:sp>
    </p:spTree>
    <p:extLst>
      <p:ext uri="{BB962C8B-B14F-4D97-AF65-F5344CB8AC3E}">
        <p14:creationId xmlns:p14="http://schemas.microsoft.com/office/powerpoint/2010/main" val="2878200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noProof="0" dirty="0"/>
              <a:t>Combinatory Parameter Explosion</a:t>
            </a:r>
          </a:p>
        </p:txBody>
      </p:sp>
      <p:sp>
        <p:nvSpPr>
          <p:cNvPr id="3" name="2 Marcador de contenido"/>
          <p:cNvSpPr>
            <a:spLocks noGrp="1"/>
          </p:cNvSpPr>
          <p:nvPr>
            <p:ph idx="1"/>
          </p:nvPr>
        </p:nvSpPr>
        <p:spPr>
          <a:xfrm>
            <a:off x="457200" y="1200150"/>
            <a:ext cx="8229600" cy="3603847"/>
          </a:xfrm>
        </p:spPr>
        <p:txBody>
          <a:bodyPr>
            <a:normAutofit fontScale="77500" lnSpcReduction="20000"/>
          </a:bodyPr>
          <a:lstStyle/>
          <a:p>
            <a:r>
              <a:rPr lang="en-US" noProof="0" dirty="0"/>
              <a:t>Diffuse Albedo</a:t>
            </a:r>
          </a:p>
          <a:p>
            <a:r>
              <a:rPr lang="en-US" noProof="0" dirty="0"/>
              <a:t>Specular Gloss (with visual changes depending on light size, making it even harder to author)</a:t>
            </a:r>
          </a:p>
          <a:p>
            <a:r>
              <a:rPr lang="en-US" noProof="0" dirty="0"/>
              <a:t>Specular Albedo</a:t>
            </a:r>
          </a:p>
          <a:p>
            <a:r>
              <a:rPr lang="en-US" noProof="0" dirty="0"/>
              <a:t>Ambient/Specular Occlusion</a:t>
            </a:r>
          </a:p>
          <a:p>
            <a:endParaRPr lang="en-US" noProof="0" dirty="0"/>
          </a:p>
          <a:p>
            <a:r>
              <a:rPr lang="en-US" noProof="0" dirty="0"/>
              <a:t>Easy to find a solution for a </a:t>
            </a:r>
            <a:r>
              <a:rPr lang="en-US" b="1" noProof="0" dirty="0"/>
              <a:t>single</a:t>
            </a:r>
            <a:r>
              <a:rPr lang="en-US" noProof="0" dirty="0"/>
              <a:t> lighting configuration</a:t>
            </a:r>
          </a:p>
          <a:p>
            <a:r>
              <a:rPr lang="en-US" noProof="0" dirty="0"/>
              <a:t>Extremely hard to find a solution that works </a:t>
            </a:r>
            <a:r>
              <a:rPr lang="en-US" b="1" noProof="0" dirty="0"/>
              <a:t>all time</a:t>
            </a:r>
            <a:endParaRPr lang="en-US" noProof="0" dirty="0"/>
          </a:p>
        </p:txBody>
      </p:sp>
    </p:spTree>
    <p:extLst>
      <p:ext uri="{BB962C8B-B14F-4D97-AF65-F5344CB8AC3E}">
        <p14:creationId xmlns:p14="http://schemas.microsoft.com/office/powerpoint/2010/main" val="35693283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03484" y="33440"/>
            <a:ext cx="5537033" cy="5110060"/>
          </a:xfrm>
        </p:spPr>
      </p:pic>
      <p:pic>
        <p:nvPicPr>
          <p:cNvPr id="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9981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1 Título"/>
          <p:cNvSpPr>
            <a:spLocks noGrp="1"/>
          </p:cNvSpPr>
          <p:nvPr>
            <p:ph type="title"/>
          </p:nvPr>
        </p:nvSpPr>
        <p:spPr>
          <a:xfrm>
            <a:off x="457200" y="2143125"/>
            <a:ext cx="8229600" cy="857250"/>
          </a:xfrm>
        </p:spPr>
        <p:txBody>
          <a:bodyPr/>
          <a:lstStyle/>
          <a:p>
            <a:r>
              <a:rPr lang="en-US" noProof="0" dirty="0"/>
              <a:t>Human Pores</a:t>
            </a:r>
          </a:p>
        </p:txBody>
      </p:sp>
      <p:sp>
        <p:nvSpPr>
          <p:cNvPr id="7" name="TextBox 6"/>
          <p:cNvSpPr txBox="1"/>
          <p:nvPr/>
        </p:nvSpPr>
        <p:spPr>
          <a:xfrm>
            <a:off x="179512" y="3373710"/>
            <a:ext cx="2628733" cy="1600438"/>
          </a:xfrm>
          <a:prstGeom prst="rect">
            <a:avLst/>
          </a:prstGeom>
          <a:noFill/>
        </p:spPr>
        <p:txBody>
          <a:bodyPr wrap="none" rtlCol="0" anchor="b">
            <a:spAutoFit/>
          </a:bodyPr>
          <a:lstStyle/>
          <a:p>
            <a:pPr marL="342900" indent="-342900">
              <a:buFont typeface="+mj-lt"/>
              <a:buAutoNum type="arabicPeriod"/>
            </a:pPr>
            <a:r>
              <a:rPr lang="en-US" sz="1400" b="1" dirty="0"/>
              <a:t>Skin Rendering</a:t>
            </a:r>
          </a:p>
          <a:p>
            <a:pPr marL="800100" lvl="1" indent="-342900">
              <a:buFont typeface="+mj-lt"/>
              <a:buAutoNum type="arabicPeriod"/>
            </a:pPr>
            <a:r>
              <a:rPr lang="en-US" sz="1400" b="1" dirty="0"/>
              <a:t>Skin Reflections</a:t>
            </a:r>
          </a:p>
          <a:p>
            <a:pPr marL="800100" lvl="1" indent="-342900">
              <a:buFont typeface="+mj-lt"/>
              <a:buAutoNum type="arabicPeriod"/>
            </a:pPr>
            <a:r>
              <a:rPr lang="en-US" sz="1400" b="1" dirty="0"/>
              <a:t>Human Pores</a:t>
            </a:r>
          </a:p>
          <a:p>
            <a:pPr marL="800100" lvl="1" indent="-342900">
              <a:buFont typeface="+mj-lt"/>
              <a:buAutoNum type="arabicPeriod"/>
            </a:pPr>
            <a:r>
              <a:rPr lang="en-US" sz="1400" dirty="0">
                <a:solidFill>
                  <a:schemeClr val="bg1">
                    <a:lumMod val="65000"/>
                  </a:schemeClr>
                </a:solidFill>
              </a:rPr>
              <a:t>Global Illumination</a:t>
            </a:r>
          </a:p>
          <a:p>
            <a:pPr marL="800100" lvl="1" indent="-342900">
              <a:buFont typeface="+mj-lt"/>
              <a:buAutoNum type="arabicPeriod"/>
            </a:pPr>
            <a:r>
              <a:rPr lang="en-US" sz="1400" dirty="0">
                <a:solidFill>
                  <a:schemeClr val="bg1">
                    <a:lumMod val="65000"/>
                  </a:schemeClr>
                </a:solidFill>
              </a:rPr>
              <a:t>Subsurface Scattering</a:t>
            </a:r>
          </a:p>
          <a:p>
            <a:pPr marL="342900" indent="-342900">
              <a:buFont typeface="+mj-lt"/>
              <a:buAutoNum type="arabicPeriod"/>
            </a:pPr>
            <a:r>
              <a:rPr lang="en-US" sz="1400" dirty="0">
                <a:solidFill>
                  <a:schemeClr val="bg1">
                    <a:lumMod val="65000"/>
                  </a:schemeClr>
                </a:solidFill>
              </a:rPr>
              <a:t>Eyes Rendering</a:t>
            </a:r>
          </a:p>
          <a:p>
            <a:pPr marL="342900" indent="-342900">
              <a:buFont typeface="+mj-lt"/>
              <a:buAutoNum type="arabicPeriod"/>
            </a:pPr>
            <a:r>
              <a:rPr lang="en-US" sz="1400" dirty="0">
                <a:solidFill>
                  <a:schemeClr val="bg1">
                    <a:lumMod val="65000"/>
                  </a:schemeClr>
                </a:solidFill>
              </a:rPr>
              <a:t>Post FX</a:t>
            </a:r>
          </a:p>
        </p:txBody>
      </p:sp>
    </p:spTree>
    <p:extLst>
      <p:ext uri="{BB962C8B-B14F-4D97-AF65-F5344CB8AC3E}">
        <p14:creationId xmlns:p14="http://schemas.microsoft.com/office/powerpoint/2010/main" val="32768275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698" y="0"/>
            <a:ext cx="5840603"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36" y="4744105"/>
            <a:ext cx="9142764" cy="399395"/>
          </a:xfrm>
          <a:prstGeom prst="rect">
            <a:avLst/>
          </a:prstGeom>
          <a:solidFill>
            <a:srgbClr val="0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10 CuadroTexto"/>
          <p:cNvSpPr txBox="1"/>
          <p:nvPr/>
        </p:nvSpPr>
        <p:spPr>
          <a:xfrm>
            <a:off x="5465364" y="4744105"/>
            <a:ext cx="3678636" cy="369332"/>
          </a:xfrm>
          <a:prstGeom prst="rect">
            <a:avLst/>
          </a:prstGeom>
          <a:noFill/>
        </p:spPr>
        <p:txBody>
          <a:bodyPr wrap="none" rtlCol="0">
            <a:spAutoFit/>
          </a:bodyPr>
          <a:lstStyle/>
          <a:p>
            <a:r>
              <a:rPr lang="en-US" b="1" dirty="0">
                <a:solidFill>
                  <a:srgbClr val="FFFFFF"/>
                </a:solidFill>
              </a:rPr>
              <a:t>Photography: Steve Gschmeissner</a:t>
            </a:r>
            <a:endParaRPr lang="es-ES" b="1" dirty="0">
              <a:solidFill>
                <a:srgbClr val="FFFFFF"/>
              </a:solidFill>
            </a:endParaRPr>
          </a:p>
        </p:txBody>
      </p:sp>
      <p:sp>
        <p:nvSpPr>
          <p:cNvPr id="6" name="10 CuadroTexto"/>
          <p:cNvSpPr txBox="1"/>
          <p:nvPr/>
        </p:nvSpPr>
        <p:spPr>
          <a:xfrm>
            <a:off x="1236" y="4744105"/>
            <a:ext cx="3056542" cy="369332"/>
          </a:xfrm>
          <a:prstGeom prst="rect">
            <a:avLst/>
          </a:prstGeom>
          <a:noFill/>
        </p:spPr>
        <p:txBody>
          <a:bodyPr wrap="none" rtlCol="0">
            <a:spAutoFit/>
          </a:bodyPr>
          <a:lstStyle/>
          <a:p>
            <a:r>
              <a:rPr lang="en-US" b="1" dirty="0">
                <a:solidFill>
                  <a:srgbClr val="FFFFFF"/>
                </a:solidFill>
              </a:rPr>
              <a:t>www.theworldcloseup.com</a:t>
            </a:r>
            <a:endParaRPr lang="es-ES" b="1" dirty="0">
              <a:solidFill>
                <a:srgbClr val="FFFFFF"/>
              </a:solidFill>
            </a:endParaRPr>
          </a:p>
        </p:txBody>
      </p:sp>
    </p:spTree>
    <p:extLst>
      <p:ext uri="{BB962C8B-B14F-4D97-AF65-F5344CB8AC3E}">
        <p14:creationId xmlns:p14="http://schemas.microsoft.com/office/powerpoint/2010/main" val="1754356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190474152"/>
      </p:ext>
    </p:extLst>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dirty="0" lang="en-US" noProof="0"/>
              <a:t>Comparing with Reality</a:t>
            </a:r>
          </a:p>
        </p:txBody>
      </p:sp>
      <p:pic>
        <p:nvPicPr>
          <p:cNvPr id="7" name="6 Marcador de contenido"/>
          <p:cNvPicPr>
            <a:picLocks noChangeAspect="1" noGrp="1"/>
          </p:cNvPicPr>
          <p:nvPr>
            <p:ph idx="1" sz="half"/>
          </p:nvPr>
        </p:nvPicPr>
        <p:blipFill rotWithShape="1">
          <a:blip cstate="print" r:embed="rId3">
            <a:extLst>
              <a:ext uri="{28A0092B-C50C-407E-A947-70E740481C1C}">
                <a14:useLocalDpi xmlns:a14="http://schemas.microsoft.com/office/drawing/2010/main" val="0"/>
              </a:ext>
            </a:extLst>
          </a:blip>
          <a:srcRect b="-13"/>
          <a:stretch/>
        </p:blipFill>
        <p:spPr>
          <a:xfrm>
            <a:off x="971564" y="1058400"/>
            <a:ext cx="3456000" cy="3265200"/>
          </a:xfrm>
        </p:spPr>
      </p:pic>
      <p:pic>
        <p:nvPicPr>
          <p:cNvPr id="8" name="7 Marcador de contenido"/>
          <p:cNvPicPr>
            <a:picLocks noChangeAspect="1" noGrp="1"/>
          </p:cNvPicPr>
          <p:nvPr>
            <p:ph idx="2" sz="half"/>
          </p:nvPr>
        </p:nvPicPr>
        <p:blipFill rotWithShape="1">
          <a:blip cstate="print" r:embed="rId4">
            <a:extLst>
              <a:ext uri="{28A0092B-C50C-407E-A947-70E740481C1C}">
                <a14:useLocalDpi xmlns:a14="http://schemas.microsoft.com/office/drawing/2010/main" val="0"/>
              </a:ext>
            </a:extLst>
          </a:blip>
          <a:srcRect b="-2"/>
          <a:stretch/>
        </p:blipFill>
        <p:spPr>
          <a:xfrm>
            <a:off x="4643972" y="1058400"/>
            <a:ext cx="3456420" cy="3265200"/>
          </a:xfrm>
        </p:spPr>
      </p:pic>
      <p:sp>
        <p:nvSpPr>
          <p:cNvPr id="10" name="1 Título"/>
          <p:cNvSpPr txBox="1">
            <a:spLocks/>
          </p:cNvSpPr>
          <p:nvPr/>
        </p:nvSpPr>
        <p:spPr>
          <a:xfrm>
            <a:off x="-3112" y="4844068"/>
            <a:ext cx="9147111" cy="299432"/>
          </a:xfrm>
          <a:prstGeom prst="rect">
            <a:avLst/>
          </a:prstGeom>
        </p:spPr>
        <p:txBody>
          <a:bodyPr anchor="ctr" bIns="45720" lIns="91440" rIns="91440" rtlCol="0" tIns="45720" vert="horz">
            <a:normAutofit lnSpcReduction="10000"/>
          </a:bodyPr>
          <a:lstStyle>
            <a:lvl1pPr algn="ctr" defTabSz="914400" eaLnBrk="1" hangingPunct="1" latinLnBrk="0" rtl="0">
              <a:spcBef>
                <a:spcPct val="0"/>
              </a:spcBef>
              <a:buNone/>
              <a:defRPr kern="1200" sz="4400">
                <a:solidFill>
                  <a:schemeClr val="tx1"/>
                </a:solidFill>
                <a:latin typeface="+mj-lt"/>
                <a:ea typeface="+mj-ea"/>
                <a:cs typeface="+mj-cs"/>
              </a:defRPr>
            </a:lvl1pPr>
          </a:lstStyle>
          <a:p>
            <a:r>
              <a:rPr dirty="0" lang="en-US" sz="1400">
                <a:solidFill>
                  <a:schemeClr val="tx1">
                    <a:lumMod val="75000"/>
                  </a:schemeClr>
                </a:solidFill>
              </a:rPr>
              <a:t>From [Graham2013] </a:t>
            </a:r>
            <a:r>
              <a:rPr dirty="0" i="1" lang="en-US" sz="1400">
                <a:solidFill>
                  <a:schemeClr val="tx1">
                    <a:lumMod val="75000"/>
                  </a:schemeClr>
                </a:solidFill>
              </a:rPr>
              <a:t>Measurement-Based Synthesis of Facial Microgeometry</a:t>
            </a:r>
          </a:p>
        </p:txBody>
      </p:sp>
      <p:sp>
        <p:nvSpPr>
          <p:cNvPr id="11" name="10 CuadroTexto"/>
          <p:cNvSpPr txBox="1"/>
          <p:nvPr/>
        </p:nvSpPr>
        <p:spPr>
          <a:xfrm>
            <a:off x="971600" y="4297333"/>
            <a:ext cx="3456384" cy="400110"/>
          </a:xfrm>
          <a:prstGeom prst="rect">
            <a:avLst/>
          </a:prstGeom>
          <a:noFill/>
        </p:spPr>
        <p:txBody>
          <a:bodyPr rtlCol="0" wrap="square">
            <a:spAutoFit/>
          </a:bodyPr>
          <a:lstStyle/>
          <a:p>
            <a:pPr algn="ctr"/>
            <a:r>
              <a:rPr dirty="0" lang="en-US" sz="2000"/>
              <a:t>Render</a:t>
            </a:r>
            <a:endParaRPr dirty="0" lang="es-ES" sz="2000"/>
          </a:p>
        </p:txBody>
      </p:sp>
      <p:sp>
        <p:nvSpPr>
          <p:cNvPr id="12" name="11 CuadroTexto"/>
          <p:cNvSpPr txBox="1"/>
          <p:nvPr/>
        </p:nvSpPr>
        <p:spPr>
          <a:xfrm>
            <a:off x="4627172" y="4330933"/>
            <a:ext cx="3456384" cy="400110"/>
          </a:xfrm>
          <a:prstGeom prst="rect">
            <a:avLst/>
          </a:prstGeom>
          <a:noFill/>
        </p:spPr>
        <p:txBody>
          <a:bodyPr rtlCol="0" wrap="square">
            <a:spAutoFit/>
          </a:bodyPr>
          <a:lstStyle/>
          <a:p>
            <a:pPr algn="ctr"/>
            <a:r>
              <a:rPr dirty="0" lang="en-US" sz="2000"/>
              <a:t>Photograph</a:t>
            </a:r>
            <a:endParaRPr dirty="0" lang="es-ES" sz="2000"/>
          </a:p>
        </p:txBody>
      </p:sp>
    </p:spTree>
    <p:extLst>
      <p:ext uri="{BB962C8B-B14F-4D97-AF65-F5344CB8AC3E}">
        <p14:creationId xmlns:p14="http://schemas.microsoft.com/office/powerpoint/2010/main" val="772942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n-US" dirty="0"/>
              <a:t>Comparing with Reality</a:t>
            </a:r>
            <a:endParaRPr lang="en-US" noProof="0" dirty="0"/>
          </a:p>
        </p:txBody>
      </p:sp>
      <p:pic>
        <p:nvPicPr>
          <p:cNvPr id="7" name="6 Marcador de contenido"/>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71564" y="1058400"/>
            <a:ext cx="3456242" cy="3266521"/>
          </a:xfrm>
        </p:spPr>
      </p:pic>
      <p:pic>
        <p:nvPicPr>
          <p:cNvPr id="8" name="7 Marcador de contenido"/>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3972" y="1059587"/>
            <a:ext cx="3456420" cy="3266688"/>
          </a:xfrm>
        </p:spPr>
      </p:pic>
      <p:sp>
        <p:nvSpPr>
          <p:cNvPr id="6" name="5 CuadroTexto"/>
          <p:cNvSpPr txBox="1"/>
          <p:nvPr/>
        </p:nvSpPr>
        <p:spPr>
          <a:xfrm>
            <a:off x="971600" y="4297333"/>
            <a:ext cx="3456384" cy="400110"/>
          </a:xfrm>
          <a:prstGeom prst="rect">
            <a:avLst/>
          </a:prstGeom>
          <a:noFill/>
        </p:spPr>
        <p:txBody>
          <a:bodyPr wrap="square" rtlCol="0">
            <a:spAutoFit/>
          </a:bodyPr>
          <a:lstStyle/>
          <a:p>
            <a:pPr algn="ctr"/>
            <a:r>
              <a:rPr lang="en-US" sz="2000" dirty="0"/>
              <a:t>Render</a:t>
            </a:r>
            <a:endParaRPr lang="es-ES" sz="2000" dirty="0"/>
          </a:p>
        </p:txBody>
      </p:sp>
      <p:sp>
        <p:nvSpPr>
          <p:cNvPr id="9" name="8 CuadroTexto"/>
          <p:cNvSpPr txBox="1"/>
          <p:nvPr/>
        </p:nvSpPr>
        <p:spPr>
          <a:xfrm>
            <a:off x="4627172" y="4330933"/>
            <a:ext cx="3456384" cy="400110"/>
          </a:xfrm>
          <a:prstGeom prst="rect">
            <a:avLst/>
          </a:prstGeom>
          <a:noFill/>
        </p:spPr>
        <p:txBody>
          <a:bodyPr wrap="square" rtlCol="0">
            <a:spAutoFit/>
          </a:bodyPr>
          <a:lstStyle/>
          <a:p>
            <a:pPr algn="ctr"/>
            <a:r>
              <a:rPr lang="en-US" sz="2000" dirty="0"/>
              <a:t>Photograph</a:t>
            </a:r>
            <a:endParaRPr lang="es-ES" sz="2000" dirty="0"/>
          </a:p>
        </p:txBody>
      </p:sp>
      <p:sp>
        <p:nvSpPr>
          <p:cNvPr id="11" name="1 Título"/>
          <p:cNvSpPr txBox="1">
            <a:spLocks/>
          </p:cNvSpPr>
          <p:nvPr/>
        </p:nvSpPr>
        <p:spPr>
          <a:xfrm>
            <a:off x="-3112" y="4844068"/>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solidFill>
                  <a:schemeClr val="tx1">
                    <a:lumMod val="75000"/>
                  </a:schemeClr>
                </a:solidFill>
              </a:rPr>
              <a:t>From [Graham2013] </a:t>
            </a:r>
            <a:r>
              <a:rPr lang="en-US" sz="1400" i="1" dirty="0">
                <a:solidFill>
                  <a:schemeClr val="tx1">
                    <a:lumMod val="75000"/>
                  </a:schemeClr>
                </a:solidFill>
              </a:rPr>
              <a:t>Measurement-Based Synthesis of Facial Microgeometry</a:t>
            </a:r>
          </a:p>
        </p:txBody>
      </p:sp>
    </p:spTree>
    <p:extLst>
      <p:ext uri="{BB962C8B-B14F-4D97-AF65-F5344CB8AC3E}">
        <p14:creationId xmlns:p14="http://schemas.microsoft.com/office/powerpoint/2010/main" val="1630060710"/>
      </p:ext>
    </p:extLst>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dirty="0" lang="en-US" noProof="0"/>
              <a:t>Cavity Specular Occlusion</a:t>
            </a:r>
          </a:p>
        </p:txBody>
      </p:sp>
      <p:pic>
        <p:nvPicPr>
          <p:cNvPr id="6" name="5 Marcador de contenido"/>
          <p:cNvPicPr>
            <a:picLocks noChangeAspect="1" noGrp="1"/>
          </p:cNvPicPr>
          <p:nvPr>
            <p:ph idx="1"/>
          </p:nvPr>
        </p:nvPicPr>
        <p:blipFill rotWithShape="1">
          <a:blip cstate="print" r:embed="rId3">
            <a:extLst>
              <a:ext uri="{28A0092B-C50C-407E-A947-70E740481C1C}">
                <a14:useLocalDpi xmlns:a14="http://schemas.microsoft.com/office/drawing/2010/main" val="0"/>
              </a:ext>
            </a:extLst>
          </a:blip>
          <a:srcRect b="16"/>
          <a:stretch/>
        </p:blipFill>
        <p:spPr>
          <a:xfrm>
            <a:off x="793676" y="1138500"/>
            <a:ext cx="6408712" cy="4005000"/>
          </a:xfrm>
        </p:spPr>
      </p:pic>
      <p:pic>
        <p:nvPicPr>
          <p:cNvPr id="5" name="Picture 7"/>
          <p:cNvPicPr>
            <a:picLocks noChangeArrowheads="1" noChangeAspect="1"/>
          </p:cNvPicPr>
          <p:nvPr/>
        </p:nvPicPr>
        <p:blipFill>
          <a:blip cstate="print" r:embed="rId4">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spTree>
    <p:extLst>
      <p:ext uri="{BB962C8B-B14F-4D97-AF65-F5344CB8AC3E}">
        <p14:creationId xmlns:p14="http://schemas.microsoft.com/office/powerpoint/2010/main" val="3844210535"/>
      </p:ext>
    </p:extLst>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3" name="Object 2"/>
          <p:cNvPicPr>
            <a:picLocks noChangeAspect="1"/>
          </p:cNvPicPr>
          <p:nvPr/>
        </p:nvPicPr>
        <p:blipFill>
          <a:blip r:embed="rId4"/>
          <a:srcRect/>
          <a:stretch>
            <a:fillRect/>
          </a:stretch>
        </p:blipFill>
        <p:spPr bwMode="auto">
          <a:xfrm>
            <a:off x="0" y="0"/>
            <a:ext cx="9144000" cy="5143500"/>
          </a:xfrm>
          <a:prstGeom prst="rect"/>
          <a:noFill/>
        </p:spPr>
      </p:pic>
      <p:sp>
        <p:nvSpPr>
          <p:cNvPr id="4" name="Rectangle 3"/>
          <p:cNvSpPr/>
          <p:nvPr/>
        </p:nvSpPr>
        <p:spPr>
          <a:xfrm>
            <a:off x="7821438" y="4872071"/>
            <a:ext cx="1319592" cy="253916"/>
          </a:xfrm>
          <a:prstGeom prst="rect">
            <a:avLst/>
          </a:prstGeom>
        </p:spPr>
        <p:txBody>
          <a:bodyPr wrap="none">
            <a:spAutoFit/>
          </a:bodyPr>
          <a:lstStyle/>
          <a:p>
            <a:pPr algn="r"/>
            <a:r>
              <a:rPr dirty="0" lang="en-US" sz="1050">
                <a:solidFill>
                  <a:schemeClr val="bg1"/>
                </a:solidFill>
                <a:latin typeface="+mj-lt"/>
                <a:ea charset="0" panose="020F0502020204030204" pitchFamily="34" typeface="Calibri"/>
                <a:cs charset="0" panose="02020603050405020304" pitchFamily="18" typeface="Times New Roman"/>
              </a:rPr>
              <a:t>© Activision Blizzard</a:t>
            </a:r>
            <a:endParaRPr dirty="0" lang="en-US" sz="1050">
              <a:solidFill>
                <a:schemeClr val="bg1"/>
              </a:solidFill>
              <a:latin typeface="+mj-lt"/>
            </a:endParaRPr>
          </a:p>
        </p:txBody>
      </p:sp>
      <p:sp>
        <p:nvSpPr>
          <p:cNvPr id="5" name="5 CuadroTexto"/>
          <p:cNvSpPr txBox="1"/>
          <p:nvPr/>
        </p:nvSpPr>
        <p:spPr>
          <a:xfrm>
            <a:off x="14400" y="4582800"/>
            <a:ext cx="3189448" cy="584775"/>
          </a:xfrm>
          <a:prstGeom prst="rect">
            <a:avLst/>
          </a:prstGeom>
          <a:noFill/>
        </p:spPr>
        <p:txBody>
          <a:bodyPr rtlCol="0" wrap="square">
            <a:spAutoFit/>
          </a:bodyPr>
          <a:lstStyle/>
          <a:p>
            <a:r>
              <a:rPr dirty="0" lang="en-US" sz="3200">
                <a:solidFill>
                  <a:schemeClr val="bg1"/>
                </a:solidFill>
              </a:rPr>
              <a:t>Off (Good Case)</a:t>
            </a:r>
          </a:p>
        </p:txBody>
      </p:sp>
      <p:sp>
        <p:nvSpPr>
          <p:cNvPr id="7" name="Oval 6"/>
          <p:cNvSpPr/>
          <p:nvPr/>
        </p:nvSpPr>
        <p:spPr>
          <a:xfrm>
            <a:off x="3995936" y="2643758"/>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extLst>
      <p:ext uri="{BB962C8B-B14F-4D97-AF65-F5344CB8AC3E}">
        <p14:creationId xmlns:p14="http://schemas.microsoft.com/office/powerpoint/2010/main" val="1492000478"/>
      </p:ext>
    </p:extLst>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 name="Object 1"/>
          <p:cNvPicPr>
            <a:picLocks noChangeAspect="1"/>
          </p:cNvPicPr>
          <p:nvPr/>
        </p:nvPicPr>
        <p:blipFill>
          <a:blip r:embed="rId4"/>
          <a:srcRect/>
          <a:stretch>
            <a:fillRect/>
          </a:stretch>
        </p:blipFill>
        <p:spPr bwMode="auto">
          <a:xfrm>
            <a:off x="0" y="0"/>
            <a:ext cx="9144000" cy="5143500"/>
          </a:xfrm>
          <a:prstGeom prst="rect"/>
          <a:noFill/>
        </p:spPr>
      </p:pic>
      <p:sp>
        <p:nvSpPr>
          <p:cNvPr id="4" name="5 CuadroTexto"/>
          <p:cNvSpPr txBox="1"/>
          <p:nvPr/>
        </p:nvSpPr>
        <p:spPr>
          <a:xfrm>
            <a:off x="14400" y="4582800"/>
            <a:ext cx="3045432" cy="584775"/>
          </a:xfrm>
          <a:prstGeom prst="rect">
            <a:avLst/>
          </a:prstGeom>
          <a:noFill/>
        </p:spPr>
        <p:txBody>
          <a:bodyPr rtlCol="0" wrap="square">
            <a:spAutoFit/>
          </a:bodyPr>
          <a:lstStyle/>
          <a:p>
            <a:r>
              <a:rPr dirty="0" lang="en-US" sz="3200">
                <a:solidFill>
                  <a:schemeClr val="bg1"/>
                </a:solidFill>
              </a:rPr>
              <a:t>Off (Good Case)</a:t>
            </a:r>
          </a:p>
        </p:txBody>
      </p:sp>
      <p:sp>
        <p:nvSpPr>
          <p:cNvPr id="6" name="Rectangle 5"/>
          <p:cNvSpPr/>
          <p:nvPr/>
        </p:nvSpPr>
        <p:spPr>
          <a:xfrm>
            <a:off x="7821438" y="4872071"/>
            <a:ext cx="1319592" cy="253916"/>
          </a:xfrm>
          <a:prstGeom prst="rect">
            <a:avLst/>
          </a:prstGeom>
        </p:spPr>
        <p:txBody>
          <a:bodyPr wrap="none">
            <a:spAutoFit/>
          </a:bodyPr>
          <a:lstStyle/>
          <a:p>
            <a:pPr algn="r"/>
            <a:r>
              <a:rPr dirty="0" lang="en-US" sz="1050">
                <a:solidFill>
                  <a:schemeClr val="bg1"/>
                </a:solidFill>
                <a:latin typeface="+mj-lt"/>
                <a:ea charset="0" panose="020F0502020204030204" pitchFamily="34" typeface="Calibri"/>
                <a:cs charset="0" panose="02020603050405020304" pitchFamily="18" typeface="Times New Roman"/>
              </a:rPr>
              <a:t>© Activision Blizzard</a:t>
            </a:r>
            <a:endParaRPr dirty="0" lang="en-US" sz="1050">
              <a:solidFill>
                <a:schemeClr val="bg1"/>
              </a:solidFill>
              <a:latin typeface="+mj-lt"/>
            </a:endParaRPr>
          </a:p>
        </p:txBody>
      </p:sp>
      <p:sp>
        <p:nvSpPr>
          <p:cNvPr id="3" name="Oval 2"/>
          <p:cNvSpPr/>
          <p:nvPr/>
        </p:nvSpPr>
        <p:spPr>
          <a:xfrm>
            <a:off x="3995936" y="2643758"/>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extLst>
      <p:ext uri="{BB962C8B-B14F-4D97-AF65-F5344CB8AC3E}">
        <p14:creationId xmlns:p14="http://schemas.microsoft.com/office/powerpoint/2010/main" val="6091629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5" name="5 CuadroTexto"/>
          <p:cNvSpPr txBox="1"/>
          <p:nvPr/>
        </p:nvSpPr>
        <p:spPr>
          <a:xfrm>
            <a:off x="14400" y="4582800"/>
            <a:ext cx="2973424" cy="584775"/>
          </a:xfrm>
          <a:prstGeom prst="rect">
            <a:avLst/>
          </a:prstGeom>
          <a:noFill/>
        </p:spPr>
        <p:txBody>
          <a:bodyPr wrap="square" rtlCol="0">
            <a:spAutoFit/>
          </a:bodyPr>
          <a:lstStyle/>
          <a:p>
            <a:r>
              <a:rPr lang="en-US" sz="3200" dirty="0">
                <a:solidFill>
                  <a:schemeClr val="bg1"/>
                </a:solidFill>
              </a:rPr>
              <a:t>Off (Good Case)</a:t>
            </a:r>
          </a:p>
        </p:txBody>
      </p:sp>
    </p:spTree>
    <p:extLst>
      <p:ext uri="{BB962C8B-B14F-4D97-AF65-F5344CB8AC3E}">
        <p14:creationId xmlns:p14="http://schemas.microsoft.com/office/powerpoint/2010/main" val="40860459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5 CuadroTexto"/>
          <p:cNvSpPr txBox="1"/>
          <p:nvPr/>
        </p:nvSpPr>
        <p:spPr>
          <a:xfrm>
            <a:off x="14400" y="4582800"/>
            <a:ext cx="2901416" cy="584775"/>
          </a:xfrm>
          <a:prstGeom prst="rect">
            <a:avLst/>
          </a:prstGeom>
          <a:noFill/>
        </p:spPr>
        <p:txBody>
          <a:bodyPr wrap="square" rtlCol="0">
            <a:spAutoFit/>
          </a:bodyPr>
          <a:lstStyle/>
          <a:p>
            <a:r>
              <a:rPr lang="en-US" sz="3200" dirty="0">
                <a:solidFill>
                  <a:schemeClr val="bg1"/>
                </a:solidFill>
              </a:rPr>
              <a:t>On (Good Case)</a:t>
            </a:r>
          </a:p>
        </p:txBody>
      </p:sp>
      <p:sp>
        <p:nvSpPr>
          <p:cNvPr id="5" name="Rectangle 4"/>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747607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6" name="5 CuadroTexto"/>
          <p:cNvSpPr txBox="1"/>
          <p:nvPr/>
        </p:nvSpPr>
        <p:spPr>
          <a:xfrm>
            <a:off x="14400" y="4582800"/>
            <a:ext cx="2613384" cy="584775"/>
          </a:xfrm>
          <a:prstGeom prst="rect">
            <a:avLst/>
          </a:prstGeom>
          <a:noFill/>
        </p:spPr>
        <p:txBody>
          <a:bodyPr wrap="square" rtlCol="0">
            <a:spAutoFit/>
          </a:bodyPr>
          <a:lstStyle/>
          <a:p>
            <a:r>
              <a:rPr lang="en-US" sz="3200" dirty="0">
                <a:solidFill>
                  <a:schemeClr val="bg1"/>
                </a:solidFill>
              </a:rPr>
              <a:t>On (Bad Case)</a:t>
            </a:r>
          </a:p>
        </p:txBody>
      </p:sp>
    </p:spTree>
    <p:extLst>
      <p:ext uri="{BB962C8B-B14F-4D97-AF65-F5344CB8AC3E}">
        <p14:creationId xmlns:p14="http://schemas.microsoft.com/office/powerpoint/2010/main" val="25948074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fontScale="90000"/>
          </a:bodyPr>
          <a:lstStyle/>
          <a:p>
            <a:r>
              <a:rPr lang="en-US" noProof="0" dirty="0"/>
              <a:t>What’s Going On with the Bad Case?</a:t>
            </a:r>
          </a:p>
        </p:txBody>
      </p:sp>
      <p:sp>
        <p:nvSpPr>
          <p:cNvPr id="2" name="1 Marcador de contenido"/>
          <p:cNvSpPr>
            <a:spLocks noGrp="1"/>
          </p:cNvSpPr>
          <p:nvPr>
            <p:ph sz="half" idx="1"/>
          </p:nvPr>
        </p:nvSpPr>
        <p:spPr>
          <a:xfrm>
            <a:off x="457200" y="1200150"/>
            <a:ext cx="4038600" cy="3891879"/>
          </a:xfrm>
        </p:spPr>
        <p:txBody>
          <a:bodyPr>
            <a:noAutofit/>
          </a:bodyPr>
          <a:lstStyle/>
          <a:p>
            <a:r>
              <a:rPr lang="en-US" sz="1600" noProof="0" dirty="0"/>
              <a:t>You cannot see the pore’s holes from the side!</a:t>
            </a:r>
          </a:p>
          <a:p>
            <a:r>
              <a:rPr lang="en-US" sz="1600" noProof="0" dirty="0"/>
              <a:t>Remove the cavity occlusion in that case</a:t>
            </a:r>
          </a:p>
          <a:p>
            <a:r>
              <a:rPr lang="en-US" sz="1600" noProof="0" dirty="0"/>
              <a:t>Theoretically, cavity is an occlusion value:</a:t>
            </a:r>
          </a:p>
          <a:p>
            <a:pPr lvl="1"/>
            <a:r>
              <a:rPr lang="en-US" sz="1400" noProof="0" dirty="0"/>
              <a:t>cavity * Specular(gloss) * Fresnel(reflectance)</a:t>
            </a:r>
          </a:p>
          <a:p>
            <a:r>
              <a:rPr lang="en-US" sz="1600" noProof="0" dirty="0"/>
              <a:t>However it can be cheaply removed at grazing angles </a:t>
            </a:r>
            <a:r>
              <a:rPr lang="en-US" sz="1600" dirty="0"/>
              <a:t>if used like this</a:t>
            </a:r>
            <a:r>
              <a:rPr lang="en-US" sz="1600" noProof="0" dirty="0"/>
              <a:t>:</a:t>
            </a:r>
          </a:p>
          <a:p>
            <a:pPr lvl="1"/>
            <a:r>
              <a:rPr lang="en-US" sz="1400" noProof="0" dirty="0"/>
              <a:t>Specular(gloss) * Fresnel(cavity * reflectance)</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Jorge\Desktop\GDC\Figures\Cavity.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1131590"/>
            <a:ext cx="4186808" cy="314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6863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6" name="5 CuadroTexto"/>
          <p:cNvSpPr txBox="1"/>
          <p:nvPr/>
        </p:nvSpPr>
        <p:spPr>
          <a:xfrm>
            <a:off x="-23110" y="4664322"/>
            <a:ext cx="8158000" cy="461665"/>
          </a:xfrm>
          <a:prstGeom prst="rect">
            <a:avLst/>
          </a:prstGeom>
          <a:noFill/>
        </p:spPr>
        <p:txBody>
          <a:bodyPr wrap="square" rtlCol="0">
            <a:spAutoFit/>
          </a:bodyPr>
          <a:lstStyle/>
          <a:p>
            <a:r>
              <a:rPr lang="en-US" sz="2400" dirty="0">
                <a:solidFill>
                  <a:schemeClr val="bg1"/>
                </a:solidFill>
              </a:rPr>
              <a:t>cavity * Specular(gloss, reflectance) [Bad Case]</a:t>
            </a:r>
            <a:endParaRPr lang="es-ES" sz="2400" dirty="0">
              <a:solidFill>
                <a:schemeClr val="bg1"/>
              </a:solidFill>
            </a:endParaRPr>
          </a:p>
        </p:txBody>
      </p:sp>
    </p:spTree>
    <p:extLst>
      <p:ext uri="{BB962C8B-B14F-4D97-AF65-F5344CB8AC3E}">
        <p14:creationId xmlns:p14="http://schemas.microsoft.com/office/powerpoint/2010/main" val="1636873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3999" cy="5143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Tree>
    <p:extLst>
      <p:ext uri="{BB962C8B-B14F-4D97-AF65-F5344CB8AC3E}">
        <p14:creationId xmlns:p14="http://schemas.microsoft.com/office/powerpoint/2010/main" val="1328581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solidFill>
                  <a:schemeClr val="bg1"/>
                </a:solidFill>
                <a:latin typeface="+mj-lt"/>
                <a:ea typeface="Calibri" panose="020F0502020204030204" pitchFamily="34" charset="0"/>
                <a:cs typeface="Times New Roman" panose="02020603050405020304" pitchFamily="18" charset="0"/>
              </a:rPr>
              <a:t>© Activision Blizzard</a:t>
            </a:r>
            <a:endParaRPr lang="en-US" sz="1050" dirty="0">
              <a:solidFill>
                <a:schemeClr val="bg1"/>
              </a:solidFill>
              <a:latin typeface="+mj-lt"/>
            </a:endParaRPr>
          </a:p>
        </p:txBody>
      </p:sp>
      <p:sp>
        <p:nvSpPr>
          <p:cNvPr id="5" name="5 CuadroTexto"/>
          <p:cNvSpPr txBox="1"/>
          <p:nvPr/>
        </p:nvSpPr>
        <p:spPr>
          <a:xfrm>
            <a:off x="0" y="4664322"/>
            <a:ext cx="8158000" cy="461665"/>
          </a:xfrm>
          <a:prstGeom prst="rect">
            <a:avLst/>
          </a:prstGeom>
          <a:noFill/>
        </p:spPr>
        <p:txBody>
          <a:bodyPr wrap="square" rtlCol="0">
            <a:spAutoFit/>
          </a:bodyPr>
          <a:lstStyle/>
          <a:p>
            <a:r>
              <a:rPr lang="en-US" sz="2400" dirty="0">
                <a:solidFill>
                  <a:schemeClr val="bg1"/>
                </a:solidFill>
              </a:rPr>
              <a:t>Specular(gloss, cavity * reflectance) [Bad Case Fixed]</a:t>
            </a:r>
            <a:endParaRPr lang="es-ES" sz="2400" dirty="0">
              <a:solidFill>
                <a:schemeClr val="bg1"/>
              </a:solidFill>
            </a:endParaRPr>
          </a:p>
        </p:txBody>
      </p:sp>
    </p:spTree>
    <p:extLst>
      <p:ext uri="{BB962C8B-B14F-4D97-AF65-F5344CB8AC3E}">
        <p14:creationId xmlns:p14="http://schemas.microsoft.com/office/powerpoint/2010/main" val="636610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for Authoring</a:t>
            </a:r>
            <a:endParaRPr lang="es-ES" dirty="0"/>
          </a:p>
        </p:txBody>
      </p:sp>
      <p:sp>
        <p:nvSpPr>
          <p:cNvPr id="6" name="Content Placeholder 5"/>
          <p:cNvSpPr>
            <a:spLocks noGrp="1"/>
          </p:cNvSpPr>
          <p:nvPr>
            <p:ph idx="1"/>
          </p:nvPr>
        </p:nvSpPr>
        <p:spPr/>
        <p:txBody>
          <a:bodyPr>
            <a:normAutofit/>
          </a:bodyPr>
          <a:lstStyle/>
          <a:p>
            <a:r>
              <a:rPr lang="en-US" sz="2400" b="1" dirty="0"/>
              <a:t>In practical terms,  place cavity on the reflectance slot</a:t>
            </a:r>
          </a:p>
          <a:p>
            <a:pPr lvl="1"/>
            <a:r>
              <a:rPr lang="en-US" sz="2000" b="1" dirty="0"/>
              <a:t>Specular map rather than specular occlusion map</a:t>
            </a:r>
          </a:p>
          <a:p>
            <a:r>
              <a:rPr lang="en-US" sz="2400" dirty="0"/>
              <a:t>Multiply actual physically based reflectance by cavity (in Photoshop for example)</a:t>
            </a:r>
          </a:p>
          <a:p>
            <a:r>
              <a:rPr lang="en-US" sz="2400" dirty="0"/>
              <a:t>Cavity should be as flat as possible</a:t>
            </a:r>
          </a:p>
          <a:p>
            <a:pPr lvl="1"/>
            <a:r>
              <a:rPr lang="en-US" sz="2000" dirty="0"/>
              <a:t>Black/white with gradients around the pores</a:t>
            </a:r>
          </a:p>
          <a:p>
            <a:pPr lvl="1"/>
            <a:r>
              <a:rPr lang="en-US" sz="2000" dirty="0"/>
              <a:t>We do not want to alter the physically based reflectance values, just occlude on the pores</a:t>
            </a:r>
          </a:p>
          <a:p>
            <a:endParaRPr lang="es-ES" sz="2400" dirty="0"/>
          </a:p>
        </p:txBody>
      </p:sp>
    </p:spTree>
    <p:extLst>
      <p:ext uri="{BB962C8B-B14F-4D97-AF65-F5344CB8AC3E}">
        <p14:creationId xmlns:p14="http://schemas.microsoft.com/office/powerpoint/2010/main" val="1471403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143125"/>
            <a:ext cx="8229600" cy="857250"/>
          </a:xfrm>
        </p:spPr>
        <p:txBody>
          <a:bodyPr/>
          <a:lstStyle/>
          <a:p>
            <a:r>
              <a:rPr lang="en-US" noProof="0" dirty="0"/>
              <a:t>(Faking) Global Illumination</a:t>
            </a:r>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3373710"/>
            <a:ext cx="2628733" cy="1600438"/>
          </a:xfrm>
          <a:prstGeom prst="rect">
            <a:avLst/>
          </a:prstGeom>
          <a:noFill/>
        </p:spPr>
        <p:txBody>
          <a:bodyPr wrap="none" rtlCol="0" anchor="b">
            <a:spAutoFit/>
          </a:bodyPr>
          <a:lstStyle/>
          <a:p>
            <a:pPr marL="342900" indent="-342900">
              <a:buFont typeface="+mj-lt"/>
              <a:buAutoNum type="arabicPeriod"/>
            </a:pPr>
            <a:r>
              <a:rPr lang="en-US" sz="1400" b="1" dirty="0"/>
              <a:t>Skin Rendering</a:t>
            </a:r>
          </a:p>
          <a:p>
            <a:pPr marL="800100" lvl="1" indent="-342900">
              <a:buFont typeface="+mj-lt"/>
              <a:buAutoNum type="arabicPeriod"/>
            </a:pPr>
            <a:r>
              <a:rPr lang="en-US" sz="1400" b="1" dirty="0"/>
              <a:t>Skin Reflections</a:t>
            </a:r>
          </a:p>
          <a:p>
            <a:pPr marL="800100" lvl="1" indent="-342900">
              <a:buFont typeface="+mj-lt"/>
              <a:buAutoNum type="arabicPeriod"/>
            </a:pPr>
            <a:r>
              <a:rPr lang="en-US" sz="1400" b="1" dirty="0"/>
              <a:t>Human Pores</a:t>
            </a:r>
          </a:p>
          <a:p>
            <a:pPr marL="800100" lvl="1" indent="-342900">
              <a:buFont typeface="+mj-lt"/>
              <a:buAutoNum type="arabicPeriod"/>
            </a:pPr>
            <a:r>
              <a:rPr lang="en-US" sz="1400" b="1" dirty="0"/>
              <a:t>Global Illumination</a:t>
            </a:r>
          </a:p>
          <a:p>
            <a:pPr marL="800100" lvl="1" indent="-342900">
              <a:buFont typeface="+mj-lt"/>
              <a:buAutoNum type="arabicPeriod"/>
            </a:pPr>
            <a:r>
              <a:rPr lang="en-US" sz="1400" dirty="0">
                <a:solidFill>
                  <a:schemeClr val="bg1">
                    <a:lumMod val="65000"/>
                  </a:schemeClr>
                </a:solidFill>
              </a:rPr>
              <a:t>Subsurface Scattering</a:t>
            </a:r>
          </a:p>
          <a:p>
            <a:pPr marL="342900" indent="-342900">
              <a:buFont typeface="+mj-lt"/>
              <a:buAutoNum type="arabicPeriod"/>
            </a:pPr>
            <a:r>
              <a:rPr lang="en-US" sz="1400" dirty="0">
                <a:solidFill>
                  <a:schemeClr val="bg1">
                    <a:lumMod val="65000"/>
                  </a:schemeClr>
                </a:solidFill>
              </a:rPr>
              <a:t>Eyes Rendering</a:t>
            </a:r>
          </a:p>
          <a:p>
            <a:pPr marL="342900" indent="-342900">
              <a:buFont typeface="+mj-lt"/>
              <a:buAutoNum type="arabicPeriod"/>
            </a:pPr>
            <a:r>
              <a:rPr lang="en-US" sz="1400" dirty="0">
                <a:solidFill>
                  <a:schemeClr val="bg1">
                    <a:lumMod val="65000"/>
                  </a:schemeClr>
                </a:solidFill>
              </a:rPr>
              <a:t>Post FX</a:t>
            </a:r>
          </a:p>
        </p:txBody>
      </p:sp>
    </p:spTree>
    <p:extLst>
      <p:ext uri="{BB962C8B-B14F-4D97-AF65-F5344CB8AC3E}">
        <p14:creationId xmlns:p14="http://schemas.microsoft.com/office/powerpoint/2010/main" val="19748577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n-US" noProof="0" dirty="0"/>
              <a:t>(Faking) Global Illumination</a:t>
            </a:r>
          </a:p>
        </p:txBody>
      </p:sp>
      <p:sp>
        <p:nvSpPr>
          <p:cNvPr id="2" name="1 Marcador de contenido"/>
          <p:cNvSpPr>
            <a:spLocks noGrp="1"/>
          </p:cNvSpPr>
          <p:nvPr>
            <p:ph idx="1"/>
          </p:nvPr>
        </p:nvSpPr>
        <p:spPr/>
        <p:txBody>
          <a:bodyPr/>
          <a:lstStyle/>
          <a:p>
            <a:r>
              <a:rPr lang="en-US" noProof="0" dirty="0"/>
              <a:t>Occlusion is crucial if (physically based) HDR light probes are used for lighting</a:t>
            </a:r>
          </a:p>
          <a:p>
            <a:r>
              <a:rPr lang="en-US" dirty="0"/>
              <a:t>Both for the eyes and the skin</a:t>
            </a:r>
            <a:endParaRPr lang="en-US" noProof="0" dirty="0"/>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388" y="4444594"/>
            <a:ext cx="1850839" cy="6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5759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
        <p:nvSpPr>
          <p:cNvPr id="5" name="5 CuadroTexto"/>
          <p:cNvSpPr txBox="1"/>
          <p:nvPr/>
        </p:nvSpPr>
        <p:spPr>
          <a:xfrm>
            <a:off x="14400" y="4582800"/>
            <a:ext cx="2613384" cy="584775"/>
          </a:xfrm>
          <a:prstGeom prst="rect">
            <a:avLst/>
          </a:prstGeom>
          <a:noFill/>
        </p:spPr>
        <p:txBody>
          <a:bodyPr wrap="square" rtlCol="0">
            <a:spAutoFit/>
          </a:bodyPr>
          <a:lstStyle/>
          <a:p>
            <a:r>
              <a:rPr lang="en-US" sz="3200" dirty="0">
                <a:solidFill>
                  <a:schemeClr val="bg1"/>
                </a:solidFill>
              </a:rPr>
              <a:t>Full Occlusion</a:t>
            </a:r>
            <a:endParaRPr lang="es-ES" sz="3200" dirty="0">
              <a:solidFill>
                <a:schemeClr val="bg1"/>
              </a:solidFill>
            </a:endParaRPr>
          </a:p>
        </p:txBody>
      </p:sp>
    </p:spTree>
    <p:extLst>
      <p:ext uri="{BB962C8B-B14F-4D97-AF65-F5344CB8AC3E}">
        <p14:creationId xmlns:p14="http://schemas.microsoft.com/office/powerpoint/2010/main" val="29787176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00" y="4582800"/>
            <a:ext cx="2630264" cy="584775"/>
          </a:xfrm>
          <a:prstGeom prst="rect">
            <a:avLst/>
          </a:prstGeom>
          <a:noFill/>
        </p:spPr>
        <p:txBody>
          <a:bodyPr wrap="square" rtlCol="0">
            <a:spAutoFit/>
          </a:bodyPr>
          <a:lstStyle/>
          <a:p>
            <a:r>
              <a:rPr lang="en-US" sz="3200" dirty="0">
                <a:solidFill>
                  <a:schemeClr val="bg1"/>
                </a:solidFill>
              </a:rPr>
              <a:t>No Occlusion</a:t>
            </a:r>
            <a:endParaRPr lang="es-ES" sz="3200" dirty="0">
              <a:solidFill>
                <a:schemeClr val="bg1"/>
              </a:solidFill>
            </a:endParaRPr>
          </a:p>
        </p:txBody>
      </p:sp>
      <p:sp>
        <p:nvSpPr>
          <p:cNvPr id="4" name="Rectangle 3"/>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3850606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14400" y="4582800"/>
            <a:ext cx="2630264" cy="584775"/>
          </a:xfrm>
          <a:prstGeom prst="rect">
            <a:avLst/>
          </a:prstGeom>
          <a:noFill/>
        </p:spPr>
        <p:txBody>
          <a:bodyPr wrap="square" rtlCol="0">
            <a:spAutoFit/>
          </a:bodyPr>
          <a:lstStyle/>
          <a:p>
            <a:r>
              <a:rPr lang="en-US" sz="3200" dirty="0">
                <a:solidFill>
                  <a:schemeClr val="bg1"/>
                </a:solidFill>
              </a:rPr>
              <a:t>+HBAO</a:t>
            </a:r>
            <a:endParaRPr lang="es-ES" sz="3200" dirty="0">
              <a:solidFill>
                <a:schemeClr val="bg1"/>
              </a:solidFill>
            </a:endParaRPr>
          </a:p>
        </p:txBody>
      </p:sp>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668344" y="0"/>
            <a:ext cx="1475656" cy="14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18433563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4400" y="4582800"/>
            <a:ext cx="3422352" cy="584775"/>
          </a:xfrm>
          <a:prstGeom prst="rect">
            <a:avLst/>
          </a:prstGeom>
          <a:noFill/>
        </p:spPr>
        <p:txBody>
          <a:bodyPr wrap="square" rtlCol="0">
            <a:spAutoFit/>
          </a:bodyPr>
          <a:lstStyle/>
          <a:p>
            <a:r>
              <a:rPr lang="en-US" sz="3200" dirty="0">
                <a:solidFill>
                  <a:schemeClr val="bg1"/>
                </a:solidFill>
              </a:rPr>
              <a:t>+Baked</a:t>
            </a:r>
            <a:endParaRPr lang="es-ES" sz="3200" dirty="0">
              <a:solidFill>
                <a:schemeClr val="bg1"/>
              </a:solidFill>
            </a:endParaRPr>
          </a:p>
        </p:txBody>
      </p:sp>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668344" y="0"/>
            <a:ext cx="1475656" cy="14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319483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14400" y="4582800"/>
            <a:ext cx="5078536" cy="584775"/>
          </a:xfrm>
          <a:prstGeom prst="rect">
            <a:avLst/>
          </a:prstGeom>
          <a:noFill/>
        </p:spPr>
        <p:txBody>
          <a:bodyPr wrap="square" rtlCol="0">
            <a:spAutoFit/>
          </a:bodyPr>
          <a:lstStyle/>
          <a:p>
            <a:r>
              <a:rPr lang="en-US" sz="3200" dirty="0">
                <a:solidFill>
                  <a:schemeClr val="bg1"/>
                </a:solidFill>
              </a:rPr>
              <a:t>+Power Specular Occlusion</a:t>
            </a:r>
            <a:endParaRPr lang="es-ES" sz="3200" dirty="0">
              <a:solidFill>
                <a:schemeClr val="bg1"/>
              </a:solidFill>
            </a:endParaRPr>
          </a:p>
        </p:txBody>
      </p:sp>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668344" y="-1"/>
            <a:ext cx="1475656" cy="14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217819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4400" y="4582800"/>
            <a:ext cx="3350344" cy="584775"/>
          </a:xfrm>
          <a:prstGeom prst="rect">
            <a:avLst/>
          </a:prstGeom>
          <a:noFill/>
        </p:spPr>
        <p:txBody>
          <a:bodyPr wrap="square" rtlCol="0">
            <a:spAutoFit/>
          </a:bodyPr>
          <a:lstStyle/>
          <a:p>
            <a:r>
              <a:rPr lang="en-US" sz="3200" dirty="0">
                <a:solidFill>
                  <a:schemeClr val="bg1"/>
                </a:solidFill>
              </a:rPr>
              <a:t>+Bent Normals</a:t>
            </a:r>
            <a:endParaRPr lang="es-ES" sz="3200" dirty="0">
              <a:solidFill>
                <a:schemeClr val="bg1"/>
              </a:solidFill>
            </a:endParaRPr>
          </a:p>
        </p:txBody>
      </p:sp>
      <p:sp>
        <p:nvSpPr>
          <p:cNvPr id="4" name="1 Título"/>
          <p:cNvSpPr txBox="1">
            <a:spLocks/>
          </p:cNvSpPr>
          <p:nvPr/>
        </p:nvSpPr>
        <p:spPr>
          <a:xfrm>
            <a:off x="-3112" y="-45368"/>
            <a:ext cx="9147111"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ES" sz="1800" dirty="0">
              <a:solidFill>
                <a:schemeClr val="bg1"/>
              </a:solidFill>
            </a:endParaRPr>
          </a:p>
        </p:txBody>
      </p:sp>
      <p:sp>
        <p:nvSpPr>
          <p:cNvPr id="5" name="1 Título"/>
          <p:cNvSpPr txBox="1">
            <a:spLocks/>
          </p:cNvSpPr>
          <p:nvPr/>
        </p:nvSpPr>
        <p:spPr>
          <a:xfrm>
            <a:off x="-3113" y="0"/>
            <a:ext cx="9147111" cy="288032"/>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ES" sz="1800" dirty="0">
              <a:solidFill>
                <a:schemeClr val="bg1"/>
              </a:solidFill>
            </a:endParaRPr>
          </a:p>
        </p:txBody>
      </p:sp>
      <p:sp>
        <p:nvSpPr>
          <p:cNvPr id="6" name="1 Título"/>
          <p:cNvSpPr txBox="1">
            <a:spLocks/>
          </p:cNvSpPr>
          <p:nvPr/>
        </p:nvSpPr>
        <p:spPr>
          <a:xfrm>
            <a:off x="-3112" y="0"/>
            <a:ext cx="9147111" cy="299432"/>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400" dirty="0">
                <a:solidFill>
                  <a:schemeClr val="bg1"/>
                </a:solidFill>
              </a:rPr>
              <a:t>Thanks to </a:t>
            </a:r>
            <a:r>
              <a:rPr lang="en-US" sz="1400" b="1" dirty="0">
                <a:solidFill>
                  <a:schemeClr val="bg1"/>
                </a:solidFill>
              </a:rPr>
              <a:t>Angelo Pesce</a:t>
            </a:r>
            <a:r>
              <a:rPr lang="en-US" sz="1400" dirty="0">
                <a:solidFill>
                  <a:schemeClr val="bg1"/>
                </a:solidFill>
              </a:rPr>
              <a:t> for the ideas and support!</a:t>
            </a:r>
            <a:endParaRPr lang="es-ES" sz="1400" dirty="0">
              <a:solidFill>
                <a:schemeClr val="bg1"/>
              </a:solidFill>
            </a:endParaRPr>
          </a:p>
        </p:txBody>
      </p:sp>
      <p:sp>
        <p:nvSpPr>
          <p:cNvPr id="7" name="Rectangle 6"/>
          <p:cNvSpPr/>
          <p:nvPr/>
        </p:nvSpPr>
        <p:spPr>
          <a:xfrm>
            <a:off x="7821438" y="4872071"/>
            <a:ext cx="1319592" cy="253916"/>
          </a:xfrm>
          <a:prstGeom prst="rect">
            <a:avLst/>
          </a:prstGeom>
        </p:spPr>
        <p:txBody>
          <a:bodyPr wrap="none">
            <a:spAutoFit/>
          </a:bodyPr>
          <a:lstStyle/>
          <a:p>
            <a:pPr algn="r"/>
            <a:r>
              <a:rPr lang="en-US" sz="1050" dirty="0">
                <a:latin typeface="+mj-lt"/>
                <a:ea typeface="Calibri" panose="020F0502020204030204" pitchFamily="34" charset="0"/>
                <a:cs typeface="Times New Roman" panose="02020603050405020304" pitchFamily="18" charset="0"/>
              </a:rPr>
              <a:t>© Activision Blizzard</a:t>
            </a:r>
            <a:endParaRPr lang="en-US" sz="1050" dirty="0">
              <a:latin typeface="+mj-lt"/>
            </a:endParaRPr>
          </a:p>
        </p:txBody>
      </p:sp>
    </p:spTree>
    <p:extLst>
      <p:ext uri="{BB962C8B-B14F-4D97-AF65-F5344CB8AC3E}">
        <p14:creationId xmlns:p14="http://schemas.microsoft.com/office/powerpoint/2010/main" val="1548444296"/>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Myriad Pro"/>
        <a:ea typeface=""/>
        <a:cs typeface=""/>
      </a:majorFont>
      <a:minorFont>
        <a:latin typeface="Myriad Pro"/>
        <a:ea typeface=""/>
        <a:cs typeface=""/>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29584</TotalTime>
  <Words>18961</Words>
  <Application>Microsoft Office PowerPoint</Application>
  <PresentationFormat>全屏显示(16:9)</PresentationFormat>
  <Paragraphs>2545</Paragraphs>
  <Slides>313</Slides>
  <Notes>309</Notes>
  <HiddenSlides>0</HiddenSlides>
  <MMClips>8</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313</vt:i4>
      </vt:variant>
    </vt:vector>
  </HeadingPairs>
  <TitlesOfParts>
    <vt:vector size="320" baseType="lpstr">
      <vt:lpstr>Myriad Pro</vt:lpstr>
      <vt:lpstr>Arial</vt:lpstr>
      <vt:lpstr>Calibri</vt:lpstr>
      <vt:lpstr>Cambria Math</vt:lpstr>
      <vt:lpstr>Consolas</vt:lpstr>
      <vt:lpstr>Tema de Office</vt:lpstr>
      <vt:lpstr>Image</vt:lpstr>
      <vt:lpstr>Next-Generation Character Rendering  Jorge Jimenez  Javier von der Pahlen Technical Director Director of R&amp;D Activision Blizzard Activision Blizzard</vt:lpstr>
      <vt:lpstr>PowerPoint 演示文稿</vt:lpstr>
      <vt:lpstr>Disclaimer</vt:lpstr>
      <vt:lpstr>Notice for Offline Reading</vt:lpstr>
      <vt:lpstr>PowerPoint 演示文稿</vt:lpstr>
      <vt:lpstr>Render</vt:lpstr>
      <vt:lpstr>Our Previous 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What’s going on?</vt:lpstr>
      <vt:lpstr>Art Surpassing Tech</vt:lpstr>
      <vt:lpstr>PowerPoint 演示文稿</vt:lpstr>
      <vt:lpstr>High level features of the renderer</vt:lpstr>
      <vt:lpstr>Skin Rendering</vt:lpstr>
      <vt:lpstr>The Skin</vt:lpstr>
      <vt:lpstr>Specular Reflections</vt:lpstr>
      <vt:lpstr>PowerPoint 演示文稿</vt:lpstr>
      <vt:lpstr>PowerPoint 演示文稿</vt:lpstr>
      <vt:lpstr>Physically based Specular</vt:lpstr>
      <vt:lpstr>PowerPoint 演示文稿</vt:lpstr>
      <vt:lpstr>PowerPoint 演示文稿</vt:lpstr>
      <vt:lpstr>Two Lobes Rendering (ICT Reference) </vt:lpstr>
      <vt:lpstr>Two Lobes Rendering (Our Render) </vt:lpstr>
      <vt:lpstr>Two Lobes Rendering (Our Render) </vt:lpstr>
      <vt:lpstr>PowerPoint 演示文稿</vt:lpstr>
      <vt:lpstr>PowerPoint 演示文稿</vt:lpstr>
      <vt:lpstr>Implementation Details</vt:lpstr>
      <vt:lpstr>Performance</vt:lpstr>
      <vt:lpstr>Microgeometry Render (ICT Reference)</vt:lpstr>
      <vt:lpstr>Microgeometry Render (ICT Reference)</vt:lpstr>
      <vt:lpstr>Sine-Based Tiled Procedural Bump</vt:lpstr>
      <vt:lpstr>Microgeometry (Us)</vt:lpstr>
      <vt:lpstr>Microgeometry (ICT Reference)</vt:lpstr>
      <vt:lpstr>PowerPoint 演示文稿</vt:lpstr>
      <vt:lpstr>PowerPoint 演示文稿</vt:lpstr>
      <vt:lpstr>Sine-Based Tiled Procedural Bump</vt:lpstr>
      <vt:lpstr>How to Blend Them </vt:lpstr>
      <vt:lpstr>Skin Gloss Map</vt:lpstr>
      <vt:lpstr>PowerPoint 演示文稿</vt:lpstr>
      <vt:lpstr>PowerPoint 演示文稿</vt:lpstr>
      <vt:lpstr>PowerPoint 演示文稿</vt:lpstr>
      <vt:lpstr>Microgeometry are Microfacets</vt:lpstr>
      <vt:lpstr>Skin Gloss Map</vt:lpstr>
      <vt:lpstr>Tiled Bumps</vt:lpstr>
      <vt:lpstr>Variance to Gloss</vt:lpstr>
      <vt:lpstr>Tiled Gloss</vt:lpstr>
      <vt:lpstr>Dealing with Detail Maps</vt:lpstr>
      <vt:lpstr>PowerPoint 演示文稿</vt:lpstr>
      <vt:lpstr>PowerPoint 演示文稿</vt:lpstr>
      <vt:lpstr>PowerPoint 演示文稿</vt:lpstr>
      <vt:lpstr>PowerPoint 演示文稿</vt:lpstr>
      <vt:lpstr>Gloss Map Authoring</vt:lpstr>
      <vt:lpstr>PowerPoint 演示文稿</vt:lpstr>
      <vt:lpstr>PowerPoint 演示文稿</vt:lpstr>
      <vt:lpstr>PowerPoint 演示文稿</vt:lpstr>
      <vt:lpstr>PowerPoint 演示文稿</vt:lpstr>
      <vt:lpstr>PowerPoint 演示文稿</vt:lpstr>
      <vt:lpstr>Combinatory Parameter Explosion</vt:lpstr>
      <vt:lpstr>PowerPoint 演示文稿</vt:lpstr>
      <vt:lpstr>Human Pores</vt:lpstr>
      <vt:lpstr>PowerPoint 演示文稿</vt:lpstr>
      <vt:lpstr>Comparing with Reality</vt:lpstr>
      <vt:lpstr>Comparing with Reality</vt:lpstr>
      <vt:lpstr>Cavity Specular Occlusion</vt:lpstr>
      <vt:lpstr>PowerPoint 演示文稿</vt:lpstr>
      <vt:lpstr>PowerPoint 演示文稿</vt:lpstr>
      <vt:lpstr>PowerPoint 演示文稿</vt:lpstr>
      <vt:lpstr>PowerPoint 演示文稿</vt:lpstr>
      <vt:lpstr>PowerPoint 演示文稿</vt:lpstr>
      <vt:lpstr>What’s Going On with the Bad Case?</vt:lpstr>
      <vt:lpstr>PowerPoint 演示文稿</vt:lpstr>
      <vt:lpstr>PowerPoint 演示文稿</vt:lpstr>
      <vt:lpstr>Takeaway for Authoring</vt:lpstr>
      <vt:lpstr>(Faking) Global Illumination</vt:lpstr>
      <vt:lpstr>(Faking) Global Illumination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Combining SSAO with Baked AO</vt:lpstr>
      <vt:lpstr>Power Specular AO</vt:lpstr>
      <vt:lpstr>PowerPoint 演示文稿</vt:lpstr>
      <vt:lpstr>PowerPoint 演示文稿</vt:lpstr>
      <vt:lpstr>PowerPoint 演示文稿</vt:lpstr>
      <vt:lpstr>PowerPoint 演示文稿</vt:lpstr>
      <vt:lpstr>Specular Occlusion</vt:lpstr>
      <vt:lpstr>PowerPoint 演示文稿</vt:lpstr>
      <vt:lpstr>PowerPoint 演示文稿</vt:lpstr>
      <vt:lpstr>Bent Normals</vt:lpstr>
      <vt:lpstr>PowerPoint 演示文稿</vt:lpstr>
      <vt:lpstr>Saturated AO</vt:lpstr>
      <vt:lpstr>Color-Bleed AO</vt:lpstr>
      <vt:lpstr>PowerPoint 演示文稿</vt:lpstr>
      <vt:lpstr>Color-Bleed AO</vt:lpstr>
      <vt:lpstr>PowerPoint 演示文稿</vt:lpstr>
      <vt:lpstr>PowerPoint 演示文稿</vt:lpstr>
      <vt:lpstr>Variable-Penumbra Shadow Maps</vt:lpstr>
      <vt:lpstr>PowerPoint 演示文稿</vt:lpstr>
      <vt:lpstr>PowerPoint 演示文稿</vt:lpstr>
      <vt:lpstr>PowerPoint 演示文稿</vt:lpstr>
      <vt:lpstr>Subsurface Scattering Reflectance Part</vt:lpstr>
      <vt:lpstr>PowerPoint 演示文稿</vt:lpstr>
      <vt:lpstr>PowerPoint 演示文稿</vt:lpstr>
      <vt:lpstr>PowerPoint 演示文稿</vt:lpstr>
      <vt:lpstr>PowerPoint 演示文稿</vt:lpstr>
      <vt:lpstr>BRDF vs. BSSRDF</vt:lpstr>
      <vt:lpstr>Diffusion profiles</vt:lpstr>
      <vt:lpstr>Irradiance Map</vt:lpstr>
      <vt:lpstr>Approximating profiles with Gaussians</vt:lpstr>
      <vt:lpstr>Problems</vt:lpstr>
      <vt:lpstr>Blurring in Screen Space</vt:lpstr>
      <vt:lpstr>Problems</vt:lpstr>
      <vt:lpstr>Separable Approximation</vt:lpstr>
      <vt:lpstr>More Details</vt:lpstr>
      <vt:lpstr>Improving the Performance</vt:lpstr>
      <vt:lpstr>Improving the Quality</vt:lpstr>
      <vt:lpstr>Per Pixel Random Filter Axis</vt:lpstr>
      <vt:lpstr>Randomization</vt:lpstr>
      <vt:lpstr>Hybrid Jittered-Separable Approach</vt:lpstr>
      <vt:lpstr>PowerPoint 演示文稿</vt:lpstr>
      <vt:lpstr>PowerPoint 演示文稿</vt:lpstr>
      <vt:lpstr>Applying the randomized rotation</vt:lpstr>
      <vt:lpstr>Performance</vt:lpstr>
      <vt:lpstr>Performance</vt:lpstr>
      <vt:lpstr>User Interface</vt:lpstr>
      <vt:lpstr>User Interface</vt:lpstr>
      <vt:lpstr>PowerPoint 演示文稿</vt:lpstr>
      <vt:lpstr>PowerPoint 演示文稿</vt:lpstr>
      <vt:lpstr>PowerPoint 演示文稿</vt:lpstr>
      <vt:lpstr>PowerPoint 演示文稿</vt:lpstr>
      <vt:lpstr>Texture Size</vt:lpstr>
      <vt:lpstr>PowerPoint 演示文稿</vt:lpstr>
      <vt:lpstr>PowerPoint 演示文稿</vt:lpstr>
      <vt:lpstr>PowerPoint 演示文稿</vt:lpstr>
      <vt:lpstr>Where SSS Matters</vt:lpstr>
      <vt:lpstr>PowerPoint 演示文稿</vt:lpstr>
      <vt:lpstr>PowerPoint 演示文稿</vt:lpstr>
      <vt:lpstr>PowerPoint 演示文稿</vt:lpstr>
      <vt:lpstr>PowerPoint 演示文稿</vt:lpstr>
      <vt:lpstr>PowerPoint 演示文稿</vt:lpstr>
      <vt:lpstr>PowerPoint 演示文稿</vt:lpstr>
      <vt:lpstr>Integration Issues</vt:lpstr>
      <vt:lpstr>PowerPoint 演示文稿</vt:lpstr>
      <vt:lpstr>Introduction </vt:lpstr>
      <vt:lpstr>Previous Work</vt:lpstr>
      <vt:lpstr>PowerPoint 演示文稿</vt:lpstr>
      <vt:lpstr>Single-Sample Transmittance Problems</vt:lpstr>
      <vt:lpstr>Multi-Sampled Transmittance</vt:lpstr>
      <vt:lpstr>Multi-Sampled Transmittance</vt:lpstr>
      <vt:lpstr>Multi-Sampled Transmittance</vt:lpstr>
      <vt:lpstr>Multi-Sampled Transmittance</vt:lpstr>
      <vt:lpstr>PowerPoint 演示文稿</vt:lpstr>
      <vt:lpstr>PowerPoint 演示文稿</vt:lpstr>
      <vt:lpstr>PowerPoint 演示文稿</vt:lpstr>
      <vt:lpstr>PowerPoint 演示文稿</vt:lpstr>
      <vt:lpstr>PowerPoint 演示文稿</vt:lpstr>
      <vt:lpstr>User Interface</vt:lpstr>
      <vt:lpstr>Improving the Interface</vt:lpstr>
      <vt:lpstr>PowerPoint 演示文稿</vt:lpstr>
      <vt:lpstr>PowerPoint 演示文稿</vt:lpstr>
      <vt:lpstr>Improving the Interface</vt:lpstr>
      <vt:lpstr>PowerPoint 演示文稿</vt:lpstr>
      <vt:lpstr>Spherical Harmonics (SH4) Transmittance</vt:lpstr>
      <vt:lpstr>PowerPoint 演示文稿</vt:lpstr>
      <vt:lpstr>PowerPoint 演示文稿</vt:lpstr>
      <vt:lpstr>PowerPoint 演示文稿</vt:lpstr>
      <vt:lpstr>PowerPoint 演示文稿</vt:lpstr>
      <vt:lpstr>Ambient Subsurface Scattering</vt:lpstr>
      <vt:lpstr>PowerPoint 演示文稿</vt:lpstr>
      <vt:lpstr>PowerPoint 演示文稿</vt:lpstr>
      <vt:lpstr>Eye Rendering</vt:lpstr>
      <vt:lpstr>PowerPoint 演示文稿</vt:lpstr>
      <vt:lpstr>PowerPoint 演示文稿</vt:lpstr>
      <vt:lpstr>PowerPoint 演示文稿</vt:lpstr>
      <vt:lpstr>PowerPoint 演示文稿</vt:lpstr>
      <vt:lpstr>Eye Anatomy</vt:lpstr>
      <vt:lpstr>Reflections (Motivation)</vt:lpstr>
      <vt:lpstr>PowerPoint 演示文稿</vt:lpstr>
      <vt:lpstr>PowerPoint 演示文稿</vt:lpstr>
      <vt:lpstr>PowerPoint 演示文稿</vt:lpstr>
      <vt:lpstr>Reflections (Motivation)</vt:lpstr>
      <vt:lpstr>Reflections</vt:lpstr>
      <vt:lpstr>PowerPoint 演示文稿</vt:lpstr>
      <vt:lpstr>PowerPoint 演示文稿</vt:lpstr>
      <vt:lpstr>Wetness</vt:lpstr>
      <vt:lpstr>PowerPoint 演示文稿</vt:lpstr>
      <vt:lpstr>PowerPoint 演示文稿</vt:lpstr>
      <vt:lpstr>PowerPoint 演示文稿</vt:lpstr>
      <vt:lpstr>PowerPoint 演示文稿</vt:lpstr>
      <vt:lpstr>Wetness Geometry Blendshape</vt:lpstr>
      <vt:lpstr>PowerPoint 演示文稿</vt:lpstr>
      <vt:lpstr>PowerPoint 演示文稿</vt:lpstr>
      <vt:lpstr>PowerPoint 演示文稿</vt:lpstr>
      <vt:lpstr>PowerPoint 演示文稿</vt:lpstr>
      <vt:lpstr>PowerPoint 演示文稿</vt:lpstr>
      <vt:lpstr>The Sparkle of the Eye</vt:lpstr>
      <vt:lpstr>Reflections Occlusion (Motivation)</vt:lpstr>
      <vt:lpstr>PowerPoint 演示文稿</vt:lpstr>
      <vt:lpstr>PowerPoint 演示文稿</vt:lpstr>
      <vt:lpstr>Baked Reflection Occlusion</vt:lpstr>
      <vt:lpstr>PowerPoint 演示文稿</vt:lpstr>
      <vt:lpstr>Screen-Space Reflections (Motivation)</vt:lpstr>
      <vt:lpstr>Screen-Space Reflections (Motivation)</vt:lpstr>
      <vt:lpstr>Screen-Space Reflections</vt:lpstr>
      <vt:lpstr>PowerPoint 演示文稿</vt:lpstr>
      <vt:lpstr>PowerPoint 演示文稿</vt:lpstr>
      <vt:lpstr>View Refraction (Motivation)</vt:lpstr>
      <vt:lpstr>PowerPoint 演示文稿</vt:lpstr>
      <vt:lpstr>PowerPoint 演示文稿</vt:lpstr>
      <vt:lpstr>View Refraction</vt:lpstr>
      <vt:lpstr>View Refraction</vt:lpstr>
      <vt:lpstr>Parallax Refraction</vt:lpstr>
      <vt:lpstr>PowerPoint 演示文稿</vt:lpstr>
      <vt:lpstr>PowerPoint 演示文稿</vt:lpstr>
      <vt:lpstr>PowerPoint 演示文稿</vt:lpstr>
      <vt:lpstr>PowerPoint 演示文稿</vt:lpstr>
      <vt:lpstr>PowerPoint 演示文稿</vt:lpstr>
      <vt:lpstr>Limbus Rendering</vt:lpstr>
      <vt:lpstr>PowerPoint 演示文稿</vt:lpstr>
      <vt:lpstr>PowerPoint 演示文稿</vt:lpstr>
      <vt:lpstr>Light Refraction (Motivation)</vt:lpstr>
      <vt:lpstr>PowerPoint 演示文稿</vt:lpstr>
      <vt:lpstr>PowerPoint 演示文稿</vt:lpstr>
      <vt:lpstr>PowerPoint 演示文稿</vt:lpstr>
      <vt:lpstr>PowerPoint 演示文稿</vt:lpstr>
      <vt:lpstr>Precomputed Light Refraction</vt:lpstr>
      <vt:lpstr>Precomputed Light Refraction</vt:lpstr>
      <vt:lpstr>Schematic View</vt:lpstr>
      <vt:lpstr>PowerPoint 演示文稿</vt:lpstr>
      <vt:lpstr>Shadow Mapping Tips</vt:lpstr>
      <vt:lpstr>Sclera Wrap</vt:lpstr>
      <vt:lpstr>PowerPoint 演示文稿</vt:lpstr>
      <vt:lpstr>PowerPoint 演示文稿</vt:lpstr>
      <vt:lpstr>Redness Shading (Motivation)</vt:lpstr>
      <vt:lpstr>Redness Shading</vt:lpstr>
      <vt:lpstr>PowerPoint 演示文稿</vt:lpstr>
      <vt:lpstr>PowerPoint 演示文稿</vt:lpstr>
      <vt:lpstr>PowerPoint 演示文稿</vt:lpstr>
      <vt:lpstr>PowerPoint 演示文稿</vt:lpstr>
      <vt:lpstr>PowerPoint 演示文稿</vt:lpstr>
      <vt:lpstr>PowerPoint 演示文稿</vt:lpstr>
      <vt:lpstr>Post FX</vt:lpstr>
      <vt:lpstr>Full HD</vt:lpstr>
      <vt:lpstr>Post FX</vt:lpstr>
      <vt:lpstr>Imperfections for Perfect Photorealism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Antialiasing</vt:lpstr>
      <vt:lpstr>Temporal Antialiasing</vt:lpstr>
      <vt:lpstr>Supersampling Jittered Techniques</vt:lpstr>
      <vt:lpstr>PowerPoint 演示文稿</vt:lpstr>
      <vt:lpstr>PowerPoint 演示文稿</vt:lpstr>
      <vt:lpstr>Final Comments</vt:lpstr>
      <vt:lpstr>Takeaways</vt:lpstr>
      <vt:lpstr>Animation</vt:lpstr>
      <vt:lpstr>Animation</vt:lpstr>
      <vt:lpstr>Source Data Capture</vt:lpstr>
      <vt:lpstr>PowerPoint 演示文稿</vt:lpstr>
      <vt:lpstr>PowerPoint 演示文稿</vt:lpstr>
      <vt:lpstr>PowerPoint 演示文稿</vt:lpstr>
      <vt:lpstr>PowerPoint 演示文稿</vt:lpstr>
      <vt:lpstr>Fitting Deformation and Animation to Game Rig</vt:lpstr>
      <vt:lpstr>PowerPoint 演示文稿</vt:lpstr>
      <vt:lpstr>Animation Compression 1. Fitting Deformation to Bones</vt:lpstr>
      <vt:lpstr>Weight Optimization</vt:lpstr>
      <vt:lpstr>Weight Optimization</vt:lpstr>
      <vt:lpstr>Bone Animation Optimization</vt:lpstr>
      <vt:lpstr>High Frequency Deformation Normal, Displacement &amp; Diffuse Maps</vt:lpstr>
      <vt:lpstr>High Frequency Extraction of Normal Displacement and Diffuse maps</vt:lpstr>
      <vt:lpstr>Vertex Stress Techniques</vt:lpstr>
      <vt:lpstr>PowerPoint 演示文稿</vt:lpstr>
      <vt:lpstr>PowerPoint 演示文稿</vt:lpstr>
      <vt:lpstr>PowerPoint 演示文稿</vt:lpstr>
      <vt:lpstr>PowerPoint 演示文稿</vt:lpstr>
      <vt:lpstr>PowerPoint 演示文稿</vt:lpstr>
      <vt:lpstr>Thanks for your attention!</vt:lpstr>
      <vt:lpstr>Render Bonus Slides</vt:lpstr>
      <vt:lpstr>SMAA Improvements</vt:lpstr>
      <vt:lpstr>SMAA Improvements</vt:lpstr>
      <vt:lpstr>PowerPoint 演示文稿</vt:lpstr>
      <vt:lpstr>SMAA Improvements</vt:lpstr>
      <vt:lpstr>Depth of Field</vt:lpstr>
      <vt:lpstr>Depth of Field</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Next-Generation Character Rendering</dc:title>
  <dc:creator>Jorge Jimenez;Javier von der Pahlen</dc:creator>
  <cp:lastModifiedBy>浅 墨</cp:lastModifiedBy>
  <cp:revision>1324</cp:revision>
  <dcterms:created xsi:type="dcterms:W3CDTF">2012-10-29T17:57:38Z</dcterms:created>
  <dcterms:modified xsi:type="dcterms:W3CDTF">2021-10-31T06:59:36Z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75577190</vt:lpwstr>
  </property>
  <property fmtid="{D5CDD505-2E9C-101B-9397-08002B2CF9AE}" name="NXPowerLiteSettings" pid="3">
    <vt:lpwstr>E700052003A000</vt:lpwstr>
  </property>
  <property fmtid="{D5CDD505-2E9C-101B-9397-08002B2CF9AE}" name="NXPowerLiteVersion" pid="4">
    <vt:lpwstr>D9.1.0</vt:lpwstr>
  </property>
</Properties>
</file>